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200" cy="68500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080" cy="2791080"/>
          </a:xfrm>
          <a:prstGeom prst="rect">
            <a:avLst/>
          </a:prstGeom>
          <a:ln w="0">
            <a:noFill/>
          </a:ln>
        </p:spPr>
      </p:pic>
      <p:sp>
        <p:nvSpPr>
          <p:cNvPr id="2" name="Rectangle 5"/>
          <p:cNvSpPr/>
          <p:nvPr/>
        </p:nvSpPr>
        <p:spPr>
          <a:xfrm>
            <a:off x="3487320" y="1475280"/>
            <a:ext cx="8696520" cy="38545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6520" cy="3762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200" cy="627120"/>
          </a:xfrm>
          <a:prstGeom prst="rect">
            <a:avLst/>
          </a:prstGeom>
          <a:ln w="0">
            <a:noFill/>
          </a:ln>
        </p:spPr>
      </p:pic>
      <p:sp>
        <p:nvSpPr>
          <p:cNvPr id="43" name="Rectangle 7"/>
          <p:cNvSpPr/>
          <p:nvPr/>
        </p:nvSpPr>
        <p:spPr>
          <a:xfrm>
            <a:off x="10868760" y="0"/>
            <a:ext cx="962640" cy="9626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6720" cy="1026720"/>
          </a:xfrm>
          <a:prstGeom prst="rect">
            <a:avLst/>
          </a:prstGeom>
          <a:ln w="0">
            <a:noFill/>
          </a:ln>
        </p:spPr>
      </p:pic>
      <p:sp>
        <p:nvSpPr>
          <p:cNvPr id="45" name="TextBox 9"/>
          <p:cNvSpPr/>
          <p:nvPr/>
        </p:nvSpPr>
        <p:spPr>
          <a:xfrm>
            <a:off x="185400" y="6362280"/>
            <a:ext cx="468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520" cy="3376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899800"/>
            <a:ext cx="7487280" cy="9435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Using Appropriate Modals to Compose Clear Sentences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4"/>
          <p:cNvSpPr/>
          <p:nvPr/>
        </p:nvSpPr>
        <p:spPr>
          <a:xfrm>
            <a:off x="398160" y="11160"/>
            <a:ext cx="10435680" cy="1787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Appropriate Modals to Compose Clear Sentences</a:t>
            </a:r>
            <a:endParaRPr b="0" lang="en-PH" sz="3600" spc="-1" strike="noStrike">
              <a:latin typeface="Arial"/>
            </a:endParaRPr>
          </a:p>
        </p:txBody>
      </p:sp>
      <p:sp>
        <p:nvSpPr>
          <p:cNvPr id="126" name=""/>
          <p:cNvSpPr/>
          <p:nvPr/>
        </p:nvSpPr>
        <p:spPr>
          <a:xfrm>
            <a:off x="936000" y="1980000"/>
            <a:ext cx="10151640" cy="341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The words could, would, should, will, and the like are called modal auxiliary verbs or modals. They can indicate probability, possibility, ability, past ability, obligation, advice, polite request, and permission, to name a few. Understanding the function of each modal can greatly help in speaking and composing sentences because they help make messages clear and exact. Because once a modal is used in a sentence, it may influence the thought within it.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æþ"/>
              </a:rPr>
              <a:t>	</a:t>
            </a:r>
            <a:r>
              <a:rPr b="0" lang="en-PH" sz="1800" spc="-1" strike="noStrike">
                <a:latin typeface="Lato"/>
                <a:ea typeface="Îæþ"/>
              </a:rPr>
              <a:t>	</a:t>
            </a:r>
            <a:r>
              <a:rPr b="0" lang="en-PH" sz="1800" spc="-1" strike="noStrike">
                <a:latin typeface="Lato"/>
                <a:ea typeface="Îæþ"/>
              </a:rPr>
              <a:t>Modals can indicate probability, possibility, ability, past ability, obligation, advice, polite request, and permission, to name a few.</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3"/>
          <p:cNvSpPr/>
          <p:nvPr/>
        </p:nvSpPr>
        <p:spPr>
          <a:xfrm>
            <a:off x="398160" y="11160"/>
            <a:ext cx="10435680" cy="1787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Appropriate Modals to Compose Clear Sentences</a:t>
            </a:r>
            <a:endParaRPr b="0" lang="en-PH" sz="3600" spc="-1" strike="noStrike">
              <a:latin typeface="Arial"/>
            </a:endParaRPr>
          </a:p>
        </p:txBody>
      </p:sp>
      <p:graphicFrame>
        <p:nvGraphicFramePr>
          <p:cNvPr id="128" name=""/>
          <p:cNvGraphicFramePr/>
          <p:nvPr/>
        </p:nvGraphicFramePr>
        <p:xfrm>
          <a:off x="1001880" y="1717560"/>
          <a:ext cx="10348920" cy="4269240"/>
        </p:xfrm>
        <a:graphic>
          <a:graphicData uri="http://schemas.openxmlformats.org/drawingml/2006/table">
            <a:tbl>
              <a:tblPr/>
              <a:tblGrid>
                <a:gridCol w="1464840"/>
                <a:gridCol w="2339280"/>
                <a:gridCol w="6545160"/>
              </a:tblGrid>
              <a:tr h="352440">
                <a:tc>
                  <a:txBody>
                    <a:bodyPr lIns="90000" rIns="90000" anchor="t">
                      <a:noAutofit/>
                    </a:bodyPr>
                    <a:p>
                      <a:pPr algn="ctr">
                        <a:lnSpc>
                          <a:spcPct val="100000"/>
                        </a:lnSpc>
                        <a:buNone/>
                      </a:pPr>
                      <a:r>
                        <a:rPr b="1" lang="en-PH" sz="1800" spc="-1" strike="noStrike">
                          <a:latin typeface="Lato"/>
                        </a:rPr>
                        <a:t>Modal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Use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Example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rowSpan="2">
                  <a:txBody>
                    <a:bodyPr lIns="90000" rIns="90000" anchor="t">
                      <a:noAutofit/>
                    </a:bodyPr>
                    <a:p>
                      <a:pPr algn="ctr">
                        <a:lnSpc>
                          <a:spcPct val="100000"/>
                        </a:lnSpc>
                        <a:buNone/>
                      </a:pPr>
                      <a:r>
                        <a:rPr b="1" lang="en-PH" sz="1800" spc="-1" strike="noStrike">
                          <a:latin typeface="Lato"/>
                        </a:rPr>
                        <a:t>can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present ability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 </a:t>
                      </a:r>
                      <a:r>
                        <a:rPr b="1" lang="en-PH" sz="1800" spc="-1" strike="noStrike">
                          <a:latin typeface="Lato"/>
                        </a:rPr>
                        <a:t>can</a:t>
                      </a:r>
                      <a:r>
                        <a:rPr b="0" lang="en-PH" sz="1800" spc="-1" strike="noStrike">
                          <a:latin typeface="Lato"/>
                        </a:rPr>
                        <a:t> play the guitar really well.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*possibility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Not getting enough sleep </a:t>
                      </a:r>
                      <a:r>
                        <a:rPr b="1" lang="en-PH" sz="1800" spc="-1" strike="noStrike">
                          <a:latin typeface="Lato"/>
                        </a:rPr>
                        <a:t>can</a:t>
                      </a:r>
                      <a:r>
                        <a:rPr b="0" lang="en-PH" sz="1800" spc="-1" strike="noStrike">
                          <a:latin typeface="Lato"/>
                        </a:rPr>
                        <a:t> cause health problems.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947600">
                <a:tc rowSpan="3">
                  <a:txBody>
                    <a:bodyPr lIns="90000" rIns="90000" anchor="ctr">
                      <a:noAutofit/>
                    </a:bodyPr>
                    <a:p>
                      <a:pPr algn="ctr">
                        <a:lnSpc>
                          <a:spcPct val="100000"/>
                        </a:lnSpc>
                        <a:buNone/>
                      </a:pPr>
                      <a:r>
                        <a:rPr b="1" lang="en-PH" sz="1800" spc="-1" strike="noStrike">
                          <a:latin typeface="Lato"/>
                        </a:rPr>
                        <a:t>could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polite request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Could</a:t>
                      </a:r>
                      <a:r>
                        <a:rPr b="0" lang="en-PH" sz="1800" spc="-1" strike="noStrike">
                          <a:latin typeface="Lato"/>
                        </a:rPr>
                        <a:t> you pass the rice to me?</a:t>
                      </a:r>
                      <a:br/>
                      <a:r>
                        <a:rPr b="0" lang="en-PH" sz="1800" spc="-1" strike="noStrike">
                          <a:latin typeface="Lato"/>
                        </a:rPr>
                        <a:t>    *Note: Do not use please together with could because both are polite words. Use only either one of them in your sentence.</a:t>
                      </a:r>
                      <a:br/>
                      <a:r>
                        <a:rPr b="0" lang="en-PH" sz="1800" spc="-1" strike="noStrike">
                          <a:latin typeface="Lato"/>
                        </a:rPr>
                        <a:t>    Could you please move a bit?</a:t>
                      </a:r>
                      <a:br/>
                      <a:r>
                        <a:rPr b="0" lang="en-PH" sz="1800" spc="-1" strike="noStrike">
                          <a:latin typeface="Lato"/>
                        </a:rPr>
                        <a:t>    Please move a bit.</a:t>
                      </a:r>
                      <a:br/>
                      <a:r>
                        <a:rPr b="0" lang="en-PH" sz="1800" spc="-1" strike="noStrike">
                          <a:latin typeface="Lato"/>
                        </a:rPr>
                        <a:t>    Could you move a bit?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216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past ability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When I was a teenager, I </a:t>
                      </a:r>
                      <a:r>
                        <a:rPr b="1" lang="en-PH" sz="1800" spc="-1" strike="noStrike">
                          <a:latin typeface="Lato"/>
                        </a:rPr>
                        <a:t>could</a:t>
                      </a:r>
                      <a:r>
                        <a:rPr b="0" lang="en-PH" sz="1800" spc="-1" strike="noStrike">
                          <a:latin typeface="Lato"/>
                        </a:rPr>
                        <a:t> finish a 100-meter dash in 15 seconds.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*possibility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It rained the other day. As such, it </a:t>
                      </a:r>
                      <a:r>
                        <a:rPr b="1" lang="en-PH" sz="1800" spc="-1" strike="noStrike">
                          <a:latin typeface="Lato"/>
                        </a:rPr>
                        <a:t>could</a:t>
                      </a:r>
                      <a:r>
                        <a:rPr b="0" lang="en-PH" sz="1800" spc="-1" strike="noStrike">
                          <a:latin typeface="Lato"/>
                        </a:rPr>
                        <a:t> rain again today.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pic>
        <p:nvPicPr>
          <p:cNvPr id="129" name="" descr=""/>
          <p:cNvPicPr/>
          <p:nvPr/>
        </p:nvPicPr>
        <p:blipFill>
          <a:blip r:embed="rId1"/>
          <a:stretch/>
        </p:blipFill>
        <p:spPr>
          <a:xfrm>
            <a:off x="4932000" y="4073760"/>
            <a:ext cx="179640" cy="209880"/>
          </a:xfrm>
          <a:prstGeom prst="rect">
            <a:avLst/>
          </a:prstGeom>
          <a:ln w="0">
            <a:noFill/>
          </a:ln>
        </p:spPr>
      </p:pic>
      <p:pic>
        <p:nvPicPr>
          <p:cNvPr id="130" name="" descr=""/>
          <p:cNvPicPr/>
          <p:nvPr/>
        </p:nvPicPr>
        <p:blipFill>
          <a:blip r:embed="rId2"/>
          <a:stretch/>
        </p:blipFill>
        <p:spPr>
          <a:xfrm>
            <a:off x="4932000" y="4715280"/>
            <a:ext cx="200160" cy="144360"/>
          </a:xfrm>
          <a:prstGeom prst="rect">
            <a:avLst/>
          </a:prstGeom>
          <a:ln w="0">
            <a:noFill/>
          </a:ln>
        </p:spPr>
      </p:pic>
      <p:pic>
        <p:nvPicPr>
          <p:cNvPr id="131" name="" descr=""/>
          <p:cNvPicPr/>
          <p:nvPr/>
        </p:nvPicPr>
        <p:blipFill>
          <a:blip r:embed="rId3"/>
          <a:stretch/>
        </p:blipFill>
        <p:spPr>
          <a:xfrm>
            <a:off x="4932000" y="4427280"/>
            <a:ext cx="200160" cy="1443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2"/>
          <p:cNvSpPr/>
          <p:nvPr/>
        </p:nvSpPr>
        <p:spPr>
          <a:xfrm>
            <a:off x="398160" y="11160"/>
            <a:ext cx="10435680" cy="1787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Appropriate Modals to Compose Clear Sentences</a:t>
            </a:r>
            <a:endParaRPr b="0" lang="en-PH" sz="3600" spc="-1" strike="noStrike">
              <a:latin typeface="Arial"/>
            </a:endParaRPr>
          </a:p>
        </p:txBody>
      </p:sp>
      <p:graphicFrame>
        <p:nvGraphicFramePr>
          <p:cNvPr id="133" name=""/>
          <p:cNvGraphicFramePr/>
          <p:nvPr/>
        </p:nvGraphicFramePr>
        <p:xfrm>
          <a:off x="358200" y="1439280"/>
          <a:ext cx="11581560" cy="4220280"/>
        </p:xfrm>
        <a:graphic>
          <a:graphicData uri="http://schemas.openxmlformats.org/drawingml/2006/table">
            <a:tbl>
              <a:tblPr/>
              <a:tblGrid>
                <a:gridCol w="1749600"/>
                <a:gridCol w="2618640"/>
                <a:gridCol w="7213680"/>
              </a:tblGrid>
              <a:tr h="415800">
                <a:tc>
                  <a:txBody>
                    <a:bodyPr lIns="90000" rIns="90000" anchor="t">
                      <a:noAutofit/>
                    </a:bodyPr>
                    <a:p>
                      <a:pPr algn="ctr">
                        <a:lnSpc>
                          <a:spcPct val="100000"/>
                        </a:lnSpc>
                        <a:buNone/>
                      </a:pPr>
                      <a:r>
                        <a:rPr b="1" lang="en-PH" sz="1800" spc="-1" strike="noStrike">
                          <a:latin typeface="Lato"/>
                        </a:rPr>
                        <a:t>Modal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Use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Example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16800">
                <a:tc rowSpan="2">
                  <a:txBody>
                    <a:bodyPr lIns="90000" rIns="90000" anchor="ctr">
                      <a:noAutofit/>
                    </a:bodyPr>
                    <a:p>
                      <a:pPr algn="ctr">
                        <a:lnSpc>
                          <a:spcPct val="100000"/>
                        </a:lnSpc>
                        <a:buNone/>
                      </a:pPr>
                      <a:r>
                        <a:rPr b="1" lang="en-PH" sz="1800" spc="-1" strike="noStrike">
                          <a:latin typeface="Lato"/>
                        </a:rPr>
                        <a:t>may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permission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May</a:t>
                      </a:r>
                      <a:r>
                        <a:rPr b="0" lang="en-PH" sz="1800" spc="-1" strike="noStrike">
                          <a:latin typeface="Lato"/>
                        </a:rPr>
                        <a:t> I step out of the classroom?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4012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*possibility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It </a:t>
                      </a:r>
                      <a:r>
                        <a:rPr b="1" lang="en-PH" sz="1800" spc="-1" strike="noStrike">
                          <a:latin typeface="Lato"/>
                        </a:rPr>
                        <a:t>may</a:t>
                      </a:r>
                      <a:r>
                        <a:rPr b="0" lang="en-PH" sz="1800" spc="-1" strike="noStrike">
                          <a:latin typeface="Lato"/>
                        </a:rPr>
                        <a:t> rain tomorrow.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rowSpan="2">
                  <a:txBody>
                    <a:bodyPr lIns="90000" rIns="90000" anchor="ctr">
                      <a:noAutofit/>
                    </a:bodyPr>
                    <a:p>
                      <a:pPr algn="ctr">
                        <a:lnSpc>
                          <a:spcPct val="100000"/>
                        </a:lnSpc>
                        <a:buNone/>
                      </a:pPr>
                      <a:r>
                        <a:rPr b="1" lang="en-PH" sz="1800" spc="-1" strike="noStrike">
                          <a:latin typeface="Lato"/>
                        </a:rPr>
                        <a:t>might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permission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Might</a:t>
                      </a:r>
                      <a:r>
                        <a:rPr b="0" lang="en-PH" sz="1800" spc="-1" strike="noStrike">
                          <a:latin typeface="Lato"/>
                        </a:rPr>
                        <a:t> I suggest something?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9808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*probability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Our family </a:t>
                      </a:r>
                      <a:r>
                        <a:rPr b="1" lang="en-PH" sz="1800" spc="-1" strike="noStrike">
                          <a:latin typeface="Lato"/>
                        </a:rPr>
                        <a:t>might</a:t>
                      </a:r>
                      <a:r>
                        <a:rPr b="0" lang="en-PH" sz="1800" spc="-1" strike="noStrike">
                          <a:latin typeface="Lato"/>
                        </a:rPr>
                        <a:t> go to the province next month.</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21560">
                <a:tc rowSpan="2">
                  <a:txBody>
                    <a:bodyPr lIns="90000" rIns="90000" anchor="ctr">
                      <a:noAutofit/>
                    </a:bodyPr>
                    <a:p>
                      <a:pPr algn="ctr">
                        <a:lnSpc>
                          <a:spcPct val="100000"/>
                        </a:lnSpc>
                        <a:buNone/>
                      </a:pPr>
                      <a:r>
                        <a:rPr b="1" lang="en-PH" sz="1800" spc="-1" strike="noStrike">
                          <a:latin typeface="Lato"/>
                        </a:rPr>
                        <a:t>must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strong obligation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 </a:t>
                      </a:r>
                      <a:r>
                        <a:rPr b="1" lang="en-PH" sz="1800" spc="-1" strike="noStrike">
                          <a:latin typeface="Lato"/>
                        </a:rPr>
                        <a:t>must</a:t>
                      </a:r>
                      <a:r>
                        <a:rPr b="0" lang="en-PH" sz="1800" spc="-1" strike="noStrike">
                          <a:latin typeface="Lato"/>
                        </a:rPr>
                        <a:t> finish answering this module in order to move to the next one.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certainty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Nanay </a:t>
                      </a:r>
                      <a:r>
                        <a:rPr b="1" lang="en-PH" sz="1800" spc="-1" strike="noStrike">
                          <a:latin typeface="Lato"/>
                        </a:rPr>
                        <a:t>must</a:t>
                      </a:r>
                      <a:r>
                        <a:rPr b="0" lang="en-PH" sz="1800" spc="-1" strike="noStrike">
                          <a:latin typeface="Lato"/>
                        </a:rPr>
                        <a:t> be very tired because she has been working all day.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rowSpan="3">
                  <a:txBody>
                    <a:bodyPr lIns="90000" rIns="90000" anchor="ctr">
                      <a:noAutofit/>
                    </a:bodyPr>
                    <a:p>
                      <a:pPr algn="ctr">
                        <a:lnSpc>
                          <a:spcPct val="100000"/>
                        </a:lnSpc>
                        <a:buNone/>
                      </a:pPr>
                      <a:r>
                        <a:rPr b="1" lang="en-PH" sz="1800" spc="-1" strike="noStrike">
                          <a:latin typeface="Lato"/>
                        </a:rPr>
                        <a:t>should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advice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You </a:t>
                      </a:r>
                      <a:r>
                        <a:rPr b="1" lang="en-PH" sz="1800" spc="-1" strike="noStrike">
                          <a:latin typeface="Lato"/>
                        </a:rPr>
                        <a:t>should</a:t>
                      </a:r>
                      <a:r>
                        <a:rPr b="0" lang="en-PH" sz="1800" spc="-1" strike="noStrike">
                          <a:latin typeface="Lato"/>
                        </a:rPr>
                        <a:t> review your lessons to better understand them.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2064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obligation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The health officials </a:t>
                      </a:r>
                      <a:r>
                        <a:rPr b="1" lang="en-PH" sz="1800" spc="-1" strike="noStrike">
                          <a:latin typeface="Lato"/>
                        </a:rPr>
                        <a:t>should</a:t>
                      </a:r>
                      <a:r>
                        <a:rPr b="0" lang="en-PH" sz="1800" spc="-1" strike="noStrike">
                          <a:latin typeface="Lato"/>
                        </a:rPr>
                        <a:t> oversee the distribution of the vaccine to various health centers to make sure that there is enough supply.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0668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expectation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Lolo and Lola </a:t>
                      </a:r>
                      <a:r>
                        <a:rPr b="1" lang="en-PH" sz="1800" spc="-1" strike="noStrike">
                          <a:latin typeface="Lato"/>
                        </a:rPr>
                        <a:t>should</a:t>
                      </a:r>
                      <a:r>
                        <a:rPr b="0" lang="en-PH" sz="1800" spc="-1" strike="noStrike">
                          <a:latin typeface="Lato"/>
                        </a:rPr>
                        <a:t> be here by now because they took the early morning bus trip to Manila.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6"/>
          <p:cNvSpPr/>
          <p:nvPr/>
        </p:nvSpPr>
        <p:spPr>
          <a:xfrm>
            <a:off x="398160" y="11160"/>
            <a:ext cx="10435680" cy="1787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Appropriate Modals to Compose Clear Sentences</a:t>
            </a:r>
            <a:endParaRPr b="0" lang="en-PH" sz="3600" spc="-1" strike="noStrike">
              <a:latin typeface="Arial"/>
            </a:endParaRPr>
          </a:p>
        </p:txBody>
      </p:sp>
      <p:graphicFrame>
        <p:nvGraphicFramePr>
          <p:cNvPr id="135" name=""/>
          <p:cNvGraphicFramePr/>
          <p:nvPr/>
        </p:nvGraphicFramePr>
        <p:xfrm>
          <a:off x="1152360" y="1591200"/>
          <a:ext cx="10053720" cy="3022200"/>
        </p:xfrm>
        <a:graphic>
          <a:graphicData uri="http://schemas.openxmlformats.org/drawingml/2006/table">
            <a:tbl>
              <a:tblPr/>
              <a:tblGrid>
                <a:gridCol w="1631160"/>
                <a:gridCol w="2099880"/>
                <a:gridCol w="6323040"/>
              </a:tblGrid>
              <a:tr h="347040">
                <a:tc>
                  <a:txBody>
                    <a:bodyPr lIns="90000" rIns="90000" anchor="t">
                      <a:noAutofit/>
                    </a:bodyPr>
                    <a:p>
                      <a:pPr algn="ctr">
                        <a:lnSpc>
                          <a:spcPct val="100000"/>
                        </a:lnSpc>
                        <a:buNone/>
                      </a:pPr>
                      <a:r>
                        <a:rPr b="1" lang="en-PH" sz="1800" spc="-1" strike="noStrike">
                          <a:latin typeface="Lato"/>
                        </a:rPr>
                        <a:t>Modal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Use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Example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77520">
                <a:tc rowSpan="2">
                  <a:txBody>
                    <a:bodyPr lIns="90000" rIns="90000" anchor="ctr">
                      <a:noAutofit/>
                    </a:bodyPr>
                    <a:p>
                      <a:pPr algn="ctr">
                        <a:lnSpc>
                          <a:spcPct val="100000"/>
                        </a:lnSpc>
                        <a:buNone/>
                      </a:pPr>
                      <a:r>
                        <a:rPr b="1" lang="en-PH" sz="1800" spc="-1" strike="noStrike">
                          <a:latin typeface="Lato"/>
                        </a:rPr>
                        <a:t>will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promise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 promise that I </a:t>
                      </a:r>
                      <a:r>
                        <a:rPr b="1" lang="en-PH" sz="1800" spc="-1" strike="noStrike">
                          <a:latin typeface="Lato"/>
                        </a:rPr>
                        <a:t>will</a:t>
                      </a:r>
                      <a:r>
                        <a:rPr b="0" lang="en-PH" sz="1800" spc="-1" strike="noStrike">
                          <a:latin typeface="Lato"/>
                        </a:rPr>
                        <a:t> take care of my parents when they grow old.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172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voluntary actions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 will cook lunch for the whole family later.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34000">
                <a:tc rowSpan="4">
                  <a:txBody>
                    <a:bodyPr lIns="90000" rIns="90000" anchor="ctr">
                      <a:noAutofit/>
                    </a:bodyPr>
                    <a:p>
                      <a:pPr algn="ctr">
                        <a:lnSpc>
                          <a:spcPct val="100000"/>
                        </a:lnSpc>
                        <a:buNone/>
                      </a:pPr>
                      <a:r>
                        <a:rPr b="1" lang="en-PH" sz="1800" spc="-1" strike="noStrike">
                          <a:latin typeface="Lato"/>
                        </a:rPr>
                        <a:t>would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polite word for “want”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 would like to eat vegetables for lunch today.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316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polite offer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Would you like some vegetables to go with your main dish?</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7908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polite request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Would you mind moving a bit?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004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t">
                      <a:noAutofit/>
                    </a:bodyPr>
                    <a:p>
                      <a:pPr>
                        <a:lnSpc>
                          <a:spcPct val="100000"/>
                        </a:lnSpc>
                        <a:buNone/>
                      </a:pPr>
                      <a:r>
                        <a:rPr b="0" lang="en-PH" sz="1800" spc="-1" strike="noStrike">
                          <a:latin typeface="Lato"/>
                        </a:rPr>
                        <a:t>repeated past actions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When I was six years old, I would play piko with my friends.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36" name=""/>
          <p:cNvSpPr/>
          <p:nvPr/>
        </p:nvSpPr>
        <p:spPr>
          <a:xfrm>
            <a:off x="1139760" y="5544000"/>
            <a:ext cx="10019880" cy="8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*Possibility means that something has a lesser chance of happening.</a:t>
            </a:r>
            <a:endParaRPr b="0" lang="en-PH" sz="1800" spc="-1" strike="noStrike">
              <a:latin typeface="Arial"/>
            </a:endParaRPr>
          </a:p>
          <a:p>
            <a:pPr>
              <a:lnSpc>
                <a:spcPct val="100000"/>
              </a:lnSpc>
              <a:buNone/>
            </a:pPr>
            <a:r>
              <a:rPr b="0" lang="en-PH" sz="1800" spc="-1" strike="noStrike">
                <a:latin typeface="Lato"/>
              </a:rPr>
              <a:t>*Probability means that something has a greater chance of happening.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04000" y="1656000"/>
            <a:ext cx="7595280" cy="4715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Select which modal verb in the parentheses best fits the sentence. </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When I was five years old, I (can/could) read musical notes.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I know that I (will/should) study hard in order to get high grades.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Bring your umbrella. It (could/would) rain at any time today.</a:t>
            </a:r>
            <a:endParaRPr b="0" lang="en-PH" sz="1800" spc="-1" strike="noStrike">
              <a:latin typeface="Arial"/>
            </a:endParaRPr>
          </a:p>
        </p:txBody>
      </p:sp>
      <p:sp>
        <p:nvSpPr>
          <p:cNvPr id="138" name=""/>
          <p:cNvSpPr/>
          <p:nvPr/>
        </p:nvSpPr>
        <p:spPr>
          <a:xfrm>
            <a:off x="8546760" y="1798560"/>
            <a:ext cx="3404520" cy="269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Answers: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could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should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could</a:t>
            </a:r>
            <a:endParaRPr b="0" lang="en-PH" sz="1800" spc="-1" strike="noStrike">
              <a:latin typeface="Arial"/>
            </a:endParaRPr>
          </a:p>
        </p:txBody>
      </p:sp>
      <p:sp>
        <p:nvSpPr>
          <p:cNvPr id="139" name="PlaceHolder 1"/>
          <p:cNvSpPr/>
          <p:nvPr/>
        </p:nvSpPr>
        <p:spPr>
          <a:xfrm>
            <a:off x="398160" y="11160"/>
            <a:ext cx="10435680" cy="1787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Appropriate Modals to Compose Clear Sentences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868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2023-03-09T15:28:53Z</dcterms:modified>
  <cp:revision>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