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F2B7F3C9-88A7-45AE-9CAC-0E3C8D3E613F}"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C6A6FCE-023F-41B4-AAEE-E875C0B6454B}"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ED6F30C1-93C5-4DDE-BB2F-D8424E697133}"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DBF3F573-0A50-4BF8-9A35-91A86A6216F7}"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13197BE1-0BB1-4C4A-90C8-B751CD9BD72F}"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CCFFE56E-7F11-4DAD-B0A4-CC424BAF102D}"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CFE574D7-C5DA-4E65-8D08-07BA7E1ADD69}"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767BD43-C7B0-4334-B1D5-E45E6F7E14BC}"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25977BED-08C7-4EAA-BF4B-F1BFDD956C2B}"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35A7CC4-9963-4667-8DCA-79C0FD5E300E}"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D9F8563-0E59-4152-8244-38315B7C541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4BB5E0B-5A74-48BC-9B6D-B5EE5117BFE4}"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2B87B05-8826-4AD7-B6A7-F6B46EA3B7A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9EB26DB-56E5-4ADE-B780-17B4BDDE563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E896BC22-5CED-44F4-B4AF-38B406DFD98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F15F2B1D-BD6A-4555-B304-D682AF2123DE}"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4C11CF4A-2565-4D72-B370-B51332CDB272}"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50E09A4D-0CDF-4FF9-AB3C-EC12F89F4762}"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6B4973A2-4F62-448B-A56C-9924A2C1CBDE}"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8A5AA6D5-C0B7-4184-B5E8-FA78045C95F2}"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820B832-23B7-4A75-A8BF-C5A6A1209EAE}"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0845297A-2BE4-4233-85F4-59CD446233D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47805CC0-3B97-4CB6-A75F-54E88BF24BCA}"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9A03A76-D1AD-48E8-94EB-F97D6E851DA0}"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2DE5745-09B8-442E-B406-1BDEFD92256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EA8CDEDB-8D90-4CD6-897F-1F87F1F1F29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060EAFF-63FE-454A-92F0-F22568D0672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43C859A3-B61E-437C-A9C6-9BD0991AD51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58B080F8-5DED-464F-9D3A-840F00713E63}"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6F6925F1-E397-44A2-B7A0-1F47AFC8AFF3}"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98849CF-81B0-4EAF-8DDD-44FB64F3F947}"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628E24B-5B59-47CA-AC2A-F518E5D901B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552F5DC-5E17-43B1-914F-CD335779ECA1}"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A543563-F8E8-4458-AF03-F45674E0EF60}"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7E37DF1-AEC1-430C-8EA6-AD328EA17091}"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6072DEA-68D2-4DC3-93AB-BEFDB74AB407}"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BC0341C-6256-455D-B521-C0CB8A6CC080}"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FF8AD77E-6020-4DA3-9EE5-B824DD4EA2A0}"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859774C5-CF2C-4B80-8601-B1E06039B737}"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388400" y="2496960"/>
            <a:ext cx="7077960" cy="212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Paraan ng Pagtugon sa mga Gawaing Pangkabuhayan ng Bansa</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10132200" cy="1293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354960" y="532080"/>
            <a:ext cx="1043244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Pagtugon ng mga Magsasaka sa kanilang Hamong Pangkabuhayan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953280" y="2837160"/>
            <a:ext cx="6561000" cy="313452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just">
              <a:lnSpc>
                <a:spcPct val="100000"/>
              </a:lnSpc>
            </a:pPr>
            <a:r>
              <a:rPr b="1" lang="en-PH" sz="1800" spc="-1" strike="noStrike">
                <a:solidFill>
                  <a:srgbClr val="000000"/>
                </a:solidFill>
                <a:latin typeface="Lato"/>
                <a:ea typeface="DejaVu Sans"/>
              </a:rPr>
              <a:t>Magsasaka 1:</a:t>
            </a:r>
            <a:r>
              <a:rPr b="0" lang="en-PH" sz="1800" spc="-1" strike="noStrike">
                <a:solidFill>
                  <a:srgbClr val="000000"/>
                </a:solidFill>
                <a:latin typeface="Lato"/>
                <a:ea typeface="DejaVu Sans"/>
              </a:rPr>
              <a:t>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DejaVu Sans"/>
              </a:rPr>
              <a:t>Nais po naming matutuhan ang mga bagong kaalaman sa pagpaparami at pagpapalago ng aming produksiyon. Dapat pong ibahagi sa amin ng sinumang kawani sa ahensiya ang mga pagsasaliksik ng makabagong pamamaraan sa pagsasaka. Ilahad din po sa amin ang maaaring gamiting makabagong teknolohiya sa pagpapabilis ng produksiyon ng aming mga pananim.</a:t>
            </a:r>
            <a:endParaRPr b="0" lang="en-PH" sz="1800" spc="-1" strike="noStrike">
              <a:solidFill>
                <a:srgbClr val="000000"/>
              </a:solidFill>
              <a:latin typeface="Arial"/>
            </a:endParaRPr>
          </a:p>
        </p:txBody>
      </p:sp>
      <p:pic>
        <p:nvPicPr>
          <p:cNvPr id="137" name="" descr=""/>
          <p:cNvPicPr/>
          <p:nvPr/>
        </p:nvPicPr>
        <p:blipFill>
          <a:blip r:embed="rId1"/>
          <a:stretch/>
        </p:blipFill>
        <p:spPr>
          <a:xfrm>
            <a:off x="7644240" y="2758680"/>
            <a:ext cx="4314600" cy="3353400"/>
          </a:xfrm>
          <a:prstGeom prst="rect">
            <a:avLst/>
          </a:prstGeom>
          <a:ln w="0">
            <a:noFill/>
          </a:ln>
        </p:spPr>
      </p:pic>
      <p:sp>
        <p:nvSpPr>
          <p:cNvPr id="138" name=""/>
          <p:cNvSpPr/>
          <p:nvPr/>
        </p:nvSpPr>
        <p:spPr>
          <a:xfrm>
            <a:off x="625320" y="2075040"/>
            <a:ext cx="9942840" cy="6800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rPr>
              <a:t>Mga mungkahing inilahad ng mga magsasaka sa pulong sa Kagawaran ng Agrikultura: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Rectangle 8"/>
          <p:cNvSpPr/>
          <p:nvPr/>
        </p:nvSpPr>
        <p:spPr>
          <a:xfrm>
            <a:off x="-113040" y="532080"/>
            <a:ext cx="10116000" cy="1293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0" name="Rectangle 9"/>
          <p:cNvSpPr/>
          <p:nvPr/>
        </p:nvSpPr>
        <p:spPr>
          <a:xfrm>
            <a:off x="354960" y="532080"/>
            <a:ext cx="1043244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Pagtugon ng mga Magsasaka sa kanilang Hamong Pangkabuhayan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1" name=""/>
          <p:cNvSpPr/>
          <p:nvPr/>
        </p:nvSpPr>
        <p:spPr>
          <a:xfrm>
            <a:off x="953280" y="2441160"/>
            <a:ext cx="6561000" cy="313452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just">
              <a:lnSpc>
                <a:spcPct val="100000"/>
              </a:lnSpc>
            </a:pPr>
            <a:r>
              <a:rPr b="1" lang="en-PH" sz="1800" spc="-1" strike="noStrike">
                <a:solidFill>
                  <a:srgbClr val="000000"/>
                </a:solidFill>
                <a:latin typeface="Lato"/>
                <a:ea typeface="DejaVu Sans"/>
              </a:rPr>
              <a:t>Magsasaka 2:</a:t>
            </a:r>
            <a:r>
              <a:rPr b="0" lang="en-PH" sz="1800" spc="-1" strike="noStrike">
                <a:solidFill>
                  <a:srgbClr val="000000"/>
                </a:solidFill>
                <a:latin typeface="Lato"/>
                <a:ea typeface="DejaVu Sans"/>
              </a:rPr>
              <a:t>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DejaVu Sans"/>
              </a:rPr>
              <a:t>Iminumungkahi po namin na pag-aralin po ninyo ang ilan sa aming mga magsasaka tungkol sa tamang paraan ng pagsasaka. Nais po naming maging katuwang sa pagpapalakas ng lokal na pamilihan. Makatutulong po ito sa pagpapanatili ng abot-kayang mga produkto para sa mas maraming mamimili. Matitiyak pa po nito na sariwa ang aming ani at ligtas sa mga kemikal na </a:t>
            </a:r>
            <a:r>
              <a:rPr b="0" i="1" lang="en-PH" sz="1800" spc="-1" strike="noStrike">
                <a:solidFill>
                  <a:srgbClr val="000000"/>
                </a:solidFill>
                <a:latin typeface="Lato"/>
                <a:ea typeface="DejaVu Sans"/>
              </a:rPr>
              <a:t>pesticide</a:t>
            </a:r>
            <a:r>
              <a:rPr b="0" lang="en-PH" sz="1800" spc="-1" strike="noStrike">
                <a:solidFill>
                  <a:srgbClr val="000000"/>
                </a:solidFill>
                <a:latin typeface="Lato"/>
                <a:ea typeface="DejaVu Sans"/>
              </a:rPr>
              <a:t>.</a:t>
            </a:r>
            <a:endParaRPr b="0" lang="en-PH" sz="1800" spc="-1" strike="noStrike">
              <a:solidFill>
                <a:srgbClr val="000000"/>
              </a:solidFill>
              <a:latin typeface="Arial"/>
            </a:endParaRPr>
          </a:p>
        </p:txBody>
      </p:sp>
      <p:pic>
        <p:nvPicPr>
          <p:cNvPr id="142" name="" descr=""/>
          <p:cNvPicPr/>
          <p:nvPr/>
        </p:nvPicPr>
        <p:blipFill>
          <a:blip r:embed="rId1"/>
          <a:stretch/>
        </p:blipFill>
        <p:spPr>
          <a:xfrm>
            <a:off x="7580520" y="2255040"/>
            <a:ext cx="4339080" cy="33534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0"/>
          <p:cNvSpPr/>
          <p:nvPr/>
        </p:nvSpPr>
        <p:spPr>
          <a:xfrm>
            <a:off x="-113040" y="532080"/>
            <a:ext cx="10132200" cy="1293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1"/>
          <p:cNvSpPr/>
          <p:nvPr/>
        </p:nvSpPr>
        <p:spPr>
          <a:xfrm>
            <a:off x="354960" y="532080"/>
            <a:ext cx="1043244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Pagtugon ng mga Magsasaka sa kanilang Hamong Pangkabuhayan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p:nvPr/>
        </p:nvSpPr>
        <p:spPr>
          <a:xfrm>
            <a:off x="953280" y="2441160"/>
            <a:ext cx="6561000" cy="353772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just">
              <a:lnSpc>
                <a:spcPct val="100000"/>
              </a:lnSpc>
            </a:pPr>
            <a:r>
              <a:rPr b="1" lang="en-PH" sz="1800" spc="-1" strike="noStrike">
                <a:solidFill>
                  <a:srgbClr val="000000"/>
                </a:solidFill>
                <a:latin typeface="Lato"/>
                <a:ea typeface="DejaVu Sans"/>
              </a:rPr>
              <a:t>Magsasaka 3:</a:t>
            </a:r>
            <a:r>
              <a:rPr b="0" lang="en-PH" sz="1800" spc="-1" strike="noStrike">
                <a:solidFill>
                  <a:srgbClr val="000000"/>
                </a:solidFill>
                <a:latin typeface="Lato"/>
                <a:ea typeface="DejaVu Sans"/>
              </a:rPr>
              <a:t>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DejaVu Sans"/>
              </a:rPr>
              <a:t>Inaasahan po namin na turuan kami ng mga alternatibong paraan sa pagburo at iba pang paraan ng pagpreserba ng aming produkto. Sana po ay mahikayat ang mga kabataan na makibahagi sa sektor ng agrikultura. Ibig po namin na mahikayat ang ilang OFW na mamuhunan sa pagsasaka at paglinang ng mga lupain sa kani-kanilang lalawigan. At para naman sa lahat ng mga mamimiling Pilipino, inaasahan po namin ang pagtangkilik sa sariling produkto ng bansa.</a:t>
            </a:r>
            <a:endParaRPr b="0" lang="en-PH" sz="1800" spc="-1" strike="noStrike">
              <a:solidFill>
                <a:srgbClr val="000000"/>
              </a:solidFill>
              <a:latin typeface="Arial"/>
            </a:endParaRPr>
          </a:p>
        </p:txBody>
      </p:sp>
      <p:pic>
        <p:nvPicPr>
          <p:cNvPr id="146" name="" descr=""/>
          <p:cNvPicPr/>
          <p:nvPr/>
        </p:nvPicPr>
        <p:blipFill>
          <a:blip r:embed="rId1"/>
          <a:stretch/>
        </p:blipFill>
        <p:spPr>
          <a:xfrm>
            <a:off x="7580520" y="2255400"/>
            <a:ext cx="4268160" cy="32986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2"/>
          <p:cNvSpPr/>
          <p:nvPr/>
        </p:nvSpPr>
        <p:spPr>
          <a:xfrm>
            <a:off x="-113040" y="532080"/>
            <a:ext cx="10310040" cy="1293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Rectangle 13"/>
          <p:cNvSpPr/>
          <p:nvPr/>
        </p:nvSpPr>
        <p:spPr>
          <a:xfrm>
            <a:off x="354960" y="532080"/>
            <a:ext cx="1043244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Pagtugon ng mga Mangingisda sa kanilang Hamong Pangkabuhayan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9" name=""/>
          <p:cNvSpPr/>
          <p:nvPr/>
        </p:nvSpPr>
        <p:spPr>
          <a:xfrm>
            <a:off x="570600" y="2585520"/>
            <a:ext cx="8560080" cy="357120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just">
              <a:lnSpc>
                <a:spcPct val="100000"/>
              </a:lnSpc>
            </a:pPr>
            <a:r>
              <a:rPr b="1" lang="en-PH" sz="1800" spc="-1" strike="noStrike">
                <a:solidFill>
                  <a:srgbClr val="000000"/>
                </a:solidFill>
                <a:latin typeface="Lato"/>
                <a:ea typeface="DejaVu Sans"/>
              </a:rPr>
              <a:t>Mangingisda 1:</a:t>
            </a:r>
            <a:r>
              <a:rPr b="0" lang="en-PH" sz="1800" spc="-1" strike="noStrike">
                <a:solidFill>
                  <a:srgbClr val="000000"/>
                </a:solidFill>
                <a:latin typeface="Lato"/>
                <a:ea typeface="DejaVu Sans"/>
              </a:rPr>
              <a:t>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DejaVu Sans"/>
              </a:rPr>
              <a:t>May ilan po kaming ilalahad at imumungkahi sa aming gawaing pangkabuhayan sa pangingisda. Isa po rito ang pagtatag ng samahan na may layunin na matugunan ang mga hamon sa pangingisda. Isa na po rito ang </a:t>
            </a:r>
            <a:r>
              <a:rPr b="1" lang="en-PH" sz="1800" spc="-1" strike="noStrike">
                <a:solidFill>
                  <a:srgbClr val="000000"/>
                </a:solidFill>
                <a:latin typeface="Lato"/>
                <a:ea typeface="DejaVu Sans"/>
              </a:rPr>
              <a:t>Philippine Fish Marketing Authority (PFMA)</a:t>
            </a:r>
            <a:r>
              <a:rPr b="0" lang="en-PH" sz="1800" spc="-1" strike="noStrike">
                <a:solidFill>
                  <a:srgbClr val="000000"/>
                </a:solidFill>
                <a:latin typeface="Lato"/>
                <a:ea typeface="DejaVu Sans"/>
              </a:rPr>
              <a:t> na nagtayo ng karagdagang daungan o pantalan sa estratehikong lugar upang mapalago ang kita at produksiyon ng isda. Umaasa po kami na matutulungan ng kagawaran o ahensiya na magpatayo ng mga planta ng yelo at imbakan ng mga isda sa iba’t ibang rehiyon o lalawigan sa buong bansa. Maiiwasan pa po natin na masira ang mga nahuling isda namin. Upang mapaunlad po namin ang kasanayan sa pangingisda, maglaan po sana ng kaukulang pondo ang pamahalaan ng mga sasakyang pangisda na moderno gaya ng </a:t>
            </a:r>
            <a:r>
              <a:rPr b="0" i="1" lang="en-PH" sz="1800" spc="-1" strike="noStrike">
                <a:solidFill>
                  <a:srgbClr val="000000"/>
                </a:solidFill>
                <a:latin typeface="Lato"/>
                <a:ea typeface="DejaVu Sans"/>
              </a:rPr>
              <a:t>underwater sonars</a:t>
            </a:r>
            <a:r>
              <a:rPr b="0" lang="en-PH" sz="1800" spc="-1" strike="noStrike">
                <a:solidFill>
                  <a:srgbClr val="000000"/>
                </a:solidFill>
                <a:latin typeface="Lato"/>
                <a:ea typeface="DejaVu Sans"/>
              </a:rPr>
              <a:t> at </a:t>
            </a:r>
            <a:r>
              <a:rPr b="0" i="1" lang="en-PH" sz="1800" spc="-1" strike="noStrike">
                <a:solidFill>
                  <a:srgbClr val="000000"/>
                </a:solidFill>
                <a:latin typeface="Lato"/>
                <a:ea typeface="DejaVu Sans"/>
              </a:rPr>
              <a:t>radars.</a:t>
            </a:r>
            <a:endParaRPr b="0" lang="en-PH" sz="1800" spc="-1" strike="noStrike">
              <a:solidFill>
                <a:srgbClr val="000000"/>
              </a:solidFill>
              <a:latin typeface="Arial"/>
            </a:endParaRPr>
          </a:p>
        </p:txBody>
      </p:sp>
      <p:pic>
        <p:nvPicPr>
          <p:cNvPr id="150" name="" descr=""/>
          <p:cNvPicPr/>
          <p:nvPr/>
        </p:nvPicPr>
        <p:blipFill>
          <a:blip r:embed="rId1"/>
          <a:stretch/>
        </p:blipFill>
        <p:spPr>
          <a:xfrm>
            <a:off x="9167040" y="2487240"/>
            <a:ext cx="2649600" cy="3457800"/>
          </a:xfrm>
          <a:prstGeom prst="rect">
            <a:avLst/>
          </a:prstGeom>
          <a:ln w="0">
            <a:noFill/>
          </a:ln>
        </p:spPr>
      </p:pic>
      <p:sp>
        <p:nvSpPr>
          <p:cNvPr id="151" name=""/>
          <p:cNvSpPr/>
          <p:nvPr/>
        </p:nvSpPr>
        <p:spPr>
          <a:xfrm>
            <a:off x="625320" y="2075040"/>
            <a:ext cx="9942840" cy="6800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rPr>
              <a:t>Mga mungkahing inilahad ng mga mangingisda sa pulong sa Kagawaran ng Agrikultura: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4"/>
          <p:cNvSpPr/>
          <p:nvPr/>
        </p:nvSpPr>
        <p:spPr>
          <a:xfrm>
            <a:off x="-113040" y="532080"/>
            <a:ext cx="10310040" cy="1293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Rectangle 16"/>
          <p:cNvSpPr/>
          <p:nvPr/>
        </p:nvSpPr>
        <p:spPr>
          <a:xfrm>
            <a:off x="354960" y="532080"/>
            <a:ext cx="1043244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Pagtugon ng mga Mangingisda sa kanilang Hamong Pangkabuhayan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4" name=""/>
          <p:cNvSpPr/>
          <p:nvPr/>
        </p:nvSpPr>
        <p:spPr>
          <a:xfrm>
            <a:off x="570600" y="2133000"/>
            <a:ext cx="7687080" cy="353880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just">
              <a:lnSpc>
                <a:spcPct val="100000"/>
              </a:lnSpc>
            </a:pPr>
            <a:r>
              <a:rPr b="1" lang="en-PH" sz="1800" spc="-1" strike="noStrike">
                <a:solidFill>
                  <a:srgbClr val="000000"/>
                </a:solidFill>
                <a:latin typeface="Lato"/>
                <a:ea typeface="DejaVu Sans"/>
              </a:rPr>
              <a:t>Mangingisda 2:</a:t>
            </a:r>
            <a:r>
              <a:rPr b="0" lang="en-PH" sz="1800" spc="-1" strike="noStrike">
                <a:solidFill>
                  <a:srgbClr val="000000"/>
                </a:solidFill>
                <a:latin typeface="Lato"/>
                <a:ea typeface="DejaVu Sans"/>
              </a:rPr>
              <a:t>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DejaVu Sans"/>
              </a:rPr>
              <a:t>Narinig namin ang mga programang </a:t>
            </a:r>
            <a:r>
              <a:rPr b="1" i="1" lang="en-PH" sz="1800" spc="-1" strike="noStrike">
                <a:solidFill>
                  <a:srgbClr val="000000"/>
                </a:solidFill>
                <a:latin typeface="Lato"/>
                <a:ea typeface="DejaVu Sans"/>
              </a:rPr>
              <a:t>Blue Revolution</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Biyayang Dagat</a:t>
            </a:r>
            <a:r>
              <a:rPr b="0" lang="en-PH" sz="1800" spc="-1" strike="noStrike">
                <a:solidFill>
                  <a:srgbClr val="000000"/>
                </a:solidFill>
                <a:latin typeface="Lato"/>
                <a:ea typeface="DejaVu Sans"/>
              </a:rPr>
              <a:t> na naglalayong paunlarin ang industriya ng pangingisda. Nais po naming ipaliwanag ninyo ang programang ito sa amin.Nanghihingi po kami na tulungan ng ating pamahalaan ang maliliit na mangingisda sa pagkakaroon ng kooperatiba para sa kanila. Maliban po riyan, nais po namin na masuri ang kurikulum sa kurso sa </a:t>
            </a:r>
            <a:r>
              <a:rPr b="0" i="1" lang="en-PH" sz="1800" spc="-1" strike="noStrike">
                <a:solidFill>
                  <a:srgbClr val="000000"/>
                </a:solidFill>
                <a:latin typeface="Lato"/>
                <a:ea typeface="DejaVu Sans"/>
              </a:rPr>
              <a:t>marine </a:t>
            </a:r>
            <a:r>
              <a:rPr b="0" lang="en-PH" sz="1800" spc="-1" strike="noStrike">
                <a:solidFill>
                  <a:srgbClr val="000000"/>
                </a:solidFill>
                <a:latin typeface="Lato"/>
                <a:ea typeface="DejaVu Sans"/>
              </a:rPr>
              <a:t>at </a:t>
            </a:r>
            <a:r>
              <a:rPr b="0" i="1" lang="en-PH" sz="1800" spc="-1" strike="noStrike">
                <a:solidFill>
                  <a:srgbClr val="000000"/>
                </a:solidFill>
                <a:latin typeface="Lato"/>
                <a:ea typeface="n0'E2þ"/>
              </a:rPr>
              <a:t>fishing</a:t>
            </a:r>
            <a:r>
              <a:rPr b="0" lang="en-PH" sz="1800" spc="-1" strike="noStrike">
                <a:solidFill>
                  <a:srgbClr val="000000"/>
                </a:solidFill>
                <a:latin typeface="Lato"/>
                <a:ea typeface="DejaVu Sans"/>
              </a:rPr>
              <a:t>. Kailangan na po nito ang bago at angkop na kurikulum sa panahong ito.</a:t>
            </a:r>
            <a:endParaRPr b="0" lang="en-PH" sz="1800" spc="-1" strike="noStrike">
              <a:solidFill>
                <a:srgbClr val="000000"/>
              </a:solidFill>
              <a:latin typeface="Arial"/>
            </a:endParaRPr>
          </a:p>
        </p:txBody>
      </p:sp>
      <p:pic>
        <p:nvPicPr>
          <p:cNvPr id="155" name="" descr=""/>
          <p:cNvPicPr/>
          <p:nvPr/>
        </p:nvPicPr>
        <p:blipFill>
          <a:blip r:embed="rId1"/>
          <a:srcRect l="0" t="14344" r="0" b="11461"/>
          <a:stretch/>
        </p:blipFill>
        <p:spPr>
          <a:xfrm>
            <a:off x="8371440" y="2271240"/>
            <a:ext cx="3429000" cy="33926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15"/>
          <p:cNvSpPr/>
          <p:nvPr/>
        </p:nvSpPr>
        <p:spPr>
          <a:xfrm>
            <a:off x="-113040" y="552240"/>
            <a:ext cx="38894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7" name="Rectangle 192"/>
          <p:cNvSpPr/>
          <p:nvPr/>
        </p:nvSpPr>
        <p:spPr>
          <a:xfrm>
            <a:off x="540000" y="231480"/>
            <a:ext cx="1013148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8" name="Rectangle 193"/>
          <p:cNvSpPr/>
          <p:nvPr/>
        </p:nvSpPr>
        <p:spPr>
          <a:xfrm>
            <a:off x="720000" y="1060560"/>
            <a:ext cx="9951480" cy="691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9"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0" name=""/>
          <p:cNvSpPr/>
          <p:nvPr/>
        </p:nvSpPr>
        <p:spPr>
          <a:xfrm>
            <a:off x="720000" y="1608480"/>
            <a:ext cx="10252800" cy="29541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ea typeface="DejaVu Sans"/>
              </a:rPr>
              <a:t>Panuto: Isulat ang letrang </a:t>
            </a:r>
            <a:r>
              <a:rPr b="1" lang="en-PH" sz="1800" spc="-1" strike="noStrike" u="sng">
                <a:solidFill>
                  <a:srgbClr val="000000"/>
                </a:solidFill>
                <a:uFillTx/>
                <a:latin typeface="Lato"/>
                <a:ea typeface="DejaVu Sans"/>
              </a:rPr>
              <a:t>O</a:t>
            </a:r>
            <a:r>
              <a:rPr b="0" lang="en-PH" sz="1800" spc="-1" strike="noStrike">
                <a:solidFill>
                  <a:srgbClr val="000000"/>
                </a:solidFill>
                <a:latin typeface="Lato"/>
                <a:ea typeface="DejaVu Sans"/>
              </a:rPr>
              <a:t> kung ang tinutukoy ng pahayag ay oportunidad sa pag-unlad ng kabuhayan sa bansa o </a:t>
            </a:r>
            <a:r>
              <a:rPr b="1" lang="en-PH" sz="1800" spc="-1" strike="noStrike" u="sng">
                <a:solidFill>
                  <a:srgbClr val="000000"/>
                </a:solidFill>
                <a:uFillTx/>
                <a:latin typeface="Lato"/>
                <a:ea typeface="DejaVu Sans"/>
              </a:rPr>
              <a:t>X</a:t>
            </a:r>
            <a:r>
              <a:rPr b="0" lang="en-PH" sz="1800" spc="-1" strike="noStrike">
                <a:solidFill>
                  <a:srgbClr val="000000"/>
                </a:solidFill>
                <a:latin typeface="Lato"/>
                <a:ea typeface="DejaVu Sans"/>
              </a:rPr>
              <a:t> naman kung hindi.</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DejaVu Sans"/>
              </a:rPr>
              <a:t>Pagtatrabaho sa ibang bansa</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DejaVu Sans"/>
              </a:rPr>
              <a:t>Pagbili ng mga imported na kagamitan</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DejaVu Sans"/>
              </a:rPr>
              <a:t>Pagpapahusay ng mga lokal na produkto</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DejaVu Sans"/>
              </a:rPr>
              <a:t>Paglinang ng likas na yaman</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DejaVu Sans"/>
              </a:rPr>
              <a:t>Paglalakbay sa ibang 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1"/>
          <p:cNvSpPr/>
          <p:nvPr/>
        </p:nvSpPr>
        <p:spPr>
          <a:xfrm>
            <a:off x="-113040" y="552240"/>
            <a:ext cx="56912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Rectangle 2"/>
          <p:cNvSpPr/>
          <p:nvPr/>
        </p:nvSpPr>
        <p:spPr>
          <a:xfrm>
            <a:off x="426960" y="52776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3" name="Rectangle 3"/>
          <p:cNvSpPr/>
          <p:nvPr/>
        </p:nvSpPr>
        <p:spPr>
          <a:xfrm>
            <a:off x="540000" y="231480"/>
            <a:ext cx="1013148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64" name="Rectangle 4"/>
          <p:cNvSpPr/>
          <p:nvPr/>
        </p:nvSpPr>
        <p:spPr>
          <a:xfrm>
            <a:off x="720000" y="1060560"/>
            <a:ext cx="9951480" cy="691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65" name=""/>
          <p:cNvSpPr/>
          <p:nvPr/>
        </p:nvSpPr>
        <p:spPr>
          <a:xfrm>
            <a:off x="844920" y="1627200"/>
            <a:ext cx="240264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pPr>
            <a:r>
              <a:rPr b="0" lang="en-PH" sz="1800" spc="-1" strike="noStrike">
                <a:solidFill>
                  <a:srgbClr val="000000"/>
                </a:solidFill>
                <a:latin typeface="Lato"/>
                <a:ea typeface="DejaVu Sans"/>
              </a:rPr>
              <a:t>1. X</a:t>
            </a:r>
            <a:endParaRPr b="0" lang="en-PH" sz="1800" spc="-1" strike="noStrike">
              <a:solidFill>
                <a:srgbClr val="000000"/>
              </a:solidFill>
              <a:latin typeface="Arial"/>
              <a:ea typeface="PingFang SC"/>
            </a:endParaRPr>
          </a:p>
          <a:p>
            <a:pPr>
              <a:lnSpc>
                <a:spcPct val="100000"/>
              </a:lnSpc>
              <a:spcBef>
                <a:spcPts val="283"/>
              </a:spcBef>
              <a:spcAft>
                <a:spcPts val="283"/>
              </a:spcAft>
            </a:pPr>
            <a:r>
              <a:rPr b="0" lang="en-PH" sz="1800" spc="-1" strike="noStrike">
                <a:solidFill>
                  <a:srgbClr val="000000"/>
                </a:solidFill>
                <a:latin typeface="Lato"/>
                <a:ea typeface="DejaVu Sans"/>
              </a:rPr>
              <a:t>2. X</a:t>
            </a:r>
            <a:endParaRPr b="0" lang="en-PH" sz="1800" spc="-1" strike="noStrike">
              <a:solidFill>
                <a:srgbClr val="000000"/>
              </a:solidFill>
              <a:latin typeface="Arial"/>
              <a:ea typeface="PingFang SC"/>
            </a:endParaRPr>
          </a:p>
          <a:p>
            <a:pPr>
              <a:lnSpc>
                <a:spcPct val="100000"/>
              </a:lnSpc>
              <a:spcBef>
                <a:spcPts val="283"/>
              </a:spcBef>
              <a:spcAft>
                <a:spcPts val="283"/>
              </a:spcAft>
            </a:pPr>
            <a:r>
              <a:rPr b="0" lang="en-PH" sz="1800" spc="-1" strike="noStrike">
                <a:solidFill>
                  <a:srgbClr val="000000"/>
                </a:solidFill>
                <a:latin typeface="Lato"/>
                <a:ea typeface="DejaVu Sans"/>
              </a:rPr>
              <a:t>3. O</a:t>
            </a:r>
            <a:endParaRPr b="0" lang="en-PH" sz="1800" spc="-1" strike="noStrike">
              <a:solidFill>
                <a:srgbClr val="000000"/>
              </a:solidFill>
              <a:latin typeface="Arial"/>
              <a:ea typeface="PingFang SC"/>
            </a:endParaRPr>
          </a:p>
          <a:p>
            <a:pPr>
              <a:lnSpc>
                <a:spcPct val="100000"/>
              </a:lnSpc>
              <a:spcBef>
                <a:spcPts val="283"/>
              </a:spcBef>
              <a:spcAft>
                <a:spcPts val="283"/>
              </a:spcAft>
            </a:pPr>
            <a:r>
              <a:rPr b="0" lang="en-PH" sz="1800" spc="-1" strike="noStrike">
                <a:solidFill>
                  <a:srgbClr val="000000"/>
                </a:solidFill>
                <a:latin typeface="Lato"/>
                <a:ea typeface="DejaVu Sans"/>
              </a:rPr>
              <a:t>4. O</a:t>
            </a:r>
            <a:endParaRPr b="0" lang="en-PH" sz="1800" spc="-1" strike="noStrike">
              <a:solidFill>
                <a:srgbClr val="000000"/>
              </a:solidFill>
              <a:latin typeface="Arial"/>
              <a:ea typeface="PingFang SC"/>
            </a:endParaRPr>
          </a:p>
          <a:p>
            <a:pPr>
              <a:lnSpc>
                <a:spcPct val="100000"/>
              </a:lnSpc>
              <a:spcBef>
                <a:spcPts val="283"/>
              </a:spcBef>
              <a:spcAft>
                <a:spcPts val="283"/>
              </a:spcAft>
            </a:pPr>
            <a:r>
              <a:rPr b="0" lang="en-PH" sz="1800" spc="-1" strike="noStrike">
                <a:solidFill>
                  <a:srgbClr val="000000"/>
                </a:solidFill>
                <a:latin typeface="Lato"/>
                <a:ea typeface="DejaVu Sans"/>
              </a:rPr>
              <a:t>5. X</a:t>
            </a:r>
            <a:endParaRPr b="0" lang="en-PH" sz="1800" spc="-1" strike="noStrike">
              <a:solidFill>
                <a:srgbClr val="000000"/>
              </a:solidFill>
              <a:latin typeface="Arial"/>
              <a:ea typeface="PingFang SC"/>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1855</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2023-07-10T17:01:07Z</dcterms:modified>
  <cp:revision>210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