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6720" cy="68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93600" cy="2793600"/>
          </a:xfrm>
          <a:prstGeom prst="rect">
            <a:avLst/>
          </a:prstGeom>
          <a:ln w="0">
            <a:noFill/>
          </a:ln>
        </p:spPr>
      </p:pic>
      <p:sp>
        <p:nvSpPr>
          <p:cNvPr id="2" name="Rectangle 5"/>
          <p:cNvSpPr/>
          <p:nvPr/>
        </p:nvSpPr>
        <p:spPr>
          <a:xfrm>
            <a:off x="3487320" y="1475280"/>
            <a:ext cx="8699040" cy="38570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99040" cy="3787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6720" cy="629640"/>
          </a:xfrm>
          <a:prstGeom prst="rect">
            <a:avLst/>
          </a:prstGeom>
          <a:ln w="0">
            <a:noFill/>
          </a:ln>
        </p:spPr>
      </p:pic>
      <p:sp>
        <p:nvSpPr>
          <p:cNvPr id="43" name="Rectangle 7"/>
          <p:cNvSpPr/>
          <p:nvPr/>
        </p:nvSpPr>
        <p:spPr>
          <a:xfrm>
            <a:off x="10868760" y="0"/>
            <a:ext cx="965160" cy="9651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29240" cy="1029240"/>
          </a:xfrm>
          <a:prstGeom prst="rect">
            <a:avLst/>
          </a:prstGeom>
          <a:ln w="0">
            <a:noFill/>
          </a:ln>
        </p:spPr>
      </p:pic>
      <p:sp>
        <p:nvSpPr>
          <p:cNvPr id="45" name="TextBox 9"/>
          <p:cNvSpPr/>
          <p:nvPr/>
        </p:nvSpPr>
        <p:spPr>
          <a:xfrm>
            <a:off x="185400" y="6362280"/>
            <a:ext cx="4686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7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11040" cy="337932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953080"/>
            <a:ext cx="809784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Medium"/>
                <a:ea typeface="Arial Black;Arial Black"/>
              </a:rPr>
              <a:t>Pagkakasunod-sunod ng mga Pangyayari</a:t>
            </a:r>
            <a:endParaRPr b="0" lang="en-PH" sz="3600" spc="-1" strike="noStrike">
              <a:latin typeface="Montserrat Medium"/>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type="title"/>
          </p:nvPr>
        </p:nvSpPr>
        <p:spPr>
          <a:xfrm>
            <a:off x="0" y="0"/>
            <a:ext cx="6839280" cy="781560"/>
          </a:xfrm>
          <a:prstGeom prst="rect">
            <a:avLst/>
          </a:prstGeom>
          <a:noFill/>
          <a:ln w="0">
            <a:noFill/>
          </a:ln>
        </p:spPr>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Pagkakasunod-sunod ng mga Pangyayari</a:t>
            </a:r>
            <a:endParaRPr b="0" lang="en-PH" sz="2800" spc="-1" strike="noStrike">
              <a:latin typeface="Arial"/>
            </a:endParaRPr>
          </a:p>
        </p:txBody>
      </p:sp>
      <p:sp>
        <p:nvSpPr>
          <p:cNvPr id="126" name=""/>
          <p:cNvSpPr/>
          <p:nvPr/>
        </p:nvSpPr>
        <p:spPr>
          <a:xfrm>
            <a:off x="360000" y="996120"/>
            <a:ext cx="11519640" cy="501552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Ang mga pangyayari ay isinasalaysay nang may pagkasunod-sunod batay sa napakinggang teksto. Makatutulong ang paggamit ng larawan, </a:t>
            </a:r>
            <a:r>
              <a:rPr b="0" i="1" lang="en-PH" sz="1800" spc="-1" strike="noStrike">
                <a:solidFill>
                  <a:srgbClr val="000000"/>
                </a:solidFill>
                <a:latin typeface="Lato"/>
                <a:ea typeface="Arial;Arial"/>
              </a:rPr>
              <a:t>signal words</a:t>
            </a:r>
            <a:r>
              <a:rPr b="0" lang="en-PH" sz="1800" spc="-1" strike="noStrike">
                <a:solidFill>
                  <a:srgbClr val="000000"/>
                </a:solidFill>
                <a:latin typeface="Lato"/>
                <a:ea typeface="Arial;Arial"/>
              </a:rPr>
              <a:t>, at pangungusap upang maisalaysay ang mga pangyayari nang wasto.</a:t>
            </a:r>
            <a:endParaRPr b="0" lang="en-PH" sz="1800" spc="-1" strike="noStrike">
              <a:latin typeface="Arial"/>
            </a:endParaRPr>
          </a:p>
          <a:p>
            <a:pPr>
              <a:lnSpc>
                <a:spcPct val="10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Ang tawag sa mga salitang may diin ay </a:t>
            </a:r>
            <a:r>
              <a:rPr b="1" i="1" lang="en-PH" sz="1800" spc="-1" strike="noStrike">
                <a:solidFill>
                  <a:srgbClr val="000000"/>
                </a:solidFill>
                <a:latin typeface="Lato"/>
                <a:ea typeface="Arial;Arial"/>
              </a:rPr>
              <a:t>signal words</a:t>
            </a:r>
            <a:r>
              <a:rPr b="0" lang="en-PH" sz="1800" spc="-1" strike="noStrike">
                <a:solidFill>
                  <a:srgbClr val="000000"/>
                </a:solidFill>
                <a:latin typeface="Lato"/>
                <a:ea typeface="Arial;Arial"/>
              </a:rPr>
              <a:t> o </a:t>
            </a:r>
            <a:r>
              <a:rPr b="1" lang="en-PH" sz="1800" spc="-1" strike="noStrike">
                <a:solidFill>
                  <a:srgbClr val="000000"/>
                </a:solidFill>
                <a:latin typeface="Lato"/>
                <a:ea typeface="Arial;Arial"/>
              </a:rPr>
              <a:t>mga hudyat na salita</a:t>
            </a:r>
            <a:r>
              <a:rPr b="0" lang="en-PH" sz="1800" spc="-1" strike="noStrike">
                <a:solidFill>
                  <a:srgbClr val="000000"/>
                </a:solidFill>
                <a:latin typeface="Lato"/>
                <a:ea typeface="Arial;Arial"/>
              </a:rPr>
              <a:t>. Sa pamamagitan ng paggamit ng mga salitang naghuhudyat, mas madali mong maisasalaysay ang </a:t>
            </a:r>
            <a:r>
              <a:rPr b="1" lang="en-PH" sz="1800" spc="-1" strike="noStrike">
                <a:solidFill>
                  <a:srgbClr val="000000"/>
                </a:solidFill>
                <a:latin typeface="Lato"/>
                <a:ea typeface="Arial;Arial"/>
              </a:rPr>
              <a:t>wastong pagkakasunod-sunod ng mga pangyayari sa napakinggan teksto</a:t>
            </a:r>
            <a:r>
              <a:rPr b="0" lang="en-PH" sz="1800" spc="-1" strike="noStrike">
                <a:solidFill>
                  <a:srgbClr val="000000"/>
                </a:solidFill>
                <a:latin typeface="Lato"/>
                <a:ea typeface="Arial;Arial"/>
              </a:rPr>
              <a:t>.  </a:t>
            </a:r>
            <a:endParaRPr b="0" lang="en-PH" sz="1800" spc="-1" strike="noStrike">
              <a:latin typeface="Arial"/>
            </a:endParaRPr>
          </a:p>
          <a:p>
            <a:pPr algn="just">
              <a:lnSpc>
                <a:spcPct val="150000"/>
              </a:lnSpc>
              <a:buNone/>
            </a:pPr>
            <a:endParaRPr b="0" lang="en-PH" sz="1800" spc="-1" strike="noStrike">
              <a:latin typeface="Arial"/>
            </a:endParaRPr>
          </a:p>
          <a:p>
            <a:pPr>
              <a:lnSpc>
                <a:spcPct val="100000"/>
              </a:lnSpc>
              <a:spcAft>
                <a:spcPts val="601"/>
              </a:spcAft>
              <a:buNone/>
            </a:pPr>
            <a:r>
              <a:rPr b="0" lang="en-PH" sz="1800" spc="-1" strike="noStrike">
                <a:solidFill>
                  <a:srgbClr val="000000"/>
                </a:solidFill>
                <a:latin typeface="Lato"/>
                <a:ea typeface="Arial;Arial"/>
              </a:rPr>
              <a:t>Narito ang ilan pa sa </a:t>
            </a:r>
            <a:r>
              <a:rPr b="1" i="1" lang="en-PH" sz="1800" spc="-1" strike="noStrike">
                <a:solidFill>
                  <a:srgbClr val="000000"/>
                </a:solidFill>
                <a:latin typeface="Lato"/>
                <a:ea typeface="Arial;Arial"/>
              </a:rPr>
              <a:t>signal words</a:t>
            </a:r>
            <a:r>
              <a:rPr b="0" lang="en-PH" sz="1800" spc="-1" strike="noStrike">
                <a:solidFill>
                  <a:srgbClr val="000000"/>
                </a:solidFill>
                <a:latin typeface="Lato"/>
                <a:ea typeface="Arial;Arial"/>
              </a:rPr>
              <a:t> o </a:t>
            </a:r>
            <a:r>
              <a:rPr b="1" lang="en-PH" sz="1800" spc="-1" strike="noStrike">
                <a:solidFill>
                  <a:srgbClr val="000000"/>
                </a:solidFill>
                <a:latin typeface="Lato"/>
                <a:ea typeface="Arial;Arial"/>
              </a:rPr>
              <a:t>mga hudyat na salita</a:t>
            </a:r>
            <a:r>
              <a:rPr b="0" lang="en-PH" sz="1800" spc="-1" strike="noStrike">
                <a:solidFill>
                  <a:srgbClr val="000000"/>
                </a:solidFill>
                <a:latin typeface="Lato"/>
                <a:ea typeface="Arial;Arial"/>
              </a:rPr>
              <a:t> na maari mong gamitin:</a:t>
            </a:r>
            <a:endParaRPr b="0" lang="en-PH" sz="1800" spc="-1" strike="noStrike">
              <a:latin typeface="Arial"/>
            </a:endParaRPr>
          </a:p>
        </p:txBody>
      </p:sp>
      <p:graphicFrame>
        <p:nvGraphicFramePr>
          <p:cNvPr id="127" name=""/>
          <p:cNvGraphicFramePr/>
          <p:nvPr/>
        </p:nvGraphicFramePr>
        <p:xfrm>
          <a:off x="852120" y="4953240"/>
          <a:ext cx="10549440" cy="937800"/>
        </p:xfrm>
        <a:graphic>
          <a:graphicData uri="http://schemas.openxmlformats.org/drawingml/2006/table">
            <a:tbl>
              <a:tblPr/>
              <a:tblGrid>
                <a:gridCol w="2636640"/>
                <a:gridCol w="2636640"/>
                <a:gridCol w="2636640"/>
                <a:gridCol w="2639880"/>
              </a:tblGrid>
              <a:tr h="485640">
                <a:tc>
                  <a:txBody>
                    <a:bodyPr lIns="90000" rIns="90000" anchor="t">
                      <a:noAutofit/>
                    </a:bodyPr>
                    <a:p>
                      <a:pPr algn="ctr">
                        <a:lnSpc>
                          <a:spcPct val="100000"/>
                        </a:lnSpc>
                        <a:buNone/>
                      </a:pPr>
                      <a:r>
                        <a:rPr b="0" lang="en-PH" sz="1800" spc="-1" strike="noStrike">
                          <a:latin typeface="Lato"/>
                        </a:rPr>
                        <a:t>una</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ctr">
                        <a:lnSpc>
                          <a:spcPct val="100000"/>
                        </a:lnSpc>
                        <a:buNone/>
                      </a:pPr>
                      <a:r>
                        <a:rPr b="0" lang="en-PH" sz="1800" spc="-1" strike="noStrike">
                          <a:latin typeface="Lato"/>
                        </a:rPr>
                        <a:t>pangalawa</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ctr">
                        <a:lnSpc>
                          <a:spcPct val="100000"/>
                        </a:lnSpc>
                        <a:buNone/>
                      </a:pPr>
                      <a:r>
                        <a:rPr b="0" lang="en-PH" sz="1800" spc="-1" strike="noStrike">
                          <a:latin typeface="Lato"/>
                        </a:rPr>
                        <a:t>pagkatapos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ctr">
                        <a:lnSpc>
                          <a:spcPct val="100000"/>
                        </a:lnSpc>
                        <a:buNone/>
                      </a:pPr>
                      <a:r>
                        <a:rPr b="0" lang="en-PH" sz="1800" spc="-1" strike="noStrike">
                          <a:latin typeface="Lato"/>
                        </a:rPr>
                        <a:t>nangmalaunan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r h="452520">
                <a:tc>
                  <a:txBody>
                    <a:bodyPr lIns="90000" rIns="90000" anchor="t">
                      <a:noAutofit/>
                    </a:bodyPr>
                    <a:p>
                      <a:pPr algn="ctr">
                        <a:lnSpc>
                          <a:spcPct val="100000"/>
                        </a:lnSpc>
                        <a:buNone/>
                      </a:pPr>
                      <a:r>
                        <a:rPr b="0" lang="en-PH" sz="1800" spc="-1" strike="noStrike">
                          <a:latin typeface="Lato"/>
                        </a:rPr>
                        <a:t>nagsimula</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ctr">
                        <a:lnSpc>
                          <a:spcPct val="100000"/>
                        </a:lnSpc>
                        <a:buNone/>
                      </a:pPr>
                      <a:r>
                        <a:rPr b="0" lang="en-PH" sz="1800" spc="-1" strike="noStrike">
                          <a:latin typeface="Lato"/>
                        </a:rPr>
                        <a:t>sumunod</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ctr">
                        <a:lnSpc>
                          <a:spcPct val="100000"/>
                        </a:lnSpc>
                        <a:buNone/>
                      </a:pPr>
                      <a:r>
                        <a:rPr b="0" lang="en-PH" sz="1800" spc="-1" strike="noStrike">
                          <a:latin typeface="Lato"/>
                        </a:rPr>
                        <a:t>sa wakas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t">
                      <a:noAutofit/>
                    </a:bodyPr>
                    <a:p>
                      <a:pPr algn="ctr">
                        <a:lnSpc>
                          <a:spcPct val="100000"/>
                        </a:lnSpc>
                        <a:buNone/>
                      </a:pPr>
                      <a:r>
                        <a:rPr b="0" lang="en-PH" sz="1800" spc="-1" strike="noStrike">
                          <a:latin typeface="Lato"/>
                        </a:rPr>
                        <a:t>ang pinakahuli</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360000" y="1080000"/>
            <a:ext cx="11519640" cy="5078520"/>
          </a:xfrm>
          <a:prstGeom prst="rect">
            <a:avLst/>
          </a:prstGeom>
          <a:noFill/>
          <a:ln w="0">
            <a:noFill/>
          </a:ln>
        </p:spPr>
        <p:style>
          <a:lnRef idx="0"/>
          <a:fillRef idx="0"/>
          <a:effectRef idx="0"/>
          <a:fontRef idx="minor"/>
        </p:style>
      </p:sp>
      <p:sp>
        <p:nvSpPr>
          <p:cNvPr id="129" name="PlaceHolder 9"/>
          <p:cNvSpPr/>
          <p:nvPr/>
        </p:nvSpPr>
        <p:spPr>
          <a:xfrm>
            <a:off x="0" y="360"/>
            <a:ext cx="6839280" cy="7815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Pagkakasunod-sunod ng mga Pangyayari</a:t>
            </a:r>
            <a:endParaRPr b="0" lang="en-PH" sz="2800" spc="-1" strike="noStrike">
              <a:latin typeface="Arial"/>
            </a:endParaRPr>
          </a:p>
        </p:txBody>
      </p:sp>
      <p:sp>
        <p:nvSpPr>
          <p:cNvPr id="130" name=""/>
          <p:cNvSpPr/>
          <p:nvPr/>
        </p:nvSpPr>
        <p:spPr>
          <a:xfrm>
            <a:off x="379800" y="756000"/>
            <a:ext cx="11283840" cy="53020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Kaarawan ni Melvin</a:t>
            </a:r>
            <a:endParaRPr b="0" lang="en-PH" sz="1800" spc="-1" strike="noStrike">
              <a:latin typeface="Arial"/>
            </a:endParaRPr>
          </a:p>
          <a:p>
            <a:pPr algn="ctr">
              <a:lnSpc>
                <a:spcPct val="100000"/>
              </a:lnSpc>
              <a:buNone/>
            </a:pPr>
            <a:r>
              <a:rPr b="0" lang="en-PH" sz="1800" spc="-1" strike="noStrike">
                <a:solidFill>
                  <a:srgbClr val="000000"/>
                </a:solidFill>
                <a:latin typeface="Lato"/>
                <a:ea typeface="DejaVu Sans"/>
              </a:rPr>
              <a:t>Akda ni Maricel S. Sindayen</a:t>
            </a:r>
            <a:endParaRPr b="0" lang="en-PH" sz="1800" spc="-1" strike="noStrike">
              <a:latin typeface="Arial"/>
            </a:endParaRPr>
          </a:p>
          <a:p>
            <a:pPr algn="just">
              <a:lnSpc>
                <a:spcPct val="10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Araw ng Linggo, biglang napabangon si Melvin sa kaniyang higaan. Pinakahihintay niya ang araw na ito dahil ipagdiriwang niya ang kaniyang ika-10 kaarawan. Ngunit naiiba ang paraan ng pagdiriwang niya ngayon. Habang tinutulungan niya ang kaniyang ina sa paghahanda, naalala niya noong nagdiwang siya ng kaniyang ikapitong kaarawan. Napuno ng bisita ang kanilang bakuran. Punong-puno ng dekorasyong lobo at bulaklak ang sulok ng kanilang tahanan. May mga payaso pang inimbitahan ang kaniyang ina at ama para magtanghal.</a:t>
            </a:r>
            <a:endParaRPr b="0" lang="en-PH" sz="1800" spc="-1" strike="noStrike">
              <a:latin typeface="Arial"/>
            </a:endParaRPr>
          </a:p>
          <a:p>
            <a:pPr algn="just">
              <a:lnSpc>
                <a:spcPct val="10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AppleSystemUIFontBold"/>
              </a:rPr>
              <a:t>	</a:t>
            </a:r>
            <a:r>
              <a:rPr b="0" lang="en-PH" sz="1800" spc="-1" strike="noStrike">
                <a:solidFill>
                  <a:srgbClr val="000000"/>
                </a:solidFill>
                <a:latin typeface="Lato"/>
                <a:ea typeface="AppleSystemUIFontBold"/>
              </a:rPr>
              <a:t>“</a:t>
            </a:r>
            <a:r>
              <a:rPr b="0" lang="en-PH" sz="1800" spc="-1" strike="noStrike">
                <a:solidFill>
                  <a:srgbClr val="000000"/>
                </a:solidFill>
                <a:latin typeface="Lato"/>
                <a:ea typeface="AppleSystemUIFontBold"/>
              </a:rPr>
              <a:t>Inay, Itay, naalala ko noong nagdiwang ako ng aking ikapitong kaarawan, sobrang saya namin ng aking mga kaibigan. </a:t>
            </a:r>
            <a:r>
              <a:rPr b="1" lang="en-PH" sz="1800" spc="-1" strike="noStrike">
                <a:solidFill>
                  <a:srgbClr val="000000"/>
                </a:solidFill>
                <a:latin typeface="Lato"/>
                <a:ea typeface="AppleSystemUIFontBold"/>
              </a:rPr>
              <a:t>Una</a:t>
            </a:r>
            <a:r>
              <a:rPr b="0" lang="en-PH" sz="1800" spc="-1" strike="noStrike">
                <a:solidFill>
                  <a:srgbClr val="000000"/>
                </a:solidFill>
                <a:latin typeface="Lato"/>
                <a:ea typeface="AppleSystemUIFontBold"/>
              </a:rPr>
              <a:t>, nanood kami ng pagtatanghal ng mga payaso. Habang sila ay nagtatanghal, walang tigil ang tawa naming magkakaibigan. </a:t>
            </a:r>
            <a:r>
              <a:rPr b="1" lang="en-PH" sz="1800" spc="-1" strike="noStrike">
                <a:solidFill>
                  <a:srgbClr val="000000"/>
                </a:solidFill>
                <a:latin typeface="Lato"/>
                <a:ea typeface="AppleSystemUIFontBold"/>
              </a:rPr>
              <a:t>Sumunod</a:t>
            </a:r>
            <a:r>
              <a:rPr b="0" lang="en-PH" sz="1800" spc="-1" strike="noStrike">
                <a:solidFill>
                  <a:srgbClr val="000000"/>
                </a:solidFill>
                <a:latin typeface="Lato"/>
                <a:ea typeface="AppleSystemUIFontBold"/>
              </a:rPr>
              <a:t> nilang ginawa ay nagpakita sila ng magic. Palaisipan pa rin sa akin hanggang ngayon, kung paano naging ibon ang panyo nilang hawak. </a:t>
            </a:r>
            <a:r>
              <a:rPr b="1" lang="en-PH" sz="1800" spc="-1" strike="noStrike">
                <a:solidFill>
                  <a:srgbClr val="000000"/>
                </a:solidFill>
                <a:latin typeface="Lato"/>
                <a:ea typeface="AppleSystemUIFontBold"/>
              </a:rPr>
              <a:t>Pagkatapos</a:t>
            </a:r>
            <a:r>
              <a:rPr b="0" lang="en-PH" sz="1800" spc="-1" strike="noStrike">
                <a:solidFill>
                  <a:srgbClr val="000000"/>
                </a:solidFill>
                <a:latin typeface="Lato"/>
                <a:ea typeface="AppleSystemUIFontBold"/>
              </a:rPr>
              <a:t>, kinantahan ako nang malakas ng aking mga kaibigan. </a:t>
            </a:r>
            <a:r>
              <a:rPr b="1" lang="en-PH" sz="1800" spc="-1" strike="noStrike">
                <a:solidFill>
                  <a:srgbClr val="000000"/>
                </a:solidFill>
                <a:latin typeface="Lato"/>
                <a:ea typeface="AppleSystemUIFontBold"/>
              </a:rPr>
              <a:t>Sa bandang huli</a:t>
            </a:r>
            <a:r>
              <a:rPr b="0" lang="en-PH" sz="1800" spc="-1" strike="noStrike">
                <a:solidFill>
                  <a:srgbClr val="000000"/>
                </a:solidFill>
                <a:latin typeface="Lato"/>
                <a:ea typeface="AppleSystemUIFontBold"/>
              </a:rPr>
              <a:t>, hinipan ko ang kandila ng keyk at bumulong ng hiling,” ang paglalahad ng Melvin.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361080" y="900000"/>
            <a:ext cx="11338920" cy="39607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Naiiba ang pagdiriwang niya ngayon ng kaniyang kaarawan dahil wala siyang inimbitahang mga kaibigan. Tanging ang kaniyang ina at ama lamang ang kasama niyang magdiriwang ng kaniyang kaarawan. Gayunpaman, masaya pa rin siya. Hiling niya na maging ligtas ang bawat isa at ang lahat ay maging maingat upang hindi madapuan ng kumakalat na sakit. Hiniling niyang walang sinoman sa mga mahal niya siya buhay ang magkakasakit.</a:t>
            </a:r>
            <a:endParaRPr b="0" lang="en-PH" sz="1800" spc="-1" strike="noStrike">
              <a:latin typeface="Arial"/>
            </a:endParaRPr>
          </a:p>
          <a:p>
            <a:pPr algn="just">
              <a:lnSpc>
                <a:spcPct val="150000"/>
              </a:lnSpc>
              <a:buNone/>
            </a:pP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Ang mga salitang may diin ay tinatawag na </a:t>
            </a:r>
            <a:r>
              <a:rPr b="1" i="1" lang="en-PH" sz="1800" spc="-1" strike="noStrike">
                <a:solidFill>
                  <a:srgbClr val="000000"/>
                </a:solidFill>
                <a:latin typeface="Lato"/>
                <a:ea typeface="DejaVu Sans"/>
              </a:rPr>
              <a:t>signal words</a:t>
            </a:r>
            <a:r>
              <a:rPr b="0" i="1" lang="en-PH" sz="1800" spc="-1" strike="noStrike">
                <a:solidFill>
                  <a:srgbClr val="000000"/>
                </a:solidFill>
                <a:latin typeface="Lato"/>
                <a:ea typeface="DejaVu Sans"/>
              </a:rPr>
              <a:t> </a:t>
            </a:r>
            <a:r>
              <a:rPr b="0" lang="en-PH" sz="1800" spc="-1" strike="noStrike">
                <a:solidFill>
                  <a:srgbClr val="000000"/>
                </a:solidFill>
                <a:latin typeface="Lato"/>
                <a:ea typeface="DejaVu Sans"/>
              </a:rPr>
              <a:t> o </a:t>
            </a:r>
            <a:r>
              <a:rPr b="1" lang="en-PH" sz="1800" spc="-1" strike="noStrike">
                <a:solidFill>
                  <a:srgbClr val="000000"/>
                </a:solidFill>
                <a:latin typeface="Lato"/>
                <a:ea typeface="DejaVu Sans"/>
              </a:rPr>
              <a:t>mga hudyat na salita.</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endParaRPr b="0" lang="en-PH" sz="1800" spc="-1" strike="noStrike">
              <a:latin typeface="Arial"/>
            </a:endParaRPr>
          </a:p>
          <a:p>
            <a:pPr algn="just">
              <a:lnSpc>
                <a:spcPct val="15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Una</a:t>
            </a:r>
            <a:r>
              <a:rPr b="0" lang="en-PH" sz="1800" spc="-1" strike="noStrike">
                <a:solidFill>
                  <a:srgbClr val="000000"/>
                </a:solidFill>
                <a:latin typeface="Lato"/>
                <a:ea typeface="DejaVu Sans"/>
              </a:rPr>
              <a:t>, nanood kami ng pagtatanghal ng mga payaso. </a:t>
            </a:r>
            <a:r>
              <a:rPr b="1" lang="en-PH" sz="1800" spc="-1" strike="noStrike">
                <a:solidFill>
                  <a:srgbClr val="000000"/>
                </a:solidFill>
                <a:latin typeface="Lato"/>
                <a:ea typeface="DejaVu Sans"/>
              </a:rPr>
              <a:t>Sumunod</a:t>
            </a:r>
            <a:r>
              <a:rPr b="0" lang="en-PH" sz="1800" spc="-1" strike="noStrike">
                <a:solidFill>
                  <a:srgbClr val="000000"/>
                </a:solidFill>
                <a:latin typeface="Lato"/>
                <a:ea typeface="DejaVu Sans"/>
              </a:rPr>
              <a:t>, nilang ginawa ay nagpakita sila ng magic. </a:t>
            </a:r>
            <a:r>
              <a:rPr b="1" lang="en-PH" sz="1800" spc="-1" strike="noStrike">
                <a:solidFill>
                  <a:srgbClr val="000000"/>
                </a:solidFill>
                <a:latin typeface="Lato"/>
                <a:ea typeface="DejaVu Sans"/>
              </a:rPr>
              <a:t>Pagkatapos</a:t>
            </a:r>
            <a:r>
              <a:rPr b="0" lang="en-PH" sz="1800" spc="-1" strike="noStrike">
                <a:solidFill>
                  <a:srgbClr val="000000"/>
                </a:solidFill>
                <a:latin typeface="Lato"/>
                <a:ea typeface="DejaVu Sans"/>
              </a:rPr>
              <a:t>, kinantahan ako nang malakas ng aking mga kaibigan. </a:t>
            </a:r>
            <a:r>
              <a:rPr b="1" lang="en-PH" sz="1800" spc="-1" strike="noStrike">
                <a:solidFill>
                  <a:srgbClr val="000000"/>
                </a:solidFill>
                <a:latin typeface="Lato"/>
                <a:ea typeface="DejaVu Sans"/>
              </a:rPr>
              <a:t>Sa bandang hul</a:t>
            </a:r>
            <a:r>
              <a:rPr b="0" lang="en-PH" sz="1800" spc="-1" strike="noStrike">
                <a:solidFill>
                  <a:srgbClr val="000000"/>
                </a:solidFill>
                <a:latin typeface="Lato"/>
                <a:ea typeface="DejaVu Sans"/>
              </a:rPr>
              <a:t>i, hinipan ko ang kandila ng keyk at bumulong ng hiling.</a:t>
            </a:r>
            <a:endParaRPr b="0" lang="en-PH" sz="1800" spc="-1" strike="noStrike">
              <a:latin typeface="Arial"/>
            </a:endParaRPr>
          </a:p>
        </p:txBody>
      </p:sp>
      <p:sp>
        <p:nvSpPr>
          <p:cNvPr id="132" name="PlaceHolder 11"/>
          <p:cNvSpPr/>
          <p:nvPr/>
        </p:nvSpPr>
        <p:spPr>
          <a:xfrm>
            <a:off x="0" y="360"/>
            <a:ext cx="6839280" cy="7815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Pagkakasunod-sunod ng mga Pangyayari</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10"/>
          <p:cNvSpPr/>
          <p:nvPr/>
        </p:nvSpPr>
        <p:spPr>
          <a:xfrm>
            <a:off x="362880" y="900000"/>
            <a:ext cx="10616760" cy="1431720"/>
          </a:xfrm>
          <a:prstGeom prst="rect">
            <a:avLst/>
          </a:prstGeom>
          <a:solidFill>
            <a:srgbClr val="ffffff"/>
          </a:solidFill>
          <a:ln w="0">
            <a:solidFill>
              <a:srgbClr val="ffffff"/>
            </a:solid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2600" spc="-1" strike="noStrike">
                <a:solidFill>
                  <a:srgbClr val="000000"/>
                </a:solidFill>
                <a:latin typeface="Lato"/>
                <a:ea typeface="DejaVu Sans"/>
              </a:rPr>
              <a:t>Pagsasanay</a:t>
            </a:r>
            <a:endParaRPr b="0" lang="en-PH" sz="2600" spc="-1" strike="noStrike">
              <a:latin typeface="Arial"/>
            </a:endParaRPr>
          </a:p>
          <a:p>
            <a:pPr>
              <a:lnSpc>
                <a:spcPct val="115000"/>
              </a:lnSpc>
              <a:buNone/>
            </a:pPr>
            <a:br/>
            <a:r>
              <a:rPr b="1" lang="en-PH" sz="1800" spc="-1" strike="noStrike">
                <a:solidFill>
                  <a:srgbClr val="000000"/>
                </a:solidFill>
                <a:latin typeface="Lato"/>
                <a:ea typeface="DejaVu Sans"/>
              </a:rPr>
              <a:t>Panuto:</a:t>
            </a:r>
            <a:r>
              <a:rPr b="0" lang="en-PH" sz="1800" spc="-1" strike="noStrike">
                <a:solidFill>
                  <a:srgbClr val="000000"/>
                </a:solidFill>
                <a:latin typeface="Lato"/>
                <a:ea typeface="DejaVu Sans"/>
              </a:rPr>
              <a:t> Pagsunod-sunurin ang mga pangyayari batay sa binasang teksto sa  Aralin 1, “Kaarawan ni Melvin.” Punan ang patlang ng </a:t>
            </a:r>
            <a:r>
              <a:rPr b="0" i="1" lang="en-PH" sz="1800" spc="-1" strike="noStrike">
                <a:solidFill>
                  <a:srgbClr val="000000"/>
                </a:solidFill>
                <a:latin typeface="Lato"/>
                <a:ea typeface="DejaVu Sans"/>
              </a:rPr>
              <a:t>signal words</a:t>
            </a:r>
            <a:r>
              <a:rPr b="0" lang="en-PH" sz="1800" spc="-1" strike="noStrike">
                <a:solidFill>
                  <a:srgbClr val="000000"/>
                </a:solidFill>
                <a:latin typeface="Lato"/>
                <a:ea typeface="DejaVu Sans"/>
              </a:rPr>
              <a:t> o mga hudyat na salita na nasa loob ng kahon.</a:t>
            </a:r>
            <a:endParaRPr b="0" lang="en-PH" sz="1800" spc="-1" strike="noStrike">
              <a:latin typeface="Arial"/>
            </a:endParaRPr>
          </a:p>
        </p:txBody>
      </p:sp>
      <p:sp>
        <p:nvSpPr>
          <p:cNvPr id="134" name="PlaceHolder 14"/>
          <p:cNvSpPr/>
          <p:nvPr/>
        </p:nvSpPr>
        <p:spPr>
          <a:xfrm>
            <a:off x="2376000" y="2448000"/>
            <a:ext cx="7739640" cy="364320"/>
          </a:xfrm>
          <a:prstGeom prst="rect">
            <a:avLst/>
          </a:prstGeom>
          <a:solidFill>
            <a:srgbClr val="ffffff"/>
          </a:solidFill>
          <a:ln w="0">
            <a:solidFill>
              <a:srgbClr val="ffffff"/>
            </a:solidFill>
          </a:ln>
        </p:spPr>
        <p:style>
          <a:lnRef idx="0"/>
          <a:fillRef idx="0"/>
          <a:effectRef idx="0"/>
          <a:fontRef idx="minor"/>
        </p:style>
        <p:txBody>
          <a:bodyPr lIns="90000" rIns="90000" tIns="45000" bIns="45000" anchor="t">
            <a:spAutoFit/>
          </a:bodyPr>
          <a:p>
            <a:pPr algn="ctr">
              <a:lnSpc>
                <a:spcPct val="100000"/>
              </a:lnSpc>
              <a:buNone/>
            </a:pPr>
            <a:r>
              <a:rPr b="0" lang="en-PH" sz="1800" spc="-1" strike="noStrike">
                <a:solidFill>
                  <a:srgbClr val="000000"/>
                </a:solidFill>
                <a:latin typeface="Arial"/>
                <a:ea typeface="DejaVu Sans"/>
              </a:rPr>
              <a:t>Sumunod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Pangalawa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Una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Sa huli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Pagkatapos</a:t>
            </a:r>
            <a:endParaRPr b="0" lang="en-PH" sz="1800" spc="-1" strike="noStrike">
              <a:latin typeface="Arial"/>
            </a:endParaRPr>
          </a:p>
        </p:txBody>
      </p:sp>
      <p:sp>
        <p:nvSpPr>
          <p:cNvPr id="135" name="PlaceHolder 3"/>
          <p:cNvSpPr/>
          <p:nvPr/>
        </p:nvSpPr>
        <p:spPr>
          <a:xfrm>
            <a:off x="0" y="360"/>
            <a:ext cx="6839280" cy="7815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Pagkakasunod-sunod ng mga Pangyayari</a:t>
            </a:r>
            <a:endParaRPr b="0" lang="en-PH" sz="2800" spc="-1" strike="noStrike">
              <a:latin typeface="Arial"/>
            </a:endParaRPr>
          </a:p>
        </p:txBody>
      </p:sp>
      <p:sp>
        <p:nvSpPr>
          <p:cNvPr id="136" name=""/>
          <p:cNvSpPr/>
          <p:nvPr/>
        </p:nvSpPr>
        <p:spPr>
          <a:xfrm>
            <a:off x="704520" y="3226320"/>
            <a:ext cx="10635120" cy="18133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1._________, maagang gumising ang magkapatid na Rona at Rene. 2._______ inayos nila ang kanilang higaan at nagtungo sa kusina. 3._______ inayos nila ang plato, kutsara, at tinidor sa mesa. 4._______, tinawag ni Rona ang kaniyang ama. 5._______, sabaysabay silang kumain ng agahan.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
          <p:cNvSpPr>
            <a:spLocks noGrp="1"/>
          </p:cNvSpPr>
          <p:nvPr>
            <p:ph/>
          </p:nvPr>
        </p:nvSpPr>
        <p:spPr>
          <a:xfrm>
            <a:off x="181080" y="781920"/>
            <a:ext cx="8098920" cy="3958920"/>
          </a:xfrm>
          <a:prstGeom prst="rect">
            <a:avLst/>
          </a:prstGeom>
          <a:noFill/>
          <a:ln w="0">
            <a:noFill/>
          </a:ln>
        </p:spPr>
        <p:txBody>
          <a:bodyPr lIns="90000" rIns="90000" tIns="45000" bIns="45000" anchor="t">
            <a:noAutofit/>
          </a:bodyPr>
          <a:p>
            <a:pPr algn="just">
              <a:lnSpc>
                <a:spcPct val="100000"/>
              </a:lnSpc>
              <a:spcAft>
                <a:spcPts val="601"/>
              </a:spcAft>
              <a:buNone/>
            </a:pPr>
            <a:r>
              <a:rPr b="1" lang="en-US" sz="2400" spc="-1" strike="noStrike">
                <a:solidFill>
                  <a:srgbClr val="000000"/>
                </a:solidFill>
                <a:latin typeface="Arial;Arial"/>
                <a:ea typeface="Arial;Arial"/>
              </a:rPr>
              <a:t>Susi sa Pagwawasto:</a:t>
            </a:r>
            <a:endParaRPr b="0" lang="en-PH" sz="2400" spc="-1" strike="noStrike">
              <a:latin typeface="Arial"/>
            </a:endParaRPr>
          </a:p>
          <a:p>
            <a:pPr algn="just">
              <a:lnSpc>
                <a:spcPct val="100000"/>
              </a:lnSpc>
              <a:spcAft>
                <a:spcPts val="601"/>
              </a:spcAft>
              <a:buNone/>
            </a:pPr>
            <a:endParaRPr b="0" lang="en-PH" sz="2400" spc="-1" strike="noStrike">
              <a:latin typeface="Arial"/>
            </a:endParaRPr>
          </a:p>
          <a:p>
            <a:pPr algn="just">
              <a:lnSpc>
                <a:spcPct val="100000"/>
              </a:lnSpc>
              <a:spcAft>
                <a:spcPts val="601"/>
              </a:spcAft>
              <a:buNone/>
            </a:pPr>
            <a:r>
              <a:rPr b="0" lang="en-US" sz="1800" spc="-1" strike="noStrike">
                <a:solidFill>
                  <a:srgbClr val="000000"/>
                </a:solidFill>
                <a:latin typeface="Lato"/>
                <a:ea typeface="Arial;Arial"/>
              </a:rPr>
              <a:t>1. Una: Maagang nagising ang magkapatid na Rona at Rene.</a:t>
            </a:r>
            <a:endParaRPr b="0" lang="en-PH" sz="1800" spc="-1" strike="noStrike">
              <a:latin typeface="Arial"/>
            </a:endParaRPr>
          </a:p>
          <a:p>
            <a:pPr>
              <a:lnSpc>
                <a:spcPct val="150000"/>
              </a:lnSpc>
              <a:buNone/>
            </a:pPr>
            <a:r>
              <a:rPr b="0" lang="en-US" sz="1800" spc="-1" strike="noStrike">
                <a:solidFill>
                  <a:srgbClr val="000000"/>
                </a:solidFill>
                <a:latin typeface="Lato"/>
                <a:ea typeface="Arial;Arial"/>
              </a:rPr>
              <a:t>2. Pangalawa: Agad na inayos ang higaan.</a:t>
            </a:r>
            <a:endParaRPr b="0" lang="en-PH" sz="1800" spc="-1" strike="noStrike">
              <a:latin typeface="Arial"/>
            </a:endParaRPr>
          </a:p>
          <a:p>
            <a:pPr>
              <a:lnSpc>
                <a:spcPct val="150000"/>
              </a:lnSpc>
              <a:buNone/>
            </a:pPr>
            <a:r>
              <a:rPr b="0" lang="en-US" sz="1800" spc="-1" strike="noStrike">
                <a:solidFill>
                  <a:srgbClr val="000000"/>
                </a:solidFill>
                <a:latin typeface="Lato"/>
                <a:ea typeface="Arial;Arial"/>
              </a:rPr>
              <a:t>3. Pangatlo: Iniayos nila ang plato, kutsara, at tinidor sa mesa.</a:t>
            </a:r>
            <a:endParaRPr b="0" lang="en-PH" sz="1800" spc="-1" strike="noStrike">
              <a:latin typeface="Arial"/>
            </a:endParaRPr>
          </a:p>
          <a:p>
            <a:pPr>
              <a:lnSpc>
                <a:spcPct val="150000"/>
              </a:lnSpc>
              <a:buNone/>
            </a:pPr>
            <a:r>
              <a:rPr b="0" lang="en-US" sz="1800" spc="-1" strike="noStrike">
                <a:solidFill>
                  <a:srgbClr val="000000"/>
                </a:solidFill>
                <a:latin typeface="Lato"/>
                <a:ea typeface="Arial;Arial"/>
              </a:rPr>
              <a:t>4. Pang-apat: Tinawag ni Rona ang kaniyang ama.</a:t>
            </a:r>
            <a:endParaRPr b="0" lang="en-PH" sz="1800" spc="-1" strike="noStrike">
              <a:latin typeface="Arial"/>
            </a:endParaRPr>
          </a:p>
          <a:p>
            <a:pPr>
              <a:lnSpc>
                <a:spcPct val="150000"/>
              </a:lnSpc>
              <a:buNone/>
            </a:pPr>
            <a:r>
              <a:rPr b="0" lang="en-US" sz="1800" spc="-1" strike="noStrike">
                <a:solidFill>
                  <a:srgbClr val="000000"/>
                </a:solidFill>
                <a:latin typeface="Lato"/>
                <a:ea typeface="Arial;Arial"/>
              </a:rPr>
              <a:t>5. Panglima: Sabay-sabay silang kumain ng agahan.</a:t>
            </a:r>
            <a:endParaRPr b="0" lang="en-PH" sz="1800" spc="-1" strike="noStrike">
              <a:latin typeface="Arial"/>
            </a:endParaRPr>
          </a:p>
          <a:p>
            <a:pPr algn="just">
              <a:lnSpc>
                <a:spcPct val="100000"/>
              </a:lnSpc>
              <a:spcAft>
                <a:spcPts val="601"/>
              </a:spcAft>
              <a:buNone/>
            </a:pPr>
            <a:endParaRPr b="0" lang="en-PH" sz="1800" spc="-1" strike="noStrike">
              <a:latin typeface="Arial"/>
            </a:endParaRPr>
          </a:p>
          <a:p>
            <a:pPr algn="just">
              <a:lnSpc>
                <a:spcPct val="100000"/>
              </a:lnSpc>
              <a:spcAft>
                <a:spcPts val="601"/>
              </a:spcAft>
              <a:buNone/>
            </a:pPr>
            <a:endParaRPr b="0" lang="en-PH" sz="1800" spc="-1" strike="noStrike">
              <a:latin typeface="Arial"/>
            </a:endParaRPr>
          </a:p>
          <a:p>
            <a:pPr algn="just">
              <a:lnSpc>
                <a:spcPct val="100000"/>
              </a:lnSpc>
              <a:spcAft>
                <a:spcPts val="601"/>
              </a:spcAft>
              <a:buNone/>
            </a:pPr>
            <a:endParaRPr b="0" lang="en-PH" sz="1800" spc="-1" strike="noStrike">
              <a:latin typeface="Arial"/>
            </a:endParaRPr>
          </a:p>
          <a:p>
            <a:pPr algn="just">
              <a:lnSpc>
                <a:spcPct val="100000"/>
              </a:lnSpc>
              <a:spcAft>
                <a:spcPts val="601"/>
              </a:spcAft>
              <a:buNone/>
            </a:pPr>
            <a:endParaRPr b="0" lang="en-PH" sz="1800" spc="-1" strike="noStrike">
              <a:latin typeface="Arial"/>
            </a:endParaRPr>
          </a:p>
        </p:txBody>
      </p:sp>
      <p:sp>
        <p:nvSpPr>
          <p:cNvPr id="138" name="PlaceHolder 4"/>
          <p:cNvSpPr/>
          <p:nvPr/>
        </p:nvSpPr>
        <p:spPr>
          <a:xfrm>
            <a:off x="0" y="360"/>
            <a:ext cx="6839280" cy="78156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2800" spc="-1" strike="noStrike">
                <a:solidFill>
                  <a:srgbClr val="000000"/>
                </a:solidFill>
                <a:latin typeface="Lato"/>
                <a:ea typeface="Arial Black;Arial Black"/>
              </a:rPr>
              <a:t>Pagkakasunod-sunod ng mga Pangyayari</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985</TotalTime>
  <Application>LibreOffice/7.2.5.2$MacOSX_X86_64 LibreOffice_project/499f9727c189e6ef3471021d6132d4c694f357e5</Application>
  <AppVersion>15.0000</AppVersion>
  <Words>294</Words>
  <Paragraphs>32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2023-07-10T17:29:10Z</dcterms:modified>
  <cp:revision>89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i4>6</vt:i4>
  </property>
</Properties>
</file>