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120" cy="68400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000" cy="2781000"/>
          </a:xfrm>
          <a:prstGeom prst="rect">
            <a:avLst/>
          </a:prstGeom>
          <a:ln w="0">
            <a:noFill/>
          </a:ln>
        </p:spPr>
      </p:pic>
      <p:sp>
        <p:nvSpPr>
          <p:cNvPr id="2" name="Rectangle 5"/>
          <p:cNvSpPr/>
          <p:nvPr/>
        </p:nvSpPr>
        <p:spPr>
          <a:xfrm>
            <a:off x="3487320" y="1475280"/>
            <a:ext cx="8686440" cy="38444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440" cy="3661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120" cy="617040"/>
          </a:xfrm>
          <a:prstGeom prst="rect">
            <a:avLst/>
          </a:prstGeom>
          <a:ln w="0">
            <a:noFill/>
          </a:ln>
        </p:spPr>
      </p:pic>
      <p:sp>
        <p:nvSpPr>
          <p:cNvPr id="43" name="Rectangle 7"/>
          <p:cNvSpPr/>
          <p:nvPr/>
        </p:nvSpPr>
        <p:spPr>
          <a:xfrm>
            <a:off x="10868760" y="0"/>
            <a:ext cx="952560" cy="9525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6640" cy="1016640"/>
          </a:xfrm>
          <a:prstGeom prst="rect">
            <a:avLst/>
          </a:prstGeom>
          <a:ln w="0">
            <a:noFill/>
          </a:ln>
        </p:spPr>
      </p:pic>
      <p:sp>
        <p:nvSpPr>
          <p:cNvPr id="45" name="TextBox 9"/>
          <p:cNvSpPr/>
          <p:nvPr/>
        </p:nvSpPr>
        <p:spPr>
          <a:xfrm>
            <a:off x="185400" y="6362280"/>
            <a:ext cx="4673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440" cy="33667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23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Embracing Changes in the New Normal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9"/>
          <p:cNvSpPr/>
          <p:nvPr/>
        </p:nvSpPr>
        <p:spPr>
          <a:xfrm>
            <a:off x="-2942640" y="0"/>
            <a:ext cx="10497600" cy="23274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26" name=""/>
          <p:cNvSpPr/>
          <p:nvPr/>
        </p:nvSpPr>
        <p:spPr>
          <a:xfrm>
            <a:off x="540360" y="1512000"/>
            <a:ext cx="11157480" cy="449820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567"/>
              </a:spcBef>
              <a:spcAft>
                <a:spcPts val="567"/>
              </a:spcAft>
              <a:buNone/>
            </a:pPr>
            <a:r>
              <a:rPr b="1" lang="en-PH" sz="2400" spc="-1" strike="noStrike">
                <a:solidFill>
                  <a:srgbClr val="000000"/>
                </a:solidFill>
                <a:latin typeface="Lato"/>
                <a:ea typeface="PingFang SC"/>
              </a:rPr>
              <a:t>Reading Strategies:</a:t>
            </a:r>
            <a:r>
              <a:rPr b="1" lang="en-PH" sz="1800" spc="-1" strike="noStrike">
                <a:solidFill>
                  <a:srgbClr val="000000"/>
                </a:solidFill>
                <a:latin typeface="Lato"/>
                <a:ea typeface="PingFang SC"/>
              </a:rPr>
              <a:t>	</a:t>
            </a:r>
            <a:r>
              <a:rPr b="1" lang="en-PH" sz="1800" spc="-1" strike="noStrike">
                <a:solidFill>
                  <a:srgbClr val="000000"/>
                </a:solidFill>
                <a:latin typeface="Lato"/>
                <a:ea typeface="PingFang SC"/>
              </a:rPr>
              <a:t>	</a:t>
            </a:r>
            <a:endParaRPr b="0" lang="en-PH" sz="1800" spc="-1" strike="noStrike">
              <a:latin typeface="Arial"/>
              <a:ea typeface="PingFang SC"/>
            </a:endParaRPr>
          </a:p>
          <a:p>
            <a:pPr>
              <a:lnSpc>
                <a:spcPct val="20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Speed reading</a:t>
            </a:r>
            <a:r>
              <a:rPr b="0" lang="en-PH" sz="1800" spc="-1" strike="noStrike">
                <a:solidFill>
                  <a:srgbClr val="000000"/>
                </a:solidFill>
                <a:latin typeface="Lato"/>
                <a:ea typeface="DejaVu Sans"/>
              </a:rPr>
              <a:t> is reading rapidly to get a grasp of a story read. Readers observe speed</a:t>
            </a:r>
            <a:endParaRPr b="0" lang="en-PH" sz="1800" spc="-1" strike="noStrike">
              <a:latin typeface="Arial"/>
              <a:ea typeface="PingFang SC"/>
            </a:endParaRPr>
          </a:p>
          <a:p>
            <a:pPr>
              <a:lnSpc>
                <a:spcPct val="200000"/>
              </a:lnSpc>
              <a:spcBef>
                <a:spcPts val="567"/>
              </a:spcBef>
              <a:spcAft>
                <a:spcPts val="567"/>
              </a:spcAft>
              <a:buNone/>
            </a:pPr>
            <a:r>
              <a:rPr b="0" lang="en-PH" sz="1800" spc="-1" strike="noStrike">
                <a:solidFill>
                  <a:srgbClr val="000000"/>
                </a:solidFill>
                <a:latin typeface="Lato"/>
                <a:ea typeface="DejaVu Sans"/>
              </a:rPr>
              <a:t>reading for specific purposes and go back to their usual pace when they have enough time for reading. </a:t>
            </a:r>
            <a:r>
              <a:rPr b="1" lang="en-PH" sz="1800" spc="-1" strike="noStrike">
                <a:solidFill>
                  <a:srgbClr val="000000"/>
                </a:solidFill>
                <a:latin typeface="Lato"/>
                <a:ea typeface="DejaVu Sans"/>
              </a:rPr>
              <a:t>Skimming</a:t>
            </a:r>
            <a:r>
              <a:rPr b="0" lang="en-PH" sz="1800" spc="-1" strike="noStrike">
                <a:solidFill>
                  <a:srgbClr val="000000"/>
                </a:solidFill>
                <a:latin typeface="Lato"/>
                <a:ea typeface="DejaVu Sans"/>
              </a:rPr>
              <a:t> is reading rapidly to get general facts from the selection read. </a:t>
            </a:r>
            <a:r>
              <a:rPr b="1" lang="en-PH" sz="1800" spc="-1" strike="noStrike">
                <a:solidFill>
                  <a:srgbClr val="000000"/>
                </a:solidFill>
                <a:latin typeface="Lato"/>
                <a:ea typeface="DejaVu Sans"/>
              </a:rPr>
              <a:t>Scanning </a:t>
            </a:r>
            <a:r>
              <a:rPr b="0" lang="en-PH" sz="1800" spc="-1" strike="noStrike">
                <a:solidFill>
                  <a:srgbClr val="000000"/>
                </a:solidFill>
                <a:latin typeface="Lato"/>
                <a:ea typeface="€®6äþ"/>
              </a:rPr>
              <a:t>is reading rapidly to search for specific facts. </a:t>
            </a:r>
            <a:r>
              <a:rPr b="1" lang="en-PH" sz="1800" spc="-1" strike="noStrike">
                <a:solidFill>
                  <a:srgbClr val="000000"/>
                </a:solidFill>
                <a:latin typeface="Lato"/>
                <a:ea typeface="DejaVu Sans"/>
              </a:rPr>
              <a:t>Intensive reading</a:t>
            </a:r>
            <a:r>
              <a:rPr b="0" lang="en-PH" sz="1800" spc="-1" strike="noStrike">
                <a:solidFill>
                  <a:srgbClr val="000000"/>
                </a:solidFill>
                <a:latin typeface="Lato"/>
                <a:ea typeface="DejaVu Sans"/>
              </a:rPr>
              <a:t> entails critical thinking skills as you have to deal with complex questions while developing your reading comprehension and vocabulary skills.</a:t>
            </a:r>
            <a:endParaRPr b="0" lang="en-PH" sz="1800" spc="-1" strike="noStrike">
              <a:latin typeface="Arial"/>
              <a:ea typeface="PingFang SC"/>
            </a:endParaRPr>
          </a:p>
        </p:txBody>
      </p:sp>
      <p:sp>
        <p:nvSpPr>
          <p:cNvPr id="127" name=""/>
          <p:cNvSpPr/>
          <p:nvPr/>
        </p:nvSpPr>
        <p:spPr>
          <a:xfrm>
            <a:off x="374760" y="344880"/>
            <a:ext cx="995544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Embracing Changes in the New Normal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2"/>
          <p:cNvSpPr/>
          <p:nvPr/>
        </p:nvSpPr>
        <p:spPr>
          <a:xfrm>
            <a:off x="-2942640" y="0"/>
            <a:ext cx="10497600" cy="23274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29" name=""/>
          <p:cNvSpPr/>
          <p:nvPr/>
        </p:nvSpPr>
        <p:spPr>
          <a:xfrm>
            <a:off x="540360" y="1296000"/>
            <a:ext cx="11157480" cy="449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1" lang="en-PH" sz="2400" spc="-1" strike="noStrike">
                <a:solidFill>
                  <a:srgbClr val="000000"/>
                </a:solidFill>
                <a:latin typeface="Lato"/>
                <a:ea typeface="€®6äþ"/>
              </a:rPr>
              <a:t>Factors That Influence a Literary Piece</a:t>
            </a:r>
            <a:endParaRPr b="0" lang="en-PH" sz="2400" spc="-1" strike="noStrike">
              <a:latin typeface="Arial"/>
            </a:endParaRPr>
          </a:p>
          <a:p>
            <a:pPr>
              <a:lnSpc>
                <a:spcPct val="115000"/>
              </a:lnSpc>
              <a:spcBef>
                <a:spcPts val="567"/>
              </a:spcBef>
              <a:spcAft>
                <a:spcPts val="850"/>
              </a:spcAft>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endParaRPr b="0" lang="en-PH" sz="1800" spc="-1" strike="noStrike">
              <a:latin typeface="Arial"/>
            </a:endParaRPr>
          </a:p>
          <a:p>
            <a:pPr>
              <a:lnSpc>
                <a:spcPct val="115000"/>
              </a:lnSpc>
              <a:spcBef>
                <a:spcPts val="567"/>
              </a:spcBef>
              <a:spcAft>
                <a:spcPts val="850"/>
              </a:spcAft>
              <a:buNone/>
            </a:pPr>
            <a:r>
              <a:rPr b="0" lang="en-PH" sz="1800" spc="-1" strike="noStrike">
                <a:solidFill>
                  <a:srgbClr val="000000"/>
                </a:solidFill>
                <a:latin typeface="Lato"/>
                <a:ea typeface="PingFang SC"/>
              </a:rPr>
              <a:t>The author’s writing style and purpose may be influenced by his/her cultural background,</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PingFang SC"/>
              </a:rPr>
              <a:t>historical context, culture, and/or his/her environment.</a:t>
            </a:r>
            <a:endParaRPr b="0" lang="en-PH" sz="1800" spc="-1" strike="noStrike">
              <a:latin typeface="Arial"/>
            </a:endParaRPr>
          </a:p>
          <a:p>
            <a:pPr marL="216000" indent="-216000">
              <a:lnSpc>
                <a:spcPct val="2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Cultural background is presented when the author expresses devotion to what he/she firmly believes in, such as narrating personal experiences punctuated by his/her beliefs, customs, and traditions. Gadla, for example, adhered to the traditional Qaba faith, worshipping the ancestral spirits.</a:t>
            </a:r>
            <a:endParaRPr b="0" lang="en-PH" sz="1800" spc="-1" strike="noStrike">
              <a:latin typeface="Arial"/>
            </a:endParaRPr>
          </a:p>
          <a:p>
            <a:pPr>
              <a:lnSpc>
                <a:spcPct val="150000"/>
              </a:lnSpc>
              <a:spcBef>
                <a:spcPts val="567"/>
              </a:spcBef>
              <a:spcAft>
                <a:spcPts val="567"/>
              </a:spcAft>
              <a:buNone/>
            </a:pPr>
            <a:endParaRPr b="0" lang="en-PH" sz="1800" spc="-1" strike="noStrike">
              <a:latin typeface="Arial"/>
            </a:endParaRPr>
          </a:p>
        </p:txBody>
      </p:sp>
      <p:sp>
        <p:nvSpPr>
          <p:cNvPr id="130" name=""/>
          <p:cNvSpPr/>
          <p:nvPr/>
        </p:nvSpPr>
        <p:spPr>
          <a:xfrm>
            <a:off x="374760" y="344880"/>
            <a:ext cx="995544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Embracing Changes in the New Normal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4"/>
          <p:cNvSpPr/>
          <p:nvPr/>
        </p:nvSpPr>
        <p:spPr>
          <a:xfrm>
            <a:off x="-2942640" y="0"/>
            <a:ext cx="10497600" cy="23274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2" name=""/>
          <p:cNvSpPr/>
          <p:nvPr/>
        </p:nvSpPr>
        <p:spPr>
          <a:xfrm>
            <a:off x="540360" y="1296000"/>
            <a:ext cx="11157480" cy="449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1" lang="en-PH" sz="2400" spc="-1" strike="noStrike">
                <a:solidFill>
                  <a:srgbClr val="000000"/>
                </a:solidFill>
                <a:latin typeface="Lato"/>
                <a:ea typeface="€®6äþ"/>
              </a:rPr>
              <a:t>Factors That Influence a Literary Piece</a:t>
            </a:r>
            <a:endParaRPr b="0" lang="en-PH" sz="2400" spc="-1" strike="noStrike">
              <a:latin typeface="Arial"/>
            </a:endParaRPr>
          </a:p>
          <a:p>
            <a:pPr marL="216000" indent="-216000">
              <a:lnSpc>
                <a:spcPct val="2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historical background is reflected when the author presents momentous events about society to invoke change. Nelson Mandela wrote the struggles of the South Africans against discrimination.</a:t>
            </a:r>
            <a:endParaRPr b="0" lang="en-PH" sz="1800" spc="-1" strike="noStrike">
              <a:latin typeface="Arial"/>
            </a:endParaRPr>
          </a:p>
          <a:p>
            <a:pPr marL="216000" indent="-216000">
              <a:lnSpc>
                <a:spcPct val="200000"/>
              </a:lnSpc>
              <a:spcBef>
                <a:spcPts val="1134"/>
              </a:spcBef>
              <a:spcAft>
                <a:spcPts val="1134"/>
              </a:spcAft>
              <a:buClr>
                <a:srgbClr val="000000"/>
              </a:buClr>
              <a:buSzPct val="45000"/>
              <a:buFont typeface="Wingdings" charset="2"/>
              <a:buChar char=""/>
            </a:pPr>
            <a:r>
              <a:rPr b="0" lang="en-PH" sz="1800" spc="-1" strike="noStrike">
                <a:solidFill>
                  <a:srgbClr val="000000"/>
                </a:solidFill>
                <a:latin typeface="Lato"/>
                <a:ea typeface="€®6äþ"/>
              </a:rPr>
              <a:t>Family culture has a strong influence on the author’s mind. In an autobiography, the author narrates his/her personal experiences with his/her family. In the selection, Mandela described his family’s lineage. He was descended from only a minor branch of the dynasty. His link with the Thembu royal family has a relationship to both his character and his fortune.</a:t>
            </a:r>
            <a:endParaRPr b="0" lang="en-PH" sz="1800" spc="-1" strike="noStrike">
              <a:latin typeface="Arial"/>
            </a:endParaRPr>
          </a:p>
          <a:p>
            <a:pPr>
              <a:lnSpc>
                <a:spcPct val="150000"/>
              </a:lnSpc>
              <a:spcBef>
                <a:spcPts val="283"/>
              </a:spcBef>
              <a:spcAft>
                <a:spcPts val="283"/>
              </a:spcAft>
              <a:buNone/>
            </a:pPr>
            <a:endParaRPr b="0" lang="en-PH" sz="1800" spc="-1" strike="noStrike">
              <a:latin typeface="Arial"/>
            </a:endParaRPr>
          </a:p>
        </p:txBody>
      </p:sp>
      <p:sp>
        <p:nvSpPr>
          <p:cNvPr id="133" name=""/>
          <p:cNvSpPr/>
          <p:nvPr/>
        </p:nvSpPr>
        <p:spPr>
          <a:xfrm>
            <a:off x="374760" y="344880"/>
            <a:ext cx="995544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Embracing Changes in the New Normal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5"/>
          <p:cNvSpPr/>
          <p:nvPr/>
        </p:nvSpPr>
        <p:spPr>
          <a:xfrm>
            <a:off x="-2942640" y="0"/>
            <a:ext cx="10497600" cy="23274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5" name=""/>
          <p:cNvSpPr/>
          <p:nvPr/>
        </p:nvSpPr>
        <p:spPr>
          <a:xfrm>
            <a:off x="540360" y="1296000"/>
            <a:ext cx="11157480" cy="449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1" lang="en-PH" sz="2400" spc="-1" strike="noStrike">
                <a:solidFill>
                  <a:srgbClr val="000000"/>
                </a:solidFill>
                <a:latin typeface="Lato"/>
                <a:ea typeface="€®6äþ"/>
              </a:rPr>
              <a:t>Factors That Influence a Literary Piece</a:t>
            </a:r>
            <a:endParaRPr b="0" lang="en-PH" sz="2400" spc="-1" strike="noStrike">
              <a:latin typeface="Arial"/>
            </a:endParaRPr>
          </a:p>
          <a:p>
            <a:pPr marL="216000" indent="-216000">
              <a:lnSpc>
                <a:spcPct val="200000"/>
              </a:lnSpc>
              <a:buClr>
                <a:srgbClr val="000000"/>
              </a:buClr>
              <a:buSzPct val="45000"/>
              <a:buFont typeface="Wingdings" charset="2"/>
              <a:buChar char=""/>
            </a:pPr>
            <a:r>
              <a:rPr b="0" lang="en-PH" sz="1200" spc="-1" strike="noStrike">
                <a:solidFill>
                  <a:srgbClr val="000000"/>
                </a:solidFill>
                <a:latin typeface="Arial"/>
                <a:ea typeface="DejaVu Sans"/>
              </a:rPr>
              <a:t> </a:t>
            </a:r>
            <a:r>
              <a:rPr b="0" lang="en-PH" sz="1800" spc="-1" strike="noStrike">
                <a:solidFill>
                  <a:srgbClr val="000000"/>
                </a:solidFill>
                <a:latin typeface="Lato"/>
                <a:ea typeface="€®6äþ"/>
              </a:rPr>
              <a:t>The environment creates an impressionistic view in any literary type. Mandela described the kind of environment he lived in. For example, the landscape around Qunu—undulating hills, clear streams, and lush pastures grazed by cattle, sheep, and goats made a permanent impression on Mandela.</a:t>
            </a:r>
            <a:endParaRPr b="0" lang="en-PH" sz="1800" spc="-1" strike="noStrike">
              <a:latin typeface="Arial"/>
            </a:endParaRPr>
          </a:p>
          <a:p>
            <a:pPr marL="216000" indent="-216000">
              <a:lnSpc>
                <a:spcPct val="200000"/>
              </a:lnSpc>
              <a:buClr>
                <a:srgbClr val="000000"/>
              </a:buClr>
              <a:buSzPct val="45000"/>
              <a:buFont typeface="Wingdings" charset="2"/>
              <a:buChar char=""/>
            </a:pPr>
            <a:r>
              <a:rPr b="0" lang="en-PH" sz="1800" spc="-1" strike="noStrike">
                <a:solidFill>
                  <a:srgbClr val="000000"/>
                </a:solidFill>
                <a:latin typeface="Lato"/>
                <a:ea typeface="€®6äþ"/>
              </a:rPr>
              <a:t>The author’s purpose may be expressed through persuasion, information, and the amusement of readers. A writer persuades when he/she shares insights or ideas for readers to believe or support him/her. A text is informative when a writer presents factual information about a certain topic. The author entertains when he/she amuses the readers.</a:t>
            </a:r>
            <a:endParaRPr b="0" lang="en-PH" sz="1800" spc="-1" strike="noStrike">
              <a:latin typeface="Arial"/>
            </a:endParaRPr>
          </a:p>
          <a:p>
            <a:pPr>
              <a:lnSpc>
                <a:spcPct val="200000"/>
              </a:lnSpc>
              <a:spcBef>
                <a:spcPts val="1134"/>
              </a:spcBef>
              <a:spcAft>
                <a:spcPts val="1134"/>
              </a:spcAft>
              <a:buNone/>
            </a:pPr>
            <a:endParaRPr b="0" lang="en-PH" sz="1800" spc="-1" strike="noStrike">
              <a:latin typeface="Arial"/>
            </a:endParaRPr>
          </a:p>
          <a:p>
            <a:pPr>
              <a:lnSpc>
                <a:spcPct val="150000"/>
              </a:lnSpc>
              <a:spcBef>
                <a:spcPts val="283"/>
              </a:spcBef>
              <a:spcAft>
                <a:spcPts val="283"/>
              </a:spcAft>
              <a:buNone/>
            </a:pPr>
            <a:endParaRPr b="0" lang="en-PH" sz="1800" spc="-1" strike="noStrike">
              <a:latin typeface="Arial"/>
            </a:endParaRPr>
          </a:p>
        </p:txBody>
      </p:sp>
      <p:sp>
        <p:nvSpPr>
          <p:cNvPr id="136" name=""/>
          <p:cNvSpPr/>
          <p:nvPr/>
        </p:nvSpPr>
        <p:spPr>
          <a:xfrm>
            <a:off x="374760" y="344880"/>
            <a:ext cx="995544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Embracing Changes in the New Normal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p:nvPr/>
        </p:nvSpPr>
        <p:spPr>
          <a:xfrm>
            <a:off x="-2942640" y="0"/>
            <a:ext cx="10497600" cy="23274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8" name=""/>
          <p:cNvSpPr/>
          <p:nvPr/>
        </p:nvSpPr>
        <p:spPr>
          <a:xfrm>
            <a:off x="540360" y="1296000"/>
            <a:ext cx="11157480" cy="44982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000" spc="-1" strike="noStrike">
                <a:solidFill>
                  <a:srgbClr val="000000"/>
                </a:solidFill>
                <a:latin typeface="Lato"/>
                <a:ea typeface="DejaVu Sans"/>
              </a:rPr>
              <a:t>Activity</a:t>
            </a:r>
            <a:r>
              <a:rPr b="1" lang="en-PH" sz="2400" spc="-1" strike="noStrike">
                <a:solidFill>
                  <a:srgbClr val="000000"/>
                </a:solidFill>
                <a:latin typeface="Lato"/>
                <a:ea typeface="DejaVu Sans"/>
              </a:rPr>
              <a:t>: </a:t>
            </a:r>
            <a:r>
              <a:rPr b="0" lang="en-PH" sz="1800" spc="-1" strike="noStrike">
                <a:solidFill>
                  <a:srgbClr val="000000"/>
                </a:solidFill>
                <a:latin typeface="Lato"/>
                <a:ea typeface="DejaVu Sans"/>
              </a:rPr>
              <a:t>Read the questions carefully. Write </a:t>
            </a:r>
            <a:r>
              <a:rPr b="1" lang="en-PH" sz="1800" spc="-1" strike="noStrike" u="sng">
                <a:solidFill>
                  <a:srgbClr val="000000"/>
                </a:solidFill>
                <a:uFillTx/>
                <a:latin typeface="Lato"/>
                <a:ea typeface="DejaVu Sans"/>
              </a:rPr>
              <a:t>T</a:t>
            </a:r>
            <a:r>
              <a:rPr b="0" lang="en-PH" sz="1800" spc="-1" strike="noStrike">
                <a:solidFill>
                  <a:srgbClr val="000000"/>
                </a:solidFill>
                <a:latin typeface="Lato"/>
                <a:ea typeface="DejaVu Sans"/>
              </a:rPr>
              <a:t> if the statement is true and </a:t>
            </a:r>
            <a:r>
              <a:rPr b="1" lang="en-PH" sz="1800" spc="-1" strike="noStrike" u="sng">
                <a:solidFill>
                  <a:srgbClr val="000000"/>
                </a:solidFill>
                <a:uFillTx/>
                <a:latin typeface="Lato"/>
                <a:ea typeface="DejaVu Sans"/>
              </a:rPr>
              <a:t>F</a:t>
            </a:r>
            <a:r>
              <a:rPr b="0" lang="en-PH" sz="1800" spc="-1" strike="noStrike">
                <a:solidFill>
                  <a:srgbClr val="000000"/>
                </a:solidFill>
                <a:latin typeface="Lato"/>
                <a:ea typeface="DejaVu Sans"/>
              </a:rPr>
              <a:t> if the statement is false.</a:t>
            </a:r>
            <a:endParaRPr b="0" lang="en-PH" sz="1800" spc="-1" strike="noStrike">
              <a:latin typeface="Arial"/>
            </a:endParaRPr>
          </a:p>
          <a:p>
            <a:pPr>
              <a:lnSpc>
                <a:spcPct val="200000"/>
              </a:lnSpc>
              <a:buNone/>
            </a:pPr>
            <a:r>
              <a:rPr b="0" lang="en-PH" sz="1800" spc="-1" strike="noStrike">
                <a:solidFill>
                  <a:srgbClr val="000000"/>
                </a:solidFill>
                <a:latin typeface="Lato"/>
                <a:ea typeface="€®6äþ"/>
              </a:rPr>
              <a:t>_____1. Scanning is reading rapidly to search for specific facts. </a:t>
            </a:r>
            <a:endParaRPr b="0" lang="en-PH" sz="1800" spc="-1" strike="noStrike">
              <a:latin typeface="Arial"/>
            </a:endParaRPr>
          </a:p>
          <a:p>
            <a:pPr>
              <a:lnSpc>
                <a:spcPct val="200000"/>
              </a:lnSpc>
              <a:buNone/>
            </a:pPr>
            <a:r>
              <a:rPr b="0" lang="en-PH" sz="1800" spc="-1" strike="noStrike">
                <a:solidFill>
                  <a:srgbClr val="000000"/>
                </a:solidFill>
                <a:latin typeface="Lato"/>
                <a:ea typeface="€®6äþ"/>
              </a:rPr>
              <a:t>_____2.  Skimming entails critical thinking skills as you have to deal with complex questions while developing your reading comprehension and vocabulary skills.</a:t>
            </a:r>
            <a:endParaRPr b="0" lang="en-PH" sz="1800" spc="-1" strike="noStrike">
              <a:latin typeface="Arial"/>
            </a:endParaRPr>
          </a:p>
          <a:p>
            <a:pPr>
              <a:lnSpc>
                <a:spcPct val="200000"/>
              </a:lnSpc>
              <a:buNone/>
            </a:pPr>
            <a:r>
              <a:rPr b="0" lang="en-PH" sz="1800" spc="-1" strike="noStrike">
                <a:solidFill>
                  <a:srgbClr val="000000"/>
                </a:solidFill>
                <a:latin typeface="Lato"/>
                <a:ea typeface="€®6äþ"/>
              </a:rPr>
              <a:t>_____3. </a:t>
            </a:r>
            <a:r>
              <a:rPr b="0" lang="en-PH" sz="1800" spc="-1" strike="noStrike">
                <a:solidFill>
                  <a:srgbClr val="000000"/>
                </a:solidFill>
                <a:latin typeface="Lato"/>
                <a:ea typeface="DejaVu Sans"/>
              </a:rPr>
              <a:t>Speed reading is reading rapidly to get a grasp of a story read. Readers observe speed </a:t>
            </a:r>
            <a:r>
              <a:rPr b="0" lang="en-PH" sz="1800" spc="-1" strike="noStrike">
                <a:solidFill>
                  <a:srgbClr val="000000"/>
                </a:solidFill>
                <a:latin typeface="Lato"/>
                <a:ea typeface="€®6äþ"/>
              </a:rPr>
              <a:t>reading for specific purposes and go back to their usual pace when they have enough time for reading.</a:t>
            </a:r>
            <a:endParaRPr b="0" lang="en-PH" sz="1800" spc="-1" strike="noStrike">
              <a:latin typeface="Arial"/>
            </a:endParaRPr>
          </a:p>
          <a:p>
            <a:pPr>
              <a:lnSpc>
                <a:spcPct val="200000"/>
              </a:lnSpc>
              <a:buNone/>
            </a:pPr>
            <a:r>
              <a:rPr b="0" lang="en-PH" sz="1800" spc="-1" strike="noStrike">
                <a:solidFill>
                  <a:srgbClr val="000000"/>
                </a:solidFill>
                <a:latin typeface="Lato"/>
                <a:ea typeface="€®6äþ"/>
              </a:rPr>
              <a:t>_____4. A writer persuades when he/she shares insights or ideas for readers to believe or support him/her.</a:t>
            </a:r>
            <a:endParaRPr b="0" lang="en-PH" sz="1800" spc="-1" strike="noStrike">
              <a:latin typeface="Arial"/>
            </a:endParaRPr>
          </a:p>
          <a:p>
            <a:pPr>
              <a:lnSpc>
                <a:spcPct val="200000"/>
              </a:lnSpc>
              <a:buNone/>
            </a:pPr>
            <a:r>
              <a:rPr b="0" lang="en-PH" sz="1800" spc="-1" strike="noStrike">
                <a:solidFill>
                  <a:srgbClr val="000000"/>
                </a:solidFill>
                <a:latin typeface="Lato"/>
                <a:ea typeface="€®6äþ"/>
              </a:rPr>
              <a:t>_____5. Intensive reading is reading rapidly to get general facts from the selection read.</a:t>
            </a:r>
            <a:endParaRPr b="0" lang="en-PH" sz="1800" spc="-1" strike="noStrike">
              <a:latin typeface="Arial"/>
            </a:endParaRPr>
          </a:p>
          <a:p>
            <a:pPr>
              <a:lnSpc>
                <a:spcPct val="200000"/>
              </a:lnSpc>
              <a:buNone/>
            </a:pP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p:txBody>
      </p:sp>
      <p:sp>
        <p:nvSpPr>
          <p:cNvPr id="139" name=""/>
          <p:cNvSpPr/>
          <p:nvPr/>
        </p:nvSpPr>
        <p:spPr>
          <a:xfrm>
            <a:off x="374760" y="344880"/>
            <a:ext cx="995544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Embracing Changes in the New Normal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6"/>
          <p:cNvSpPr/>
          <p:nvPr/>
        </p:nvSpPr>
        <p:spPr>
          <a:xfrm>
            <a:off x="-2942640" y="0"/>
            <a:ext cx="10497600" cy="23274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41" name=""/>
          <p:cNvSpPr/>
          <p:nvPr/>
        </p:nvSpPr>
        <p:spPr>
          <a:xfrm>
            <a:off x="540360" y="1260000"/>
            <a:ext cx="11157480" cy="44982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000" spc="-1" strike="noStrike">
                <a:solidFill>
                  <a:srgbClr val="000000"/>
                </a:solidFill>
                <a:latin typeface="Lato"/>
                <a:ea typeface="DejaVu Sans"/>
              </a:rPr>
              <a:t>Answer</a:t>
            </a:r>
            <a:r>
              <a:rPr b="1" lang="en-PH" sz="2400" spc="-1" strike="noStrike">
                <a:solidFill>
                  <a:srgbClr val="000000"/>
                </a:solidFill>
                <a:latin typeface="Lato"/>
                <a:ea typeface="DejaVu Sans"/>
              </a:rPr>
              <a:t>: </a:t>
            </a:r>
            <a:r>
              <a:rPr b="0" lang="en-PH" sz="1800" spc="-1" strike="noStrike">
                <a:solidFill>
                  <a:srgbClr val="000000"/>
                </a:solidFill>
                <a:latin typeface="Lato"/>
                <a:ea typeface="DejaVu Sans"/>
              </a:rPr>
              <a:t>Read the questions carefully. Write </a:t>
            </a:r>
            <a:r>
              <a:rPr b="1" lang="en-PH" sz="1800" spc="-1" strike="noStrike" u="sng">
                <a:solidFill>
                  <a:srgbClr val="000000"/>
                </a:solidFill>
                <a:uFillTx/>
                <a:latin typeface="Lato"/>
                <a:ea typeface="DejaVu Sans"/>
              </a:rPr>
              <a:t>T</a:t>
            </a:r>
            <a:r>
              <a:rPr b="0" lang="en-PH" sz="1800" spc="-1" strike="noStrike">
                <a:solidFill>
                  <a:srgbClr val="000000"/>
                </a:solidFill>
                <a:latin typeface="Lato"/>
                <a:ea typeface="DejaVu Sans"/>
              </a:rPr>
              <a:t> if the statement is true and </a:t>
            </a:r>
            <a:r>
              <a:rPr b="1" lang="en-PH" sz="1800" spc="-1" strike="noStrike" u="sng">
                <a:solidFill>
                  <a:srgbClr val="000000"/>
                </a:solidFill>
                <a:uFillTx/>
                <a:latin typeface="Lato"/>
                <a:ea typeface="DejaVu Sans"/>
              </a:rPr>
              <a:t>F</a:t>
            </a:r>
            <a:r>
              <a:rPr b="0" lang="en-PH" sz="1800" spc="-1" strike="noStrike">
                <a:solidFill>
                  <a:srgbClr val="000000"/>
                </a:solidFill>
                <a:latin typeface="Lato"/>
                <a:ea typeface="DejaVu Sans"/>
              </a:rPr>
              <a:t> if the statement is false.</a:t>
            </a:r>
            <a:endParaRPr b="0" lang="en-PH" sz="1800" spc="-1" strike="noStrike">
              <a:latin typeface="Arial"/>
            </a:endParaRPr>
          </a:p>
          <a:p>
            <a:pPr>
              <a:lnSpc>
                <a:spcPct val="200000"/>
              </a:lnSpc>
              <a:buNone/>
            </a:pPr>
            <a:r>
              <a:rPr b="0" lang="en-PH" sz="1800" spc="-1" strike="noStrike">
                <a:solidFill>
                  <a:srgbClr val="000000"/>
                </a:solidFill>
                <a:latin typeface="Lato"/>
                <a:ea typeface="€®6äþ"/>
              </a:rPr>
              <a:t>__</a:t>
            </a:r>
            <a:r>
              <a:rPr b="0" lang="en-PH" sz="1800" spc="-1" strike="noStrike" u="sng">
                <a:solidFill>
                  <a:srgbClr val="000000"/>
                </a:solidFill>
                <a:uFillTx/>
                <a:latin typeface="Lato"/>
                <a:ea typeface="€®6äþ"/>
              </a:rPr>
              <a:t>T_</a:t>
            </a:r>
            <a:r>
              <a:rPr b="0" lang="en-PH" sz="1800" spc="-1" strike="noStrike">
                <a:solidFill>
                  <a:srgbClr val="000000"/>
                </a:solidFill>
                <a:latin typeface="Lato"/>
                <a:ea typeface="€®6äþ"/>
              </a:rPr>
              <a:t>_1. Scanning is reading rapidly to search for specific facts. </a:t>
            </a:r>
            <a:endParaRPr b="0" lang="en-PH" sz="1800" spc="-1" strike="noStrike">
              <a:latin typeface="Arial"/>
            </a:endParaRPr>
          </a:p>
          <a:p>
            <a:pPr>
              <a:lnSpc>
                <a:spcPct val="200000"/>
              </a:lnSpc>
              <a:buNone/>
            </a:pPr>
            <a:r>
              <a:rPr b="0" lang="en-PH" sz="1800" spc="-1" strike="noStrike">
                <a:solidFill>
                  <a:srgbClr val="000000"/>
                </a:solidFill>
                <a:latin typeface="Lato"/>
                <a:ea typeface="€®6äþ"/>
              </a:rPr>
              <a:t>__</a:t>
            </a:r>
            <a:r>
              <a:rPr b="0" lang="en-PH" sz="1800" spc="-1" strike="noStrike" u="sng">
                <a:solidFill>
                  <a:srgbClr val="000000"/>
                </a:solidFill>
                <a:uFillTx/>
                <a:latin typeface="Lato"/>
                <a:ea typeface="€®6äþ"/>
              </a:rPr>
              <a:t>F</a:t>
            </a:r>
            <a:r>
              <a:rPr b="0" lang="en-PH" sz="1800" spc="-1" strike="noStrike">
                <a:solidFill>
                  <a:srgbClr val="000000"/>
                </a:solidFill>
                <a:latin typeface="Lato"/>
                <a:ea typeface="€®6äþ"/>
              </a:rPr>
              <a:t>__2.  Skimming entails critical thinking skills as you have to deal with complex questions while developing your reading comprehension and vocabulary skills.</a:t>
            </a:r>
            <a:endParaRPr b="0" lang="en-PH" sz="1800" spc="-1" strike="noStrike">
              <a:latin typeface="Arial"/>
            </a:endParaRPr>
          </a:p>
          <a:p>
            <a:pPr>
              <a:lnSpc>
                <a:spcPct val="200000"/>
              </a:lnSpc>
              <a:buNone/>
            </a:pPr>
            <a:r>
              <a:rPr b="0" lang="en-PH" sz="1800" spc="-1" strike="noStrike">
                <a:solidFill>
                  <a:srgbClr val="000000"/>
                </a:solidFill>
                <a:latin typeface="Lato"/>
                <a:ea typeface="€®6äþ"/>
              </a:rPr>
              <a:t>_</a:t>
            </a:r>
            <a:r>
              <a:rPr b="0" lang="en-PH" sz="1800" spc="-1" strike="noStrike" u="sng">
                <a:solidFill>
                  <a:srgbClr val="000000"/>
                </a:solidFill>
                <a:uFillTx/>
                <a:latin typeface="Lato"/>
                <a:ea typeface="€®6äþ"/>
              </a:rPr>
              <a:t>_T</a:t>
            </a:r>
            <a:r>
              <a:rPr b="0" lang="en-PH" sz="1800" spc="-1" strike="noStrike">
                <a:solidFill>
                  <a:srgbClr val="000000"/>
                </a:solidFill>
                <a:latin typeface="Lato"/>
                <a:ea typeface="€®6äþ"/>
              </a:rPr>
              <a:t>__3. </a:t>
            </a:r>
            <a:r>
              <a:rPr b="0" lang="en-PH" sz="1800" spc="-1" strike="noStrike">
                <a:solidFill>
                  <a:srgbClr val="000000"/>
                </a:solidFill>
                <a:latin typeface="Lato"/>
                <a:ea typeface="DejaVu Sans"/>
              </a:rPr>
              <a:t>Speed reading is reading rapidly to get a grasp of a story read. Readers observe speed </a:t>
            </a:r>
            <a:r>
              <a:rPr b="0" lang="en-PH" sz="1800" spc="-1" strike="noStrike">
                <a:solidFill>
                  <a:srgbClr val="000000"/>
                </a:solidFill>
                <a:latin typeface="Lato"/>
                <a:ea typeface="€®6äþ"/>
              </a:rPr>
              <a:t>reading for specific purposes and go back to their usual pace when they have enough time for reading.</a:t>
            </a:r>
            <a:endParaRPr b="0" lang="en-PH" sz="1800" spc="-1" strike="noStrike">
              <a:latin typeface="Arial"/>
            </a:endParaRPr>
          </a:p>
          <a:p>
            <a:pPr>
              <a:lnSpc>
                <a:spcPct val="200000"/>
              </a:lnSpc>
              <a:buNone/>
            </a:pPr>
            <a:r>
              <a:rPr b="0" lang="en-PH" sz="1800" spc="-1" strike="noStrike">
                <a:solidFill>
                  <a:srgbClr val="000000"/>
                </a:solidFill>
                <a:latin typeface="Lato"/>
                <a:ea typeface="€®6äþ"/>
              </a:rPr>
              <a:t>__</a:t>
            </a:r>
            <a:r>
              <a:rPr b="0" lang="en-PH" sz="1800" spc="-1" strike="noStrike" u="sng">
                <a:solidFill>
                  <a:srgbClr val="000000"/>
                </a:solidFill>
                <a:uFillTx/>
                <a:latin typeface="Lato"/>
                <a:ea typeface="€®6äþ"/>
              </a:rPr>
              <a:t>T</a:t>
            </a:r>
            <a:r>
              <a:rPr b="0" lang="en-PH" sz="1800" spc="-1" strike="noStrike">
                <a:solidFill>
                  <a:srgbClr val="000000"/>
                </a:solidFill>
                <a:latin typeface="Lato"/>
                <a:ea typeface="€®6äþ"/>
              </a:rPr>
              <a:t>__4. A writer persuades when he/she shares insights or ideas for readers to believe or support him/her.</a:t>
            </a:r>
            <a:endParaRPr b="0" lang="en-PH" sz="1800" spc="-1" strike="noStrike">
              <a:latin typeface="Arial"/>
            </a:endParaRPr>
          </a:p>
          <a:p>
            <a:pPr>
              <a:lnSpc>
                <a:spcPct val="200000"/>
              </a:lnSpc>
              <a:buNone/>
            </a:pPr>
            <a:r>
              <a:rPr b="0" lang="en-PH" sz="1800" spc="-1" strike="noStrike">
                <a:solidFill>
                  <a:srgbClr val="000000"/>
                </a:solidFill>
                <a:latin typeface="Lato"/>
                <a:ea typeface="€®6äþ"/>
              </a:rPr>
              <a:t>__</a:t>
            </a:r>
            <a:r>
              <a:rPr b="0" lang="en-PH" sz="1800" spc="-1" strike="noStrike" u="sng">
                <a:solidFill>
                  <a:srgbClr val="000000"/>
                </a:solidFill>
                <a:uFillTx/>
                <a:latin typeface="Lato"/>
                <a:ea typeface="€®6äþ"/>
              </a:rPr>
              <a:t>F_</a:t>
            </a:r>
            <a:r>
              <a:rPr b="0" lang="en-PH" sz="1800" spc="-1" strike="noStrike">
                <a:solidFill>
                  <a:srgbClr val="000000"/>
                </a:solidFill>
                <a:latin typeface="Lato"/>
                <a:ea typeface="€®6äþ"/>
              </a:rPr>
              <a:t>_5. Intensive reading is reading rapidly to get general facts from the selection read.</a:t>
            </a:r>
            <a:endParaRPr b="0" lang="en-PH" sz="1800" spc="-1" strike="noStrike">
              <a:latin typeface="Arial"/>
            </a:endParaRPr>
          </a:p>
          <a:p>
            <a:pPr>
              <a:lnSpc>
                <a:spcPct val="200000"/>
              </a:lnSpc>
              <a:buNone/>
            </a:pP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p:txBody>
      </p:sp>
      <p:sp>
        <p:nvSpPr>
          <p:cNvPr id="142" name=""/>
          <p:cNvSpPr/>
          <p:nvPr/>
        </p:nvSpPr>
        <p:spPr>
          <a:xfrm>
            <a:off x="374760" y="344880"/>
            <a:ext cx="995544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Embracing Changes in the New Normal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2831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2023-07-13T11:07:46Z</dcterms:modified>
  <cp:revision>185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