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slide7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officedocument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360" y="360"/>
            <a:ext cx="12169080" cy="6835320"/>
          </a:xfrm>
          <a:prstGeom prst="rect">
            <a:avLst/>
          </a:prstGeom>
          <a:solidFill>
            <a:srgbClr val="ffffff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2280" y="1800360"/>
            <a:ext cx="2775960" cy="277596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4920"/>
            <a:ext cx="8681400" cy="3838680"/>
          </a:xfrm>
          <a:prstGeom prst="rect">
            <a:avLst/>
          </a:prstGeom>
          <a:solidFill>
            <a:srgbClr val="9c0000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360"/>
            <a:ext cx="8681400" cy="36072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400"/>
            <a:ext cx="12169080" cy="61200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400" y="360"/>
            <a:ext cx="947880" cy="947160"/>
          </a:xfrm>
          <a:prstGeom prst="rect">
            <a:avLst/>
          </a:prstGeom>
          <a:solidFill>
            <a:srgbClr val="9c0000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6880" y="-64080"/>
            <a:ext cx="1011600" cy="101160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040" y="6362280"/>
            <a:ext cx="466848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160" y="6352200"/>
            <a:ext cx="260028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080" y="1508760"/>
            <a:ext cx="6593400" cy="3361320"/>
          </a:xfrm>
          <a:prstGeom prst="rect">
            <a:avLst/>
          </a:prstGeom>
          <a:ln w="126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7"/>
          <p:cNvSpPr/>
          <p:nvPr/>
        </p:nvSpPr>
        <p:spPr>
          <a:xfrm>
            <a:off x="3780000" y="2207160"/>
            <a:ext cx="8077320" cy="2832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PAGGAMIT NG MGA PAHAYAG SA PAGSISIMULA, PAGPAPADALOY, AT PAGTATAPOS NG ISANG KUWENTO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"/>
          <p:cNvSpPr/>
          <p:nvPr/>
        </p:nvSpPr>
        <p:spPr>
          <a:xfrm>
            <a:off x="539640" y="3240000"/>
            <a:ext cx="10780560" cy="2500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26" name="PlaceHolder 3"/>
          <p:cNvSpPr/>
          <p:nvPr/>
        </p:nvSpPr>
        <p:spPr>
          <a:xfrm>
            <a:off x="684000" y="1282320"/>
            <a:ext cx="10790640" cy="1201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Sa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simula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pa lamang ng kuwento ay dapat makuha na ang interes at kawilihan ng mambabasa. Sa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pagpapadaloy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, hindi dapat maging kabagot-bagot para magtuloy sa pagbabasa ang mambabasa. </a:t>
            </a:r>
            <a:endParaRPr b="0" lang="en-PH" sz="1800" spc="-1" strike="noStrike">
              <a:latin typeface="Lato"/>
            </a:endParaRPr>
          </a:p>
          <a:p>
            <a:pPr algn="just"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May mga paraan na maaaring gamitin sa pagsisimula at pagpapadaloy ng kuwento. Narito ang ilan sa mga ito: </a:t>
            </a:r>
            <a:endParaRPr b="0" lang="en-PH" sz="1800" spc="-1" strike="noStrike">
              <a:latin typeface="Lato"/>
            </a:endParaRPr>
          </a:p>
          <a:p>
            <a:pPr algn="just">
              <a:lnSpc>
                <a:spcPct val="115000"/>
              </a:lnSpc>
              <a:buNone/>
            </a:pPr>
            <a:endParaRPr b="0" lang="en-PH" sz="1800" spc="-1" strike="noStrike">
              <a:latin typeface="Lato"/>
            </a:endParaRPr>
          </a:p>
          <a:p>
            <a:pPr algn="just"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a.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Maaaring gumamit ng isa o serye ng mga tanong na retorikal. </a:t>
            </a:r>
            <a:endParaRPr b="0" lang="en-PH" sz="1800" spc="-1" strike="noStrike">
              <a:latin typeface="Lato"/>
            </a:endParaRPr>
          </a:p>
          <a:p>
            <a:pPr algn="just"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Halimbawa: </a:t>
            </a:r>
            <a:endParaRPr b="0" lang="en-PH" sz="1800" spc="-1" strike="noStrike">
              <a:latin typeface="Lato"/>
            </a:endParaRPr>
          </a:p>
          <a:p>
            <a:pPr algn="just"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Ano nga ba ang wika? Bakit dapat nating liwanagin ang nauukol dito?</a:t>
            </a:r>
            <a:endParaRPr b="0" lang="en-PH" sz="1800" spc="-1" strike="noStrike">
              <a:latin typeface="Lato"/>
            </a:endParaRPr>
          </a:p>
          <a:p>
            <a:pPr algn="just"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endParaRPr b="0" lang="en-PH" sz="1800" spc="-1" strike="noStrike">
              <a:latin typeface="Lato"/>
            </a:endParaRPr>
          </a:p>
          <a:p>
            <a:pPr algn="just"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b.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Maaaring gumamit ng isang pangungusap na sukat makatawag-pansin. </a:t>
            </a:r>
            <a:endParaRPr b="0" lang="en-PH" sz="1800" spc="-1" strike="noStrike">
              <a:latin typeface="Lato"/>
            </a:endParaRPr>
          </a:p>
          <a:p>
            <a:pPr algn="just"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Halimbawa: </a:t>
            </a:r>
            <a:endParaRPr b="0" lang="en-PH" sz="1800" spc="-1" strike="noStrike">
              <a:latin typeface="Lato"/>
            </a:endParaRPr>
          </a:p>
          <a:p>
            <a:pPr algn="just"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Hindi ito himala. Pero ngayong Kapaskuhan, ang basura ay puwedeng maging pera o bigas. </a:t>
            </a:r>
            <a:endParaRPr b="0" lang="en-PH" sz="1800" spc="-1" strike="noStrike">
              <a:latin typeface="Lato"/>
            </a:endParaRPr>
          </a:p>
          <a:p>
            <a:pPr algn="r"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Mula sa “Basura = Pera o Bigas” ni Alcuin Papa </a:t>
            </a:r>
            <a:endParaRPr b="0" lang="en-PH" sz="1800" spc="-1" strike="noStrike">
              <a:latin typeface="Lato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"/>
          <p:cNvSpPr/>
          <p:nvPr/>
        </p:nvSpPr>
        <p:spPr>
          <a:xfrm>
            <a:off x="539640" y="3240000"/>
            <a:ext cx="10780560" cy="2500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28" name="PlaceHolder 1"/>
          <p:cNvSpPr/>
          <p:nvPr/>
        </p:nvSpPr>
        <p:spPr>
          <a:xfrm>
            <a:off x="549360" y="360000"/>
            <a:ext cx="10790640" cy="90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c.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Maaaring gumamit ng paglalarawan sa tauhan. </a:t>
            </a:r>
            <a:endParaRPr b="0" lang="en-PH" sz="1800" spc="-1" strike="noStrike">
              <a:latin typeface="Lato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Halimbawa: </a:t>
            </a:r>
            <a:endParaRPr b="0" lang="en-PH" sz="1800" spc="-1" strike="noStrike">
              <a:latin typeface="Lato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May maamong mukha at mapupungay na mga mata ang isang batang babeng may pitong taong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gulang ang lumapit sa kaniya. </a:t>
            </a:r>
            <a:endParaRPr b="0" lang="en-PH" sz="1800" spc="-1" strike="noStrike">
              <a:latin typeface="Lato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d.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Maaaring gumamit ng paglalarawan sa tagpuan. </a:t>
            </a:r>
            <a:endParaRPr b="0" lang="en-PH" sz="1800" spc="-1" strike="noStrike">
              <a:latin typeface="Lato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Halimbawa: </a:t>
            </a:r>
            <a:endParaRPr b="0" lang="en-PH" sz="1800" spc="-1" strike="noStrike">
              <a:latin typeface="Lato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Magdadapithapon na noon nang makita ko siyang nakaupo sa dalampasigan. Tila may hinihintay o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baka inaabangan niya ang paglubog ng araw. Ngunit napansin ko ang pagyuko niya sabay pahid ng mga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mata. </a:t>
            </a:r>
            <a:endParaRPr b="0" lang="en-PH" sz="1800" spc="-1" strike="noStrike">
              <a:latin typeface="Lato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e.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Maaaring gumamit ng salitaan o usapan. </a:t>
            </a:r>
            <a:endParaRPr b="0" lang="en-PH" sz="1800" spc="-1" strike="noStrike">
              <a:latin typeface="Lato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Halimbawa: </a:t>
            </a:r>
            <a:endParaRPr b="0" lang="en-PH" sz="1800" spc="-1" strike="noStrike">
              <a:latin typeface="Lato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“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Nakasimangot kayo, Ka Ambo? Bungad ni Tata Orong.” Kasi ba naman, nakaiinis ang narinig kong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balita sa radyo. “Na ano ho?” </a:t>
            </a:r>
            <a:endParaRPr b="0" lang="en-PH" sz="1800" spc="-1" strike="noStrike">
              <a:latin typeface="Lato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“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Nag-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walk-out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daw ang mga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congressman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sa sesyon ng Kamara dahil ginamit ng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presider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ang Filipino.” </a:t>
            </a:r>
            <a:endParaRPr b="0" lang="en-PH" sz="1800" spc="-1" strike="noStrike">
              <a:latin typeface="Lato"/>
            </a:endParaRPr>
          </a:p>
        </p:txBody>
      </p:sp>
      <p:sp>
        <p:nvSpPr>
          <p:cNvPr id="129" name=""/>
          <p:cNvSpPr/>
          <p:nvPr/>
        </p:nvSpPr>
        <p:spPr>
          <a:xfrm>
            <a:off x="540000" y="540000"/>
            <a:ext cx="1043928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"/>
          <p:cNvSpPr/>
          <p:nvPr/>
        </p:nvSpPr>
        <p:spPr>
          <a:xfrm>
            <a:off x="539640" y="3240000"/>
            <a:ext cx="10780560" cy="2500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1" name="PlaceHolder 2"/>
          <p:cNvSpPr/>
          <p:nvPr/>
        </p:nvSpPr>
        <p:spPr>
          <a:xfrm>
            <a:off x="549360" y="1620000"/>
            <a:ext cx="10790640" cy="90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5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Arial;Arial"/>
              </a:rPr>
              <a:t>Sa 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Arial;Arial"/>
              </a:rPr>
              <a:t>pagtatapos 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Arial;Arial"/>
              </a:rPr>
              <a:t>ng kuwento, ang haba ng wakas ay dapat ibatay sa haba ng buong katha. </a:t>
            </a:r>
            <a:endParaRPr b="0" lang="en-PH" sz="2000" spc="-1" strike="noStrike">
              <a:latin typeface="Lato"/>
            </a:endParaRPr>
          </a:p>
          <a:p>
            <a:pPr algn="ctr">
              <a:lnSpc>
                <a:spcPct val="15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Arial;Arial"/>
              </a:rPr>
              <a:t>Ang pangwakas ay maaaring isang kabanata, isang talata, o isang pangungusap lamang. </a:t>
            </a:r>
            <a:endParaRPr b="0" lang="en-PH" sz="2000" spc="-1" strike="noStrike">
              <a:latin typeface="Lato"/>
            </a:endParaRPr>
          </a:p>
          <a:p>
            <a:pPr algn="ctr">
              <a:lnSpc>
                <a:spcPct val="15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Arial;Arial"/>
              </a:rPr>
              <a:t>Isang paraang magagawa rito ay ang pagbubuod ng paksa. Maaari din namang sa pagwawakas </a:t>
            </a:r>
            <a:endParaRPr b="0" lang="en-PH" sz="2000" spc="-1" strike="noStrike">
              <a:latin typeface="Lato"/>
            </a:endParaRPr>
          </a:p>
          <a:p>
            <a:pPr algn="ctr">
              <a:lnSpc>
                <a:spcPct val="15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Arial;Arial"/>
              </a:rPr>
              <a:t>ay mag-iwan ng isa o ilang tanong. </a:t>
            </a:r>
            <a:endParaRPr b="0" lang="en-PH" sz="2000" spc="-1" strike="noStrike">
              <a:latin typeface="Lato"/>
            </a:endParaRPr>
          </a:p>
        </p:txBody>
      </p:sp>
      <p:sp>
        <p:nvSpPr>
          <p:cNvPr id="132" name=""/>
          <p:cNvSpPr/>
          <p:nvPr/>
        </p:nvSpPr>
        <p:spPr>
          <a:xfrm>
            <a:off x="540000" y="540000"/>
            <a:ext cx="1043928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Title 3"/>
          <p:cNvSpPr/>
          <p:nvPr/>
        </p:nvSpPr>
        <p:spPr>
          <a:xfrm>
            <a:off x="1523160" y="1799280"/>
            <a:ext cx="9120960" cy="2364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 algn="ctr">
              <a:lnSpc>
                <a:spcPct val="90000"/>
              </a:lnSpc>
              <a:buNone/>
            </a:pPr>
            <a:r>
              <a:rPr b="1" lang="en-US" sz="3600" spc="-1" strike="noStrike">
                <a:solidFill>
                  <a:srgbClr val="9c0000"/>
                </a:solidFill>
                <a:latin typeface="Lato"/>
                <a:ea typeface="DejaVu Sans"/>
              </a:rPr>
              <a:t>PAGSASANAY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"/>
          <p:cNvSpPr/>
          <p:nvPr/>
        </p:nvSpPr>
        <p:spPr>
          <a:xfrm>
            <a:off x="-359640" y="2879640"/>
            <a:ext cx="12170160" cy="616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5" name=""/>
          <p:cNvSpPr/>
          <p:nvPr/>
        </p:nvSpPr>
        <p:spPr>
          <a:xfrm>
            <a:off x="539640" y="3240000"/>
            <a:ext cx="10780560" cy="2500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6" name="PlaceHolder 11"/>
          <p:cNvSpPr/>
          <p:nvPr/>
        </p:nvSpPr>
        <p:spPr>
          <a:xfrm>
            <a:off x="539640" y="-1980000"/>
            <a:ext cx="11512080" cy="6115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1" lang="en-US" sz="1800" spc="-1" strike="noStrike">
                <a:solidFill>
                  <a:srgbClr val="000000"/>
                </a:solidFill>
                <a:latin typeface="Lato"/>
                <a:ea typeface="DejaVu Sans"/>
              </a:rPr>
              <a:t>PANUTO: 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DejaVu Sans"/>
              </a:rPr>
              <a:t>Sagutin ang mga sumusunod na mga katanungan. Isulat ang iyong sagot sa kuwaderno.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’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7" name=""/>
          <p:cNvSpPr/>
          <p:nvPr/>
        </p:nvSpPr>
        <p:spPr>
          <a:xfrm>
            <a:off x="542520" y="1231920"/>
            <a:ext cx="11333160" cy="3374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5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38" name=""/>
          <p:cNvSpPr/>
          <p:nvPr/>
        </p:nvSpPr>
        <p:spPr>
          <a:xfrm>
            <a:off x="900000" y="1620000"/>
            <a:ext cx="9717840" cy="4318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1. Ano-ano ang pahayag na ginagamit sa pagsisimula, pagpapadaloy, at pagwawakas ng kuwento?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__________________________________________________________________________________________________________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__________________________________________________________________________________________________________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__________________________________________________________________________________________________________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2. Bakit gumagamit ng mga ganitong pahayag sa kuwento?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__________________________________________________________________________________________________________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__________________________________________________________________________________________________________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__________________________________________________________________________________________________________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5412</TotalTime>
  <Application>LibreOffice/7.2.5.2$MacOSX_X86_64 LibreOffice_project/499f9727c189e6ef3471021d6132d4c694f357e5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2023-07-11T09:28:37Z</dcterms:modified>
  <cp:revision>280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r8>7</vt:r8>
  </property>
</Properties>
</file>