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000" cy="682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5880" cy="2765880"/>
          </a:xfrm>
          <a:prstGeom prst="rect">
            <a:avLst/>
          </a:prstGeom>
          <a:ln w="0">
            <a:noFill/>
          </a:ln>
        </p:spPr>
      </p:pic>
      <p:sp>
        <p:nvSpPr>
          <p:cNvPr id="2" name="Rectangle 5"/>
          <p:cNvSpPr/>
          <p:nvPr/>
        </p:nvSpPr>
        <p:spPr>
          <a:xfrm>
            <a:off x="3487320" y="1475280"/>
            <a:ext cx="8671320" cy="3829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320" cy="351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000" cy="601920"/>
          </a:xfrm>
          <a:prstGeom prst="rect">
            <a:avLst/>
          </a:prstGeom>
          <a:ln w="0">
            <a:noFill/>
          </a:ln>
        </p:spPr>
      </p:pic>
      <p:sp>
        <p:nvSpPr>
          <p:cNvPr id="43"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520" cy="1001520"/>
          </a:xfrm>
          <a:prstGeom prst="rect">
            <a:avLst/>
          </a:prstGeom>
          <a:ln w="0">
            <a:noFill/>
          </a:ln>
        </p:spPr>
      </p:pic>
      <p:sp>
        <p:nvSpPr>
          <p:cNvPr id="45"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000" cy="601920"/>
          </a:xfrm>
          <a:prstGeom prst="rect">
            <a:avLst/>
          </a:prstGeom>
          <a:ln w="0">
            <a:noFill/>
          </a:ln>
        </p:spPr>
      </p:pic>
      <p:sp>
        <p:nvSpPr>
          <p:cNvPr id="86"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520" cy="1001520"/>
          </a:xfrm>
          <a:prstGeom prst="rect">
            <a:avLst/>
          </a:prstGeom>
          <a:ln w="0">
            <a:noFill/>
          </a:ln>
        </p:spPr>
      </p:pic>
      <p:sp>
        <p:nvSpPr>
          <p:cNvPr id="88"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000" cy="601920"/>
          </a:xfrm>
          <a:prstGeom prst="rect">
            <a:avLst/>
          </a:prstGeom>
          <a:ln w="0">
            <a:noFill/>
          </a:ln>
        </p:spPr>
      </p:pic>
      <p:sp>
        <p:nvSpPr>
          <p:cNvPr id="129"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520" cy="1001520"/>
          </a:xfrm>
          <a:prstGeom prst="rect">
            <a:avLst/>
          </a:prstGeom>
          <a:ln w="0">
            <a:noFill/>
          </a:ln>
        </p:spPr>
      </p:pic>
      <p:sp>
        <p:nvSpPr>
          <p:cNvPr id="131"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3320" cy="33516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616840"/>
            <a:ext cx="7462080" cy="13093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Dimensiyon, Pinagmulan, at Epekto ng Globalisasyon</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40" name="PlaceHolder 9"/>
          <p:cNvSpPr/>
          <p:nvPr/>
        </p:nvSpPr>
        <p:spPr>
          <a:xfrm>
            <a:off x="609480" y="1604880"/>
            <a:ext cx="10955880" cy="3960720"/>
          </a:xfrm>
          <a:prstGeom prst="rect">
            <a:avLst/>
          </a:prstGeom>
          <a:noFill/>
          <a:ln w="0">
            <a:noFill/>
          </a:ln>
        </p:spPr>
        <p:style>
          <a:lnRef idx="0"/>
          <a:fillRef idx="0"/>
          <a:effectRef idx="0"/>
          <a:fontRef idx="minor"/>
        </p:style>
      </p:sp>
      <p:sp>
        <p:nvSpPr>
          <p:cNvPr id="241" name="PlaceHolder 11"/>
          <p:cNvSpPr/>
          <p:nvPr/>
        </p:nvSpPr>
        <p:spPr>
          <a:xfrm>
            <a:off x="609840" y="1604520"/>
            <a:ext cx="10955880" cy="3960720"/>
          </a:xfrm>
          <a:prstGeom prst="rect">
            <a:avLst/>
          </a:prstGeom>
          <a:noFill/>
          <a:ln w="0">
            <a:noFill/>
          </a:ln>
        </p:spPr>
        <p:style>
          <a:lnRef idx="0"/>
          <a:fillRef idx="0"/>
          <a:effectRef idx="0"/>
          <a:fontRef idx="minor"/>
        </p:style>
      </p:sp>
      <p:sp>
        <p:nvSpPr>
          <p:cNvPr id="242" name="PlaceHolder 2"/>
          <p:cNvSpPr>
            <a:spLocks noGrp="1"/>
          </p:cNvSpPr>
          <p:nvPr>
            <p:ph/>
          </p:nvPr>
        </p:nvSpPr>
        <p:spPr>
          <a:xfrm>
            <a:off x="609480" y="1604520"/>
            <a:ext cx="10969200" cy="45147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a typeface="PingFang SC"/>
            </a:endParaRPr>
          </a:p>
          <a:p>
            <a:endParaRPr b="0" lang="en-PH" sz="1800" spc="-1" strike="noStrike">
              <a:latin typeface="AppleSystemUIFont"/>
              <a:ea typeface="AppleSystemUIFont"/>
            </a:endParaRPr>
          </a:p>
          <a:p>
            <a:r>
              <a:rPr b="0" lang="en-PH" sz="1800" spc="-1" strike="noStrike">
                <a:solidFill>
                  <a:srgbClr val="000000"/>
                </a:solidFill>
                <a:latin typeface="Lato"/>
                <a:ea typeface="AppleSystemUIFont"/>
              </a:rPr>
              <a:t>1. Ano ang globalisasyon?</a:t>
            </a:r>
            <a:endParaRPr b="0" lang="en-PH" sz="1800" spc="-1" strike="noStrike">
              <a:latin typeface="AppleSystemUIFont"/>
              <a:ea typeface="AppleSystemUIFont"/>
            </a:endParaRPr>
          </a:p>
          <a:p>
            <a:r>
              <a:rPr b="0" lang="en-PH" sz="1800" spc="-1" strike="noStrike">
                <a:solidFill>
                  <a:srgbClr val="000000"/>
                </a:solidFill>
                <a:latin typeface="Lato"/>
                <a:ea typeface="AppleSystemUIFont"/>
              </a:rPr>
              <a:t>2. Ano-ano ang aspekto na nakaaapekto sa ebolusyon ng globalisasyon?</a:t>
            </a:r>
            <a:endParaRPr b="0" lang="en-PH" sz="1800" spc="-1" strike="noStrike">
              <a:latin typeface="AppleSystemUIFont"/>
              <a:ea typeface="AppleSystemUIFont"/>
            </a:endParaRPr>
          </a:p>
          <a:p>
            <a:r>
              <a:rPr b="0" lang="en-PH" sz="1800" spc="-1" strike="noStrike">
                <a:solidFill>
                  <a:srgbClr val="000000"/>
                </a:solidFill>
                <a:latin typeface="Lato"/>
                <a:ea typeface="AppleSystemUIFont"/>
              </a:rPr>
              <a:t>3. Ano-ano ang mabubuti at hindi mabubuting epekto ng globalisasyon?</a:t>
            </a:r>
            <a:endParaRPr b="0" lang="en-PH" sz="1800" spc="-1" strike="noStrike">
              <a:latin typeface="AppleSystemUIFont"/>
              <a:ea typeface="AppleSystemUIFont"/>
            </a:endParaRPr>
          </a:p>
        </p:txBody>
      </p:sp>
      <p:sp>
        <p:nvSpPr>
          <p:cNvPr id="243" name=""/>
          <p:cNvSpPr/>
          <p:nvPr/>
        </p:nvSpPr>
        <p:spPr>
          <a:xfrm>
            <a:off x="1692000" y="3060000"/>
            <a:ext cx="94788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44" name=""/>
          <p:cNvSpPr/>
          <p:nvPr/>
        </p:nvSpPr>
        <p:spPr>
          <a:xfrm>
            <a:off x="9540000" y="3060000"/>
            <a:ext cx="108324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55880" cy="11282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46" name="PlaceHolder 2"/>
          <p:cNvSpPr>
            <a:spLocks noGrp="1"/>
          </p:cNvSpPr>
          <p:nvPr>
            <p:ph/>
          </p:nvPr>
        </p:nvSpPr>
        <p:spPr>
          <a:xfrm>
            <a:off x="609480" y="1604520"/>
            <a:ext cx="10955880" cy="3960720"/>
          </a:xfrm>
          <a:prstGeom prst="rect">
            <a:avLst/>
          </a:prstGeom>
          <a:noFill/>
          <a:ln w="0">
            <a:noFill/>
          </a:ln>
        </p:spPr>
        <p:txBody>
          <a:bodyPr lIns="0" rIns="0" tIns="0" bIns="0" anchor="t">
            <a:normAutofit/>
          </a:bodyPr>
          <a:p>
            <a:pPr algn="just">
              <a:buNone/>
            </a:pPr>
            <a:r>
              <a:rPr b="0" lang="en-PH" sz="1800" spc="-1" strike="noStrike">
                <a:latin typeface="Lato"/>
                <a:ea typeface="AppleSystemUIFont"/>
              </a:rPr>
              <a:t>1. Ang globalisasyon ay ugnayan ng mga bansa na nagreresulta sa palitan ng produkto, teknolohiya, ideya, at kultura.</a:t>
            </a:r>
            <a:endParaRPr b="0" lang="en-PH" sz="1800" spc="-1" strike="noStrike">
              <a:latin typeface="AppleSystemUIFont"/>
              <a:ea typeface="AppleSystemUIFont"/>
            </a:endParaRPr>
          </a:p>
          <a:p>
            <a:pPr algn="just">
              <a:buNone/>
            </a:pPr>
            <a:r>
              <a:rPr b="0" lang="en-PH" sz="1800" spc="-1" strike="noStrike">
                <a:latin typeface="Lato"/>
                <a:ea typeface="AppleSystemUIFont"/>
              </a:rPr>
              <a:t>2. Teknolohiya, dami ng produkto, at mga bansang magkakaugnay-ugnay ang mga salik na nakaaapekto sa globalisasyon.</a:t>
            </a:r>
            <a:endParaRPr b="0" lang="en-PH" sz="1800" spc="-1" strike="noStrike">
              <a:latin typeface="AppleSystemUIFont"/>
              <a:ea typeface="AppleSystemUIFont"/>
            </a:endParaRPr>
          </a:p>
          <a:p>
            <a:pPr algn="just">
              <a:buNone/>
            </a:pPr>
            <a:r>
              <a:rPr b="0" lang="en-PH" sz="1800" spc="-1" strike="noStrike">
                <a:latin typeface="Lato"/>
                <a:ea typeface="AppleSystemUIFont"/>
              </a:rPr>
              <a:t>3. Mabuting epekto ng globalisasyon: trabaho mula sa mga dayuhang mamumuhunan, iba’t ibang kalidad at murang produkto, buwis para sa pamahalaan. Hindi mabuting epekto ng globalisasyon: nagsasara ang maliliit na lokal na industriya, pagtangkilik sa dayuhang produkto.</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6600" cy="4677480"/>
          </a:xfrm>
          <a:prstGeom prst="rect">
            <a:avLst/>
          </a:prstGeom>
          <a:noFill/>
          <a:ln w="76320">
            <a:noFill/>
          </a:ln>
        </p:spPr>
        <p:txBody>
          <a:bodyPr lIns="38160" rIns="38160" tIns="38160" bIns="3816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0" lang="en-PH" sz="2000" spc="-1" strike="noStrike">
                <a:solidFill>
                  <a:srgbClr val="000000"/>
                </a:solidFill>
                <a:latin typeface="Lato"/>
                <a:ea typeface="AppleSystemUIFont"/>
              </a:rPr>
              <a:t>Ang </a:t>
            </a:r>
            <a:r>
              <a:rPr b="1" i="1" lang="en-PH" sz="2000" spc="-1" strike="noStrike">
                <a:solidFill>
                  <a:srgbClr val="000000"/>
                </a:solidFill>
                <a:latin typeface="Lato"/>
                <a:ea typeface="AppleSystemUIFont"/>
              </a:rPr>
              <a:t>globalisasyon</a:t>
            </a:r>
            <a:r>
              <a:rPr b="0" lang="en-PH" sz="2000" spc="-1" strike="noStrike">
                <a:solidFill>
                  <a:srgbClr val="000000"/>
                </a:solidFill>
                <a:latin typeface="Lato"/>
                <a:ea typeface="AppleSystemUIFont"/>
              </a:rPr>
              <a:t> ay ang pagpapalawig, pagpaparami, at pagpapatatag ng mga </a:t>
            </a:r>
            <a:r>
              <a:rPr b="1" lang="en-PH" sz="2000" spc="-1" strike="noStrike">
                <a:solidFill>
                  <a:srgbClr val="000000"/>
                </a:solidFill>
                <a:latin typeface="Lato"/>
                <a:ea typeface="AppleSystemUIFont"/>
              </a:rPr>
              <a:t>koneksiyon</a:t>
            </a:r>
            <a:r>
              <a:rPr b="0" lang="en-PH" sz="2000" spc="-1" strike="noStrike">
                <a:solidFill>
                  <a:srgbClr val="000000"/>
                </a:solidFill>
                <a:latin typeface="Lato"/>
                <a:ea typeface="AppleSystemUIFont"/>
              </a:rPr>
              <a:t> at </a:t>
            </a:r>
            <a:r>
              <a:rPr b="1" lang="en-PH" sz="2000" spc="-1" strike="noStrike">
                <a:solidFill>
                  <a:srgbClr val="000000"/>
                </a:solidFill>
                <a:latin typeface="Lato"/>
                <a:ea typeface="AppleSystemUIFont"/>
              </a:rPr>
              <a:t>interaksiyon</a:t>
            </a:r>
            <a:r>
              <a:rPr b="0" lang="en-PH" sz="2000" spc="-1" strike="noStrike">
                <a:solidFill>
                  <a:srgbClr val="000000"/>
                </a:solidFill>
                <a:latin typeface="Lato"/>
                <a:ea typeface="AppleSystemUIFont"/>
              </a:rPr>
              <a:t> o ugnayan ng mga bansa at internasyonal na organisasyon sa aspektong pang-ekonomiya, pampolitika, pangkultura, at pangkapaligiran. Ayon sa pananaw ng ilang ekonomista, ang globalisasyon ay tumutukoy sa paglaganap ng mga negosyo at pamumuhunan mula sa lokal at pambansang pamilihan tungo sa mga pamilihang pandaigdig na nagdudulot ng mas matibay na ugnayan sa pagitan ng iba’t ibang bansa at internasyonal na organisasyon.</a:t>
            </a:r>
            <a:endParaRPr b="0" lang="en-PH" sz="2000" spc="-1" strike="noStrike">
              <a:latin typeface="Lato"/>
              <a:ea typeface="AppleSystemUIFont"/>
            </a:endParaRPr>
          </a:p>
        </p:txBody>
      </p:sp>
      <p:sp>
        <p:nvSpPr>
          <p:cNvPr id="212" name="PlaceHolder 7"/>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rial Black;Arial Black"/>
              </a:rPr>
              <a:t>Kahulugan ng Globalisasyon</a:t>
            </a:r>
            <a:endParaRPr b="1" lang="en-PH" sz="4000" spc="-1" strike="noStrike">
              <a:latin typeface="AppleSystemUIFontBold"/>
              <a:ea typeface="AppleSystemUIFontBol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6600" cy="4677480"/>
          </a:xfrm>
          <a:prstGeom prst="rect">
            <a:avLst/>
          </a:prstGeom>
          <a:noFill/>
          <a:ln w="76320">
            <a:noFill/>
          </a:ln>
        </p:spPr>
        <p:txBody>
          <a:bodyPr lIns="38160" rIns="38160" tIns="38160" bIns="38160" anchor="t">
            <a:normAutofit/>
          </a:bodyPr>
          <a:p>
            <a:pPr algn="just">
              <a:spcBef>
                <a:spcPts val="1417"/>
              </a:spcBef>
              <a:buNone/>
            </a:pPr>
            <a:endParaRPr b="0" lang="en-PH" sz="1200" spc="-1" strike="noStrike">
              <a:latin typeface="Lato"/>
              <a:ea typeface="AppleSystemUIFont"/>
            </a:endParaRPr>
          </a:p>
          <a:p>
            <a:pPr algn="just">
              <a:spcBef>
                <a:spcPts val="1417"/>
              </a:spcBef>
              <a:buNone/>
            </a:pPr>
            <a:r>
              <a:rPr b="0" lang="en-PH" sz="2000" spc="-1" strike="noStrike">
                <a:solidFill>
                  <a:srgbClr val="000000"/>
                </a:solidFill>
                <a:latin typeface="Lato"/>
                <a:ea typeface="AppleSystemUIFont"/>
              </a:rPr>
              <a:t>Ang ugnayan ng mga bansa ay nagsimula noon pa mang Lumang Panahon dahil sa pangangailangan ng mga tao na makipagkalakalan, bumisita sa ibang lugar para sa seremonyang panrelihiyon, humanap ng mapagkakakitaan, kolonisasyon, at iba pa. Subalit limitado lamang ang ugnayang ito sa pagitan ng magkakatabing kontinente katulad ng Asya, Africa, at Europa at ng Hilaga at Timog Amerika sapagkat hindi pa alam ng lahat na mayroong pitong kontinente ang buong mundo.</a:t>
            </a:r>
            <a:endParaRPr b="0" lang="en-PH" sz="2000" spc="-1" strike="noStrike">
              <a:latin typeface="Lato"/>
              <a:ea typeface="AppleSystemUIFont"/>
            </a:endParaRPr>
          </a:p>
        </p:txBody>
      </p:sp>
      <p:sp>
        <p:nvSpPr>
          <p:cNvPr id="214" name="PlaceHolder 4"/>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Bold"/>
              </a:rPr>
              <a:t>Pinagmulan ng Globalisasyon</a:t>
            </a:r>
            <a:endParaRPr b="1" lang="en-PH" sz="4000" spc="-1" strike="noStrike">
              <a:latin typeface="Lato"/>
              <a:ea typeface="AppleSystemUIFontBold"/>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6600" cy="540000"/>
          </a:xfrm>
          <a:prstGeom prst="rect">
            <a:avLst/>
          </a:prstGeom>
          <a:noFill/>
          <a:ln w="76320">
            <a:noFill/>
          </a:ln>
        </p:spPr>
        <p:txBody>
          <a:bodyPr lIns="38160" rIns="38160" tIns="38160" bIns="38160" anchor="t">
            <a:normAutofit/>
          </a:bodyPr>
          <a:p>
            <a:r>
              <a:rPr b="0" lang="en-PH" sz="2000" spc="-1" strike="noStrike">
                <a:solidFill>
                  <a:srgbClr val="000000"/>
                </a:solidFill>
                <a:latin typeface="Lato"/>
                <a:ea typeface="AppleSystemUIFont"/>
              </a:rPr>
              <a:t>Tunghayan sa talahanayan ang pinagmulan at bawat yugto ng globalisasyon sa daigdig.</a:t>
            </a:r>
            <a:endParaRPr b="0" lang="en-PH" sz="2000" spc="-1" strike="noStrike">
              <a:latin typeface="AppleSystemUIFont"/>
              <a:ea typeface="AppleSystemUIFont"/>
            </a:endParaRPr>
          </a:p>
        </p:txBody>
      </p:sp>
      <p:sp>
        <p:nvSpPr>
          <p:cNvPr id="216" name="PlaceHolder 6"/>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Bold"/>
              </a:rPr>
              <a:t>Pinagmulan ng Globalisasyon</a:t>
            </a:r>
            <a:endParaRPr b="1" lang="en-PH" sz="4000" spc="-1" strike="noStrike">
              <a:latin typeface="Lato"/>
              <a:ea typeface="AppleSystemUIFontBold"/>
            </a:endParaRPr>
          </a:p>
        </p:txBody>
      </p:sp>
      <p:graphicFrame>
        <p:nvGraphicFramePr>
          <p:cNvPr id="217" name=""/>
          <p:cNvGraphicFramePr/>
          <p:nvPr/>
        </p:nvGraphicFramePr>
        <p:xfrm>
          <a:off x="736920" y="1896480"/>
          <a:ext cx="10783080" cy="4115520"/>
        </p:xfrm>
        <a:graphic>
          <a:graphicData uri="http://schemas.openxmlformats.org/drawingml/2006/table">
            <a:tbl>
              <a:tblPr/>
              <a:tblGrid>
                <a:gridCol w="2628720"/>
                <a:gridCol w="8154360"/>
              </a:tblGrid>
              <a:tr h="1028160">
                <a:tc>
                  <a:txBody>
                    <a:bodyPr lIns="90000" rIns="90000" tIns="46800" bIns="46800" anchor="ctr">
                      <a:noAutofit/>
                    </a:bodyPr>
                    <a:p>
                      <a:pPr algn="ctr">
                        <a:buNone/>
                      </a:pPr>
                      <a:r>
                        <a:rPr b="1" lang="en-PH" sz="2400" spc="-1" strike="noStrike">
                          <a:solidFill>
                            <a:srgbClr val="ffffff"/>
                          </a:solidFill>
                          <a:latin typeface="Lato"/>
                        </a:rPr>
                        <a:t>Globalization 1.0</a:t>
                      </a:r>
                      <a:endParaRPr b="1" lang="en-PH" sz="24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a:txBody>
                    <a:bodyPr lIns="90000" rIns="90000" tIns="46800" bIns="46800" anchor="ctr">
                      <a:noAutofit/>
                    </a:bodyPr>
                    <a:p>
                      <a:pPr algn="just">
                        <a:buNone/>
                      </a:pPr>
                      <a:r>
                        <a:rPr b="1" lang="en-PH" sz="1500" spc="-1" strike="noStrike">
                          <a:latin typeface="Lato"/>
                          <a:ea typeface="AppleSystemUIFont"/>
                        </a:rPr>
                        <a:t>Noong ika-15 siglo ay nagsimulang magkaugnay-ugnay ang pitong kontinente sa pamamagitan ng mga imperyong itinayo ng mga Europeo kung saan kumalat ang mga produkto, teknolohiya, kultura, and impluwensiyang politikal ng Europa sa Asya, Africa, at Amerika.</a:t>
                      </a:r>
                      <a:endParaRPr b="1" lang="en-PH" sz="15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7b3ca"/>
                    </a:solidFill>
                  </a:tcPr>
                </a:tc>
              </a:tr>
              <a:tr h="1028160">
                <a:tc>
                  <a:txBody>
                    <a:bodyPr lIns="90000" rIns="90000" tIns="46800" bIns="46800" anchor="ctr">
                      <a:noAutofit/>
                    </a:bodyPr>
                    <a:p>
                      <a:pPr algn="ctr">
                        <a:buNone/>
                      </a:pPr>
                      <a:r>
                        <a:rPr b="1" lang="en-PH" sz="2400" spc="-1" strike="noStrike">
                          <a:solidFill>
                            <a:srgbClr val="ffffff"/>
                          </a:solidFill>
                          <a:latin typeface="Lato"/>
                        </a:rPr>
                        <a:t>Globalization 2.0</a:t>
                      </a:r>
                      <a:endParaRPr b="1" lang="en-PH" sz="2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a:txBody>
                    <a:bodyPr lIns="90000" rIns="90000" tIns="46800" bIns="46800" anchor="ctr">
                      <a:noAutofit/>
                    </a:bodyPr>
                    <a:p>
                      <a:pPr algn="just">
                        <a:buNone/>
                      </a:pPr>
                      <a:r>
                        <a:rPr b="1" lang="en-PH" sz="1600" spc="-1" strike="noStrike">
                          <a:latin typeface="Lato"/>
                          <a:ea typeface="AppleSystemUIFont"/>
                        </a:rPr>
                        <a:t>Noong ika-19 siglo ay nagkaugnay-ugnay ang buong mundo dahil sa pangangailangan ng Europa, Estados Unidos, at ilang bansa sa Asya para sa raw materials at pamilihan na epekto ng Rebolusyong Industriyal.</a:t>
                      </a:r>
                      <a:endParaRPr b="1" lang="en-PH" sz="16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7b3ca"/>
                    </a:solidFill>
                  </a:tcPr>
                </a:tc>
              </a:tr>
              <a:tr h="1028160">
                <a:tc>
                  <a:txBody>
                    <a:bodyPr lIns="90000" rIns="90000" tIns="46800" bIns="46800" anchor="ctr">
                      <a:noAutofit/>
                    </a:bodyPr>
                    <a:p>
                      <a:pPr algn="ctr">
                        <a:buNone/>
                      </a:pPr>
                      <a:r>
                        <a:rPr b="1" lang="en-PH" sz="2400" spc="-1" strike="noStrike">
                          <a:solidFill>
                            <a:srgbClr val="ffffff"/>
                          </a:solidFill>
                          <a:latin typeface="Lato"/>
                        </a:rPr>
                        <a:t>Globalization 3.0</a:t>
                      </a:r>
                      <a:endParaRPr b="1" lang="en-PH" sz="2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a:txBody>
                    <a:bodyPr lIns="90000" rIns="90000" tIns="46800" bIns="46800" anchor="t">
                      <a:noAutofit/>
                    </a:bodyPr>
                    <a:p>
                      <a:pPr algn="just">
                        <a:lnSpc>
                          <a:spcPct val="100000"/>
                        </a:lnSpc>
                        <a:buNone/>
                      </a:pPr>
                      <a:r>
                        <a:rPr b="1" lang="en-PH" sz="1400" spc="-1" strike="noStrike">
                          <a:latin typeface="Lato"/>
                        </a:rPr>
                        <a:t>Pagkatapos ng mga Digmaang Pandaigdig, nabigyan ng kalayaan ang mga bansang dating kolonya subalit nanatili ang kanilang ugnayan sa ibang kontinente sa pamamagitan ng mga multinasyonal na korporasyon na nagtayo ng negosyo sa iba’t ibang bansa.</a:t>
                      </a:r>
                      <a:endParaRPr b="1" lang="en-PH" sz="1400" spc="-1" strike="noStrike">
                        <a:latin typeface="Lato"/>
                        <a:ea typeface="AppleSystemUIFont"/>
                      </a:endParaRPr>
                    </a:p>
                    <a:p>
                      <a:pPr algn="just">
                        <a:lnSpc>
                          <a:spcPct val="100000"/>
                        </a:lnSpc>
                        <a:buNone/>
                      </a:pPr>
                      <a:r>
                        <a:rPr b="1" lang="en-PH" sz="1400" spc="-1" strike="noStrike">
                          <a:latin typeface="Lato"/>
                        </a:rPr>
                        <a:t>Ang mga korporasyon na ito ang nagdadala ng mga produkto, teknolohiya, at kultura katulad ng fast-food chain, brand ng sasakyan, damit, musika, at pelikula sa iba-ibang panig ng mundo.</a:t>
                      </a:r>
                      <a:endParaRPr b="1" lang="en-PH" sz="1400" spc="-1" strike="noStrike">
                        <a:latin typeface="Lato"/>
                        <a:ea typeface="AppleSystemUIFont"/>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7b3ca"/>
                    </a:solidFill>
                  </a:tcPr>
                </a:tc>
              </a:tr>
              <a:tr h="1031040">
                <a:tc>
                  <a:txBody>
                    <a:bodyPr lIns="90000" rIns="90000" tIns="46800" bIns="46800" anchor="ctr">
                      <a:noAutofit/>
                    </a:bodyPr>
                    <a:p>
                      <a:pPr algn="ctr">
                        <a:buNone/>
                      </a:pPr>
                      <a:r>
                        <a:rPr b="1" lang="en-PH" sz="2400" spc="-1" strike="noStrike">
                          <a:solidFill>
                            <a:srgbClr val="ffffff"/>
                          </a:solidFill>
                          <a:latin typeface="Lato"/>
                        </a:rPr>
                        <a:t>Globalization 4.0</a:t>
                      </a:r>
                      <a:endParaRPr b="1" lang="en-PH" sz="24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a:txBody>
                    <a:bodyPr lIns="90000" rIns="90000" tIns="46800" bIns="46800" anchor="ctr">
                      <a:noAutofit/>
                    </a:bodyPr>
                    <a:p>
                      <a:r>
                        <a:rPr b="1" lang="en-PH" sz="1600" spc="-1" strike="noStrike">
                          <a:latin typeface="Lato"/>
                          <a:ea typeface="AppleSystemUIFont"/>
                        </a:rPr>
                        <a:t>Matutunghayan ang mabilis na pag-ikot ng mga produkto, teknolohiya, ideya, at kultura sa tulong ng internet, artificial intelligence, biotechnology, at iba.</a:t>
                      </a:r>
                      <a:endParaRPr b="1" lang="en-PH" sz="1600" spc="-1" strike="noStrike">
                        <a:latin typeface="Lato"/>
                        <a:ea typeface="AppleSystemUIFont"/>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7b3ca"/>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p:nvPr>
        </p:nvSpPr>
        <p:spPr>
          <a:xfrm>
            <a:off x="609480" y="2052000"/>
            <a:ext cx="10956600" cy="1620000"/>
          </a:xfrm>
          <a:prstGeom prst="rect">
            <a:avLst/>
          </a:prstGeom>
          <a:noFill/>
          <a:ln w="76320">
            <a:noFill/>
          </a:ln>
        </p:spPr>
        <p:txBody>
          <a:bodyPr lIns="38160" rIns="38160" tIns="38160" bIns="38160" anchor="t">
            <a:normAutofit/>
          </a:bodyPr>
          <a:p>
            <a:pPr algn="just">
              <a:spcBef>
                <a:spcPts val="1417"/>
              </a:spcBef>
              <a:buNone/>
            </a:pPr>
            <a:r>
              <a:rPr b="0" lang="en-PH" sz="1800" spc="-1" strike="noStrike">
                <a:latin typeface="Lato"/>
                <a:ea typeface="AppleSystemUIFont"/>
              </a:rPr>
              <a:t>Ang pagpasok ng mga dayuhang negosyo ay nagreresulta sa mataas na kalidad ngunit murang mga produkto at serbisyo. Ito ay sapagkat nagkakaroon ng kompetisyon ang mga negosyo upang sila ang piliin ng mga konsumer. Isang halimbawa nito ang pagkakaroon ng iisa lamang na brand ng hamburger na dahilan upang maging mataas ang presyo nito. Ngunit kung mas maraming hamburger ang mapagpipilian ng mga mamimili ay maglalaban-laban ang mga naturang brand ng hamburger sa kalidad at presyo.</a:t>
            </a:r>
            <a:endParaRPr b="0" lang="en-PH" sz="1800" spc="-1" strike="noStrike">
              <a:latin typeface="AppleSystemUIFont"/>
              <a:ea typeface="AppleSystemUIFont"/>
            </a:endParaRPr>
          </a:p>
        </p:txBody>
      </p:sp>
      <p:sp>
        <p:nvSpPr>
          <p:cNvPr id="219" name="PlaceHolder 10"/>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r>
              <a:rPr b="1" lang="en-US" sz="4000" spc="-1" strike="noStrike">
                <a:solidFill>
                  <a:srgbClr val="ffffff"/>
                </a:solidFill>
                <a:latin typeface="Lato"/>
                <a:ea typeface="AppleSystemUIFontBold"/>
              </a:rPr>
              <a:t>Mga Dimensiyon at Epekto ng Globalisasyon</a:t>
            </a:r>
            <a:endParaRPr b="1" lang="en-PH" sz="4000" spc="-1" strike="noStrike">
              <a:latin typeface="AppleSystemUIFontBold"/>
              <a:ea typeface="AppleSystemUIFontBold"/>
            </a:endParaRPr>
          </a:p>
        </p:txBody>
      </p:sp>
      <p:sp>
        <p:nvSpPr>
          <p:cNvPr id="220" name=""/>
          <p:cNvSpPr/>
          <p:nvPr/>
        </p:nvSpPr>
        <p:spPr>
          <a:xfrm>
            <a:off x="720000" y="1440000"/>
            <a:ext cx="5040000" cy="540000"/>
          </a:xfrm>
          <a:custGeom>
            <a:avLst/>
            <a:gdLst/>
            <a:ahLst/>
            <a:rect l="0" t="0"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bf00"/>
          </a:solidFill>
          <a:ln w="38160">
            <a:solidFill>
              <a:srgbClr val="000000"/>
            </a:solidFill>
            <a:prstDash val="sysDash"/>
            <a:round/>
          </a:ln>
        </p:spPr>
        <p:style>
          <a:lnRef idx="0"/>
          <a:fillRef idx="0"/>
          <a:effectRef idx="0"/>
          <a:fontRef idx="minor"/>
        </p:style>
        <p:txBody>
          <a:bodyPr lIns="109440" rIns="109440" tIns="64440" bIns="64440" anchor="ctr">
            <a:noAutofit/>
          </a:bodyPr>
          <a:p>
            <a:pPr algn="ctr">
              <a:buNone/>
            </a:pPr>
            <a:r>
              <a:rPr b="1" lang="en-PH" sz="2000" spc="-1" strike="noStrike">
                <a:latin typeface="Lato"/>
                <a:ea typeface="AppleSystemUIFont"/>
              </a:rPr>
              <a:t>Globalisasyong Pang-ekonomiya</a:t>
            </a:r>
            <a:endParaRPr b="0" lang="en-PH" sz="2000" spc="-1" strike="noStrike">
              <a:latin typeface="AppleSystemUIFont"/>
              <a:ea typeface="AppleSystemUIFont"/>
            </a:endParaRPr>
          </a:p>
        </p:txBody>
      </p:sp>
      <p:sp>
        <p:nvSpPr>
          <p:cNvPr id="221" name=""/>
          <p:cNvSpPr/>
          <p:nvPr/>
        </p:nvSpPr>
        <p:spPr>
          <a:xfrm>
            <a:off x="720360" y="3600360"/>
            <a:ext cx="5040000" cy="540000"/>
          </a:xfrm>
          <a:custGeom>
            <a:avLst/>
            <a:gdLst/>
            <a:ahLst/>
            <a:rect l="0" t="0"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bf00"/>
          </a:solidFill>
          <a:ln w="38160">
            <a:solidFill>
              <a:srgbClr val="000000"/>
            </a:solidFill>
            <a:prstDash val="sysDash"/>
            <a:round/>
          </a:ln>
        </p:spPr>
        <p:style>
          <a:lnRef idx="0"/>
          <a:fillRef idx="0"/>
          <a:effectRef idx="0"/>
          <a:fontRef idx="minor"/>
        </p:style>
        <p:txBody>
          <a:bodyPr lIns="109440" rIns="109440" tIns="64440" bIns="64440" anchor="ctr">
            <a:noAutofit/>
          </a:bodyPr>
          <a:p>
            <a:pPr algn="ctr">
              <a:buNone/>
            </a:pPr>
            <a:r>
              <a:rPr b="1" lang="en-PH" sz="2000" spc="-1" strike="noStrike">
                <a:latin typeface="Lato"/>
                <a:ea typeface="AppleSystemUIFont"/>
              </a:rPr>
              <a:t>Globalisasyong Teknolohikal</a:t>
            </a:r>
            <a:endParaRPr b="0" lang="en-PH" sz="2000" spc="-1" strike="noStrike">
              <a:latin typeface="Lato"/>
              <a:ea typeface="AppleSystemUIFont"/>
            </a:endParaRPr>
          </a:p>
        </p:txBody>
      </p:sp>
      <p:sp>
        <p:nvSpPr>
          <p:cNvPr id="222" name="PlaceHolder 12"/>
          <p:cNvSpPr txBox="1"/>
          <p:nvPr/>
        </p:nvSpPr>
        <p:spPr>
          <a:xfrm>
            <a:off x="609840" y="4212000"/>
            <a:ext cx="10956600" cy="2088000"/>
          </a:xfrm>
          <a:prstGeom prst="rect">
            <a:avLst/>
          </a:prstGeom>
          <a:noFill/>
          <a:ln w="76320">
            <a:noFill/>
          </a:ln>
        </p:spPr>
        <p:txBody>
          <a:bodyPr lIns="38160" rIns="38160" tIns="38160" bIns="38160" anchor="t">
            <a:normAutofit/>
          </a:bodyPr>
          <a:p>
            <a:pPr algn="just">
              <a:spcBef>
                <a:spcPts val="1417"/>
              </a:spcBef>
              <a:buNone/>
            </a:pPr>
            <a:r>
              <a:rPr b="0" lang="en-PH" sz="1800" spc="-1" strike="noStrike">
                <a:latin typeface="Lato"/>
                <a:ea typeface="AppleSystemUIFont"/>
              </a:rPr>
              <a:t>Ang pagpasok ng mga dayuhang produkto ay nangangahulugang kailangan tapatan ng mga lokal na industriya ang kapital at teknolohiya ng mga multinasyonal na korporasyon. Bahagi nito ay ang teknolohiya para sa transportasyon, linya ng komunikasyon, makina, mga pagawaan, media, internet, koreo, at shipping services. Gayundin, mahalaga ang pagkakaroon ng mga manggagawang may kakayahang teknikal upang patakbuhin ang mga teknolohiyang ito. Subalit, ito ay hindi madali para sa mga maliit na negosyo at para sa hindi mayayamang bansa. Sa huli, magdudulot ito ng pagbagsak ng maliliit na lokal na industriya na magiging dahilan ng pagkawala ng kabuhayan ng ibang mga manggagawa.</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p:nvPr>
        </p:nvSpPr>
        <p:spPr>
          <a:xfrm>
            <a:off x="609480" y="2052000"/>
            <a:ext cx="10956600" cy="1980000"/>
          </a:xfrm>
          <a:prstGeom prst="rect">
            <a:avLst/>
          </a:prstGeom>
          <a:noFill/>
          <a:ln w="76320">
            <a:noFill/>
          </a:ln>
        </p:spPr>
        <p:txBody>
          <a:bodyPr lIns="38160" rIns="38160" tIns="38160" bIns="38160" anchor="t">
            <a:normAutofit/>
          </a:bodyPr>
          <a:p>
            <a:pPr algn="just">
              <a:spcBef>
                <a:spcPts val="1417"/>
              </a:spcBef>
              <a:buNone/>
            </a:pPr>
            <a:r>
              <a:rPr b="0" lang="en-PH" sz="1800" spc="-1" strike="noStrike">
                <a:latin typeface="Lato"/>
                <a:ea typeface="AppleSystemUIFont"/>
              </a:rPr>
              <a:t>Ang globalisasyon ay nakaaapekto sa kultura ng mga bansa sapagkat may kakayahan itong hubugin ang kultura ng mga tao. Ito rin ay nagbigay-daan upang yakapin ng isang bansa ang kultura at paniniwala ng ibang bansa. Halimbawa na lamang nito ay ang pagsunod sa mga trending o mga nauusong bagay, gawain, at iba pa. Ito ay nagbibigay-daan upang maunawaan ang natatanging kultura na mayroon sa ibang bansa. Ngunit sa kabila nito, ito rin ay nagkakaroon ng hindi magagandang epekto sa kadahilanang hindi na nabibigyang-pansin o halaga ang natatanging kultura na mayroon ang isang bansa.</a:t>
            </a:r>
            <a:endParaRPr b="0" lang="en-PH" sz="1800" spc="-1" strike="noStrike">
              <a:latin typeface="Lato"/>
              <a:ea typeface="AppleSystemUIFont"/>
            </a:endParaRPr>
          </a:p>
        </p:txBody>
      </p:sp>
      <p:sp>
        <p:nvSpPr>
          <p:cNvPr id="224" name="PlaceHolder 14"/>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r>
              <a:rPr b="1" lang="en-US" sz="4000" spc="-1" strike="noStrike">
                <a:solidFill>
                  <a:srgbClr val="ffffff"/>
                </a:solidFill>
                <a:latin typeface="Lato"/>
                <a:ea typeface="AppleSystemUIFontBold"/>
              </a:rPr>
              <a:t>Mga Dimensiyon at Epekto ng Globalisasyon</a:t>
            </a:r>
            <a:endParaRPr b="1" lang="en-PH" sz="4000" spc="-1" strike="noStrike">
              <a:latin typeface="AppleSystemUIFontBold"/>
              <a:ea typeface="AppleSystemUIFontBold"/>
            </a:endParaRPr>
          </a:p>
        </p:txBody>
      </p:sp>
      <p:sp>
        <p:nvSpPr>
          <p:cNvPr id="225" name=""/>
          <p:cNvSpPr/>
          <p:nvPr/>
        </p:nvSpPr>
        <p:spPr>
          <a:xfrm>
            <a:off x="720000" y="1440000"/>
            <a:ext cx="5040000" cy="540000"/>
          </a:xfrm>
          <a:custGeom>
            <a:avLst/>
            <a:gdLst/>
            <a:ahLst/>
            <a:rect l="0" t="0"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bf00"/>
          </a:solidFill>
          <a:ln w="38160">
            <a:solidFill>
              <a:srgbClr val="000000"/>
            </a:solidFill>
            <a:prstDash val="sysDash"/>
            <a:round/>
          </a:ln>
        </p:spPr>
        <p:style>
          <a:lnRef idx="0"/>
          <a:fillRef idx="0"/>
          <a:effectRef idx="0"/>
          <a:fontRef idx="minor"/>
        </p:style>
        <p:txBody>
          <a:bodyPr lIns="109440" rIns="109440" tIns="64440" bIns="64440" anchor="ctr">
            <a:noAutofit/>
          </a:bodyPr>
          <a:p>
            <a:pPr algn="ctr">
              <a:buNone/>
            </a:pPr>
            <a:r>
              <a:rPr b="1" lang="en-PH" sz="2000" spc="-1" strike="noStrike">
                <a:latin typeface="Lato"/>
                <a:ea typeface="AppleSystemUIFont"/>
              </a:rPr>
              <a:t>Globalisasyong Kultural</a:t>
            </a:r>
            <a:endParaRPr b="0" lang="en-PH" sz="2000" spc="-1" strike="noStrike">
              <a:latin typeface="Lato"/>
              <a:ea typeface="AppleSystemUIFont"/>
            </a:endParaRPr>
          </a:p>
        </p:txBody>
      </p:sp>
      <p:sp>
        <p:nvSpPr>
          <p:cNvPr id="226" name=""/>
          <p:cNvSpPr/>
          <p:nvPr/>
        </p:nvSpPr>
        <p:spPr>
          <a:xfrm>
            <a:off x="720360" y="3852360"/>
            <a:ext cx="5040000" cy="540000"/>
          </a:xfrm>
          <a:custGeom>
            <a:avLst/>
            <a:gdLst/>
            <a:ahLst/>
            <a:rect l="0" t="0"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bf00"/>
          </a:solidFill>
          <a:ln w="38160">
            <a:solidFill>
              <a:srgbClr val="000000"/>
            </a:solidFill>
            <a:prstDash val="sysDash"/>
            <a:round/>
          </a:ln>
        </p:spPr>
        <p:style>
          <a:lnRef idx="0"/>
          <a:fillRef idx="0"/>
          <a:effectRef idx="0"/>
          <a:fontRef idx="minor"/>
        </p:style>
        <p:txBody>
          <a:bodyPr lIns="109440" rIns="109440" tIns="64440" bIns="64440" anchor="ctr">
            <a:noAutofit/>
          </a:bodyPr>
          <a:p>
            <a:pPr algn="ctr">
              <a:buNone/>
            </a:pPr>
            <a:r>
              <a:rPr b="1" lang="en-PH" sz="2000" spc="-1" strike="noStrike">
                <a:latin typeface="Lato"/>
                <a:ea typeface="AppleSystemUIFont"/>
              </a:rPr>
              <a:t>Globalisasyong Politikal</a:t>
            </a:r>
            <a:endParaRPr b="0" lang="en-PH" sz="2000" spc="-1" strike="noStrike">
              <a:latin typeface="AppleSystemUIFont"/>
              <a:ea typeface="AppleSystemUIFont"/>
            </a:endParaRPr>
          </a:p>
        </p:txBody>
      </p:sp>
      <p:sp>
        <p:nvSpPr>
          <p:cNvPr id="227" name="PlaceHolder 15"/>
          <p:cNvSpPr txBox="1"/>
          <p:nvPr/>
        </p:nvSpPr>
        <p:spPr>
          <a:xfrm>
            <a:off x="609840" y="4428000"/>
            <a:ext cx="10956600" cy="2088000"/>
          </a:xfrm>
          <a:prstGeom prst="rect">
            <a:avLst/>
          </a:prstGeom>
          <a:noFill/>
          <a:ln w="76320">
            <a:noFill/>
          </a:ln>
        </p:spPr>
        <p:txBody>
          <a:bodyPr lIns="38160" rIns="38160" tIns="38160" bIns="38160" anchor="t">
            <a:normAutofit/>
          </a:bodyPr>
          <a:p>
            <a:pPr algn="just">
              <a:spcBef>
                <a:spcPts val="1417"/>
              </a:spcBef>
              <a:buNone/>
            </a:pPr>
            <a:r>
              <a:rPr b="0" lang="en-PH" sz="1800" spc="-1" strike="noStrike">
                <a:latin typeface="Lato"/>
                <a:ea typeface="AppleSystemUIFont"/>
              </a:rPr>
              <a:t>Ang ugnayan ng mga pamahalaan ay nakatutulong sa globalisasyon sapagkat sa mga kasunduang kanilang nabubuo ay natatanggal ang mga balakid ng kalakalan, komunikasyon, at migrasyon ng mga tao. Sinisiguro din nila ang kapayapaan at kooperasyon sa kanilang rehiyon upang mapanatili ang daloy ng ugnayan ng mga tao.</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p:nvPr>
        </p:nvSpPr>
        <p:spPr>
          <a:xfrm>
            <a:off x="609480" y="2052000"/>
            <a:ext cx="10956600" cy="2088000"/>
          </a:xfrm>
          <a:prstGeom prst="rect">
            <a:avLst/>
          </a:prstGeom>
          <a:noFill/>
          <a:ln w="76320">
            <a:noFill/>
          </a:ln>
        </p:spPr>
        <p:txBody>
          <a:bodyPr lIns="38160" rIns="38160" tIns="38160" bIns="38160" anchor="t">
            <a:normAutofit fontScale="95000"/>
          </a:bodyPr>
          <a:p>
            <a:pPr algn="just">
              <a:spcBef>
                <a:spcPts val="1417"/>
              </a:spcBef>
              <a:buNone/>
            </a:pPr>
            <a:r>
              <a:rPr b="0" lang="en-PH" sz="1800" spc="-1" strike="noStrike">
                <a:latin typeface="Lato"/>
                <a:ea typeface="AppleSystemUIFont"/>
              </a:rPr>
              <a:t>Isa sa mga epekto ng globalisasyon sa kalikasan ay ang pangangailangan sa sobra-sobrang raw materials na higit pa sa limitasyon na kayang ibigay ng kalikasan. Ang halimbawa nito ay ang pagmina ng sobra-sobrang langis upang matustusan ang pangangailangan ng mundo. Subalit ito ay mangangahulugan na sa darating na panahon, mauubos ito at hindi na mapakikinabanagan pa ng susunod na henerasyon. Gayundin, ang mga factory ay naglalabas ng maduming usok na nakasisira sa ozone layer at minsan ay nagtatapon ng kemikal sa mga daanan ng tubig na pumapatay sa mga lamang-dagat. Ang mabilis at malayang pag-ikot ng mga tao at produkto sa mundo ay naging daan din sa paglaganap ng mga sakit katulad ng kung paano kumalat sa kasalukuyan ang COVID-19.</a:t>
            </a:r>
            <a:endParaRPr b="0" lang="en-PH" sz="1800" spc="-1" strike="noStrike">
              <a:latin typeface="AppleSystemUIFont"/>
              <a:ea typeface="AppleSystemUIFont"/>
            </a:endParaRPr>
          </a:p>
        </p:txBody>
      </p:sp>
      <p:sp>
        <p:nvSpPr>
          <p:cNvPr id="229" name="PlaceHolder 17"/>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r>
              <a:rPr b="1" lang="en-US" sz="4000" spc="-1" strike="noStrike">
                <a:solidFill>
                  <a:srgbClr val="ffffff"/>
                </a:solidFill>
                <a:latin typeface="Lato"/>
                <a:ea typeface="AppleSystemUIFontBold"/>
              </a:rPr>
              <a:t>Mga Dimensiyon at Epekto ng Globalisasyon</a:t>
            </a:r>
            <a:endParaRPr b="1" lang="en-PH" sz="4000" spc="-1" strike="noStrike">
              <a:latin typeface="AppleSystemUIFontBold"/>
              <a:ea typeface="AppleSystemUIFontBold"/>
            </a:endParaRPr>
          </a:p>
        </p:txBody>
      </p:sp>
      <p:sp>
        <p:nvSpPr>
          <p:cNvPr id="230" name=""/>
          <p:cNvSpPr/>
          <p:nvPr/>
        </p:nvSpPr>
        <p:spPr>
          <a:xfrm>
            <a:off x="720000" y="1440000"/>
            <a:ext cx="5040000" cy="540000"/>
          </a:xfrm>
          <a:custGeom>
            <a:avLst/>
            <a:gdLst/>
            <a:ahLst/>
            <a:rect l="0" t="0" r="r" b="b"/>
            <a:pathLst>
              <a:path w="14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3750" y="1501"/>
                </a:lnTo>
                <a:lnTo>
                  <a:pt x="13751" y="1501"/>
                </a:lnTo>
                <a:cubicBezTo>
                  <a:pt x="13795" y="1501"/>
                  <a:pt x="13838" y="1489"/>
                  <a:pt x="13876" y="1467"/>
                </a:cubicBezTo>
                <a:cubicBezTo>
                  <a:pt x="13914" y="1446"/>
                  <a:pt x="13946" y="1414"/>
                  <a:pt x="13967" y="1376"/>
                </a:cubicBezTo>
                <a:cubicBezTo>
                  <a:pt x="13989" y="1338"/>
                  <a:pt x="14001" y="1295"/>
                  <a:pt x="14001" y="1251"/>
                </a:cubicBezTo>
                <a:lnTo>
                  <a:pt x="14000" y="250"/>
                </a:lnTo>
                <a:lnTo>
                  <a:pt x="14001" y="250"/>
                </a:lnTo>
                <a:lnTo>
                  <a:pt x="14001" y="250"/>
                </a:lnTo>
                <a:cubicBezTo>
                  <a:pt x="14001" y="206"/>
                  <a:pt x="13989" y="163"/>
                  <a:pt x="13967" y="125"/>
                </a:cubicBezTo>
                <a:cubicBezTo>
                  <a:pt x="13946" y="87"/>
                  <a:pt x="13914" y="55"/>
                  <a:pt x="13876" y="34"/>
                </a:cubicBezTo>
                <a:cubicBezTo>
                  <a:pt x="13838" y="12"/>
                  <a:pt x="13795" y="0"/>
                  <a:pt x="13751" y="0"/>
                </a:cubicBezTo>
                <a:lnTo>
                  <a:pt x="250" y="0"/>
                </a:lnTo>
              </a:path>
            </a:pathLst>
          </a:custGeom>
          <a:solidFill>
            <a:srgbClr val="ffbf00"/>
          </a:solidFill>
          <a:ln w="38160">
            <a:solidFill>
              <a:srgbClr val="000000"/>
            </a:solidFill>
            <a:prstDash val="sysDash"/>
            <a:round/>
          </a:ln>
        </p:spPr>
        <p:style>
          <a:lnRef idx="0"/>
          <a:fillRef idx="0"/>
          <a:effectRef idx="0"/>
          <a:fontRef idx="minor"/>
        </p:style>
        <p:txBody>
          <a:bodyPr lIns="109440" rIns="109440" tIns="64440" bIns="64440" anchor="ctr">
            <a:noAutofit/>
          </a:bodyPr>
          <a:p>
            <a:pPr algn="ctr">
              <a:buNone/>
            </a:pPr>
            <a:r>
              <a:rPr b="1" lang="en-PH" sz="2000" spc="-1" strike="noStrike">
                <a:latin typeface="Lato"/>
                <a:ea typeface="AppleSystemUIFont"/>
              </a:rPr>
              <a:t>Globalisasyon at ang Kalikasan</a:t>
            </a:r>
            <a:endParaRPr b="0" lang="en-PH" sz="2000" spc="-1" strike="noStrike">
              <a:latin typeface="AppleSystemUIFont"/>
              <a:ea typeface="AppleSystemUIFont"/>
            </a:endParaRPr>
          </a:p>
        </p:txBody>
      </p:sp>
      <p:sp>
        <p:nvSpPr>
          <p:cNvPr id="231" name=""/>
          <p:cNvSpPr/>
          <p:nvPr/>
        </p:nvSpPr>
        <p:spPr>
          <a:xfrm>
            <a:off x="2844000" y="4140000"/>
            <a:ext cx="6504120" cy="1620000"/>
          </a:xfrm>
          <a:custGeom>
            <a:avLst/>
            <a:gdLst/>
            <a:ahLst/>
            <a:rect l="0" t="0" r="r" b="b"/>
            <a:pathLst>
              <a:path w="18069"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17317" y="4501"/>
                </a:lnTo>
                <a:lnTo>
                  <a:pt x="17318" y="4501"/>
                </a:lnTo>
                <a:cubicBezTo>
                  <a:pt x="17450" y="4501"/>
                  <a:pt x="17579" y="4466"/>
                  <a:pt x="17693" y="4400"/>
                </a:cubicBezTo>
                <a:cubicBezTo>
                  <a:pt x="17807" y="4335"/>
                  <a:pt x="17902" y="4240"/>
                  <a:pt x="17967" y="4126"/>
                </a:cubicBezTo>
                <a:cubicBezTo>
                  <a:pt x="18033" y="4012"/>
                  <a:pt x="18068" y="3883"/>
                  <a:pt x="18068" y="3751"/>
                </a:cubicBezTo>
                <a:lnTo>
                  <a:pt x="18068" y="750"/>
                </a:lnTo>
                <a:lnTo>
                  <a:pt x="18068" y="750"/>
                </a:lnTo>
                <a:lnTo>
                  <a:pt x="18068" y="750"/>
                </a:lnTo>
                <a:cubicBezTo>
                  <a:pt x="18068" y="618"/>
                  <a:pt x="18033" y="489"/>
                  <a:pt x="17967" y="375"/>
                </a:cubicBezTo>
                <a:cubicBezTo>
                  <a:pt x="17902" y="261"/>
                  <a:pt x="17807" y="166"/>
                  <a:pt x="17693" y="101"/>
                </a:cubicBezTo>
                <a:cubicBezTo>
                  <a:pt x="17579" y="35"/>
                  <a:pt x="17450" y="0"/>
                  <a:pt x="17318" y="0"/>
                </a:cubicBezTo>
                <a:lnTo>
                  <a:pt x="750" y="0"/>
                </a:lnTo>
              </a:path>
            </a:pathLst>
          </a:custGeom>
          <a:solidFill>
            <a:srgbClr val="ffbf00"/>
          </a:solidFill>
          <a:ln w="38160">
            <a:solidFill>
              <a:srgbClr val="000000"/>
            </a:solidFill>
            <a:custDash>
              <a:ds d="100000" sp="191509"/>
              <a:ds d="100000" sp="191509"/>
              <a:ds d="191509" sp="191509"/>
            </a:custDash>
            <a:round/>
          </a:ln>
        </p:spPr>
        <p:style>
          <a:lnRef idx="0"/>
          <a:fillRef idx="0"/>
          <a:effectRef idx="0"/>
          <a:fontRef idx="minor"/>
        </p:style>
        <p:txBody>
          <a:bodyPr lIns="109440" rIns="109440" tIns="64440" bIns="64440" anchor="ctr">
            <a:noAutofit/>
          </a:bodyPr>
          <a:p>
            <a:pPr algn="just">
              <a:buNone/>
            </a:pPr>
            <a:r>
              <a:rPr b="1" lang="en-PH" sz="1800" spc="-1" strike="noStrike">
                <a:latin typeface="Lato"/>
                <a:ea typeface="AppleSystemUIFont"/>
              </a:rPr>
              <a:t>Nararamdaman ang epekto ng pagkasira ng kalikasan sa pamamagitan ng global warming na nagdudulot ng pagtaaas ng lebel ng tubig, pag-init ng panahon, malalakas na pagbagyo at tsunami, pagkamatay o extinction ng mga hayop, landslide, at iba pa.</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9"/>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AppleSystemUIFontBold"/>
              </a:rPr>
              <a:t>Ang Papel ng Pilipinas sa Globalisasyon</a:t>
            </a:r>
            <a:endParaRPr b="0" lang="en-PH" sz="4000" spc="-1" strike="noStrike">
              <a:latin typeface="Lato"/>
              <a:ea typeface="AppleSystemUIFont"/>
            </a:endParaRPr>
          </a:p>
        </p:txBody>
      </p:sp>
      <p:sp>
        <p:nvSpPr>
          <p:cNvPr id="233" name="PlaceHolder 1"/>
          <p:cNvSpPr>
            <a:spLocks noGrp="1"/>
          </p:cNvSpPr>
          <p:nvPr>
            <p:ph type="subTitle"/>
          </p:nvPr>
        </p:nvSpPr>
        <p:spPr>
          <a:xfrm>
            <a:off x="609480" y="1316520"/>
            <a:ext cx="10972440" cy="375480"/>
          </a:xfrm>
          <a:prstGeom prst="rect">
            <a:avLst/>
          </a:prstGeom>
          <a:noFill/>
          <a:ln w="0">
            <a:noFill/>
          </a:ln>
        </p:spPr>
        <p:txBody>
          <a:bodyPr lIns="0" rIns="0" tIns="0" bIns="0" anchor="t">
            <a:noAutofit/>
          </a:bodyPr>
          <a:p>
            <a:r>
              <a:rPr b="0" lang="en-PH" sz="1800" spc="-1" strike="noStrike">
                <a:latin typeface="Lato"/>
                <a:ea typeface="AppleSystemUIFont"/>
              </a:rPr>
              <a:t>Tunghayan sa talahanayan kung papaano nagsimula ang globalisasyon sa Pilipinas at ang mga epekto nito.</a:t>
            </a:r>
            <a:endParaRPr b="0" lang="en-PH" sz="1800" spc="-1" strike="noStrike">
              <a:latin typeface="Lato"/>
              <a:ea typeface="AppleSystemUIFont"/>
            </a:endParaRPr>
          </a:p>
        </p:txBody>
      </p:sp>
      <p:graphicFrame>
        <p:nvGraphicFramePr>
          <p:cNvPr id="234" name=""/>
          <p:cNvGraphicFramePr/>
          <p:nvPr/>
        </p:nvGraphicFramePr>
        <p:xfrm>
          <a:off x="2202480" y="1692000"/>
          <a:ext cx="7877520" cy="4427640"/>
        </p:xfrm>
        <a:graphic>
          <a:graphicData uri="http://schemas.openxmlformats.org/drawingml/2006/table">
            <a:tbl>
              <a:tblPr/>
              <a:tblGrid>
                <a:gridCol w="7877520"/>
              </a:tblGrid>
              <a:tr h="402840">
                <a:tc>
                  <a:txBody>
                    <a:bodyPr lIns="90000" rIns="90000" tIns="46800" bIns="46800" anchor="ctr">
                      <a:noAutofit/>
                    </a:bodyPr>
                    <a:p>
                      <a:pPr algn="ctr">
                        <a:buNone/>
                      </a:pPr>
                      <a:r>
                        <a:rPr b="1" lang="en-PH" sz="1800" spc="-1" strike="noStrike">
                          <a:solidFill>
                            <a:srgbClr val="ffffff"/>
                          </a:solidFill>
                          <a:latin typeface="Lato"/>
                        </a:rPr>
                        <a:t>Globalization 1.0</a:t>
                      </a:r>
                      <a:endParaRPr b="1" lang="en-PH" sz="1800" spc="-1" strike="noStrike">
                        <a:solidFill>
                          <a:srgbClr val="ffffff"/>
                        </a:solidFill>
                        <a:latin typeface="Lato"/>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402840">
                <a:tc>
                  <a:txBody>
                    <a:bodyPr lIns="90000" rIns="90000" tIns="46800" bIns="46800" anchor="ctr">
                      <a:noAutofit/>
                    </a:bodyPr>
                    <a:p>
                      <a:pPr algn="just">
                        <a:spcBef>
                          <a:spcPts val="850"/>
                        </a:spcBef>
                        <a:spcAft>
                          <a:spcPts val="850"/>
                        </a:spcAft>
                        <a:buNone/>
                      </a:pPr>
                      <a:r>
                        <a:rPr b="1" lang="en-PH" sz="1600" spc="-1" strike="noStrike">
                          <a:latin typeface="Lato"/>
                          <a:ea typeface="AppleSystemUIFont"/>
                        </a:rPr>
                        <a:t>Ang Pilipinas ay bahagi ng imperyo ng Espanya na ang papel ay plantasyon ng raw materials na isinusuplay sa kalakalang galyon.</a:t>
                      </a:r>
                      <a:endParaRPr b="1" lang="en-PH" sz="1600" spc="-1" strike="noStrike">
                        <a:latin typeface="Lato"/>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r h="402840">
                <a:tc>
                  <a:txBody>
                    <a:bodyPr lIns="90000" rIns="90000" tIns="46800" bIns="46800" anchor="ctr">
                      <a:noAutofit/>
                    </a:bodyPr>
                    <a:p>
                      <a:r>
                        <a:rPr b="1" lang="en-PH" sz="1600" spc="-1" strike="noStrike">
                          <a:latin typeface="Lato"/>
                          <a:ea typeface="AppleSystemUIFont"/>
                        </a:rPr>
                        <a:t>Bilang kapalit ay tagatanggap ang Pilipinas ng mga produkto ng Espanya at ng mga kolonya nito sa Amerika.</a:t>
                      </a:r>
                      <a:endParaRPr b="1" lang="en-PH" sz="16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r h="402840">
                <a:tc>
                  <a:txBody>
                    <a:bodyPr lIns="90000" rIns="90000" tIns="46800" bIns="46800" anchor="ctr">
                      <a:noAutofit/>
                    </a:bodyPr>
                    <a:p>
                      <a:pPr algn="just">
                        <a:spcBef>
                          <a:spcPts val="850"/>
                        </a:spcBef>
                        <a:spcAft>
                          <a:spcPts val="850"/>
                        </a:spcAft>
                        <a:buNone/>
                      </a:pPr>
                      <a:r>
                        <a:rPr b="1" lang="en-PH" sz="1600" spc="-1" strike="noStrike">
                          <a:latin typeface="Lato"/>
                          <a:ea typeface="AppleSystemUIFont"/>
                        </a:rPr>
                        <a:t>Ginawa rin ang Pilipinas bilang “tagpuan” ng mga mangangalakal mula sa Espanya, China, India, at iba pang bansa sa Timog-Silangang Asya sapagkat hindi maaaring pumunta sa ibang bahagi ng Asya ang mga Kastila ayon sa Kasunduan sa Tordesillas sa pagitan ng Espanya at Portugal.</a:t>
                      </a:r>
                      <a:endParaRPr b="1" lang="en-PH" sz="16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r h="402840">
                <a:tc>
                  <a:txBody>
                    <a:bodyPr lIns="90000" rIns="90000" tIns="46800" bIns="46800" anchor="ctr">
                      <a:noAutofit/>
                    </a:bodyPr>
                    <a:p>
                      <a:pPr algn="ctr">
                        <a:buNone/>
                      </a:pPr>
                      <a:r>
                        <a:rPr b="1" lang="en-PH" sz="1800" spc="-1" strike="noStrike">
                          <a:solidFill>
                            <a:srgbClr val="ffffff"/>
                          </a:solidFill>
                          <a:latin typeface="Lato"/>
                        </a:rPr>
                        <a:t>Globalization 2.0</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402840">
                <a:tc>
                  <a:txBody>
                    <a:bodyPr lIns="90000" rIns="90000" tIns="46800" bIns="46800" anchor="ctr">
                      <a:noAutofit/>
                    </a:bodyPr>
                    <a:p>
                      <a:pPr algn="just">
                        <a:buNone/>
                      </a:pPr>
                      <a:r>
                        <a:rPr b="1" lang="en-PH" sz="1600" spc="-1" strike="noStrike">
                          <a:latin typeface="Lato"/>
                          <a:ea typeface="AppleSystemUIFont"/>
                        </a:rPr>
                        <a:t>Ang Pilipinas, bilang bahagi ng Amerika, ay nagsilbing tagasuplay ng raw materials katulad ng mineral at naging pamilihan din ng mga produktong Amerikano. Ang mga kasunduang nilagdaan tulad ng parity rights at pagtatayo ng mga base militar sa bansa ay nagpapatunay lamang na hindi pa rin malaya ang Pilipinas mula sa impluwensiya ng mga Amerikano.</a:t>
                      </a:r>
                      <a:endParaRPr b="1" lang="en-PH" sz="16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8"/>
          <p:cNvSpPr/>
          <p:nvPr/>
        </p:nvSpPr>
        <p:spPr>
          <a:xfrm>
            <a:off x="609480" y="254880"/>
            <a:ext cx="10001880" cy="9957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AppleSystemUIFontBold"/>
              </a:rPr>
              <a:t>Ang Papel ng Pilipinas sa Globalisasyon</a:t>
            </a:r>
            <a:endParaRPr b="0" lang="en-PH" sz="4000" spc="-1" strike="noStrike">
              <a:latin typeface="Lato"/>
              <a:ea typeface="AppleSystemUIFont"/>
            </a:endParaRPr>
          </a:p>
        </p:txBody>
      </p:sp>
      <p:sp>
        <p:nvSpPr>
          <p:cNvPr id="236" name="PlaceHolder 1"/>
          <p:cNvSpPr>
            <a:spLocks noGrp="1"/>
          </p:cNvSpPr>
          <p:nvPr>
            <p:ph type="subTitle"/>
          </p:nvPr>
        </p:nvSpPr>
        <p:spPr>
          <a:xfrm>
            <a:off x="609480" y="1424520"/>
            <a:ext cx="10972440" cy="375480"/>
          </a:xfrm>
          <a:prstGeom prst="rect">
            <a:avLst/>
          </a:prstGeom>
          <a:noFill/>
          <a:ln w="0">
            <a:noFill/>
          </a:ln>
        </p:spPr>
        <p:txBody>
          <a:bodyPr lIns="0" rIns="0" tIns="0" bIns="0" anchor="t">
            <a:noAutofit/>
          </a:bodyPr>
          <a:p>
            <a:r>
              <a:rPr b="0" lang="en-PH" sz="1800" spc="-1" strike="noStrike">
                <a:latin typeface="Lato"/>
                <a:ea typeface="AppleSystemUIFont"/>
              </a:rPr>
              <a:t>Tunghayan sa talahanayan kung papaano nagsimula ang globalisasyon sa Pilipinas at ang mga epekto nito.</a:t>
            </a:r>
            <a:endParaRPr b="0" lang="en-PH" sz="1800" spc="-1" strike="noStrike">
              <a:latin typeface="Lato"/>
              <a:ea typeface="AppleSystemUIFont"/>
            </a:endParaRPr>
          </a:p>
        </p:txBody>
      </p:sp>
      <p:graphicFrame>
        <p:nvGraphicFramePr>
          <p:cNvPr id="237" name=""/>
          <p:cNvGraphicFramePr/>
          <p:nvPr/>
        </p:nvGraphicFramePr>
        <p:xfrm>
          <a:off x="2202480" y="1944000"/>
          <a:ext cx="7877520" cy="4427640"/>
        </p:xfrm>
        <a:graphic>
          <a:graphicData uri="http://schemas.openxmlformats.org/drawingml/2006/table">
            <a:tbl>
              <a:tblPr/>
              <a:tblGrid>
                <a:gridCol w="7877520"/>
              </a:tblGrid>
              <a:tr h="402840">
                <a:tc>
                  <a:txBody>
                    <a:bodyPr lIns="90000" rIns="90000" tIns="46800" bIns="46800" anchor="ctr">
                      <a:noAutofit/>
                    </a:bodyPr>
                    <a:p>
                      <a:pPr algn="ctr">
                        <a:buNone/>
                      </a:pPr>
                      <a:r>
                        <a:rPr b="1" lang="en-PH" sz="1800" spc="-1" strike="noStrike">
                          <a:solidFill>
                            <a:srgbClr val="ffffff"/>
                          </a:solidFill>
                          <a:latin typeface="Lato"/>
                        </a:rPr>
                        <a:t>Globalization 3.0</a:t>
                      </a:r>
                      <a:endParaRPr b="1" lang="en-PH" sz="1800" spc="-1" strike="noStrike">
                        <a:solidFill>
                          <a:srgbClr val="ffffff"/>
                        </a:solidFill>
                        <a:latin typeface="Lato"/>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402840">
                <a:tc>
                  <a:txBody>
                    <a:bodyPr lIns="90000" rIns="90000" tIns="46800" bIns="46800" anchor="ctr">
                      <a:noAutofit/>
                    </a:bodyPr>
                    <a:p>
                      <a:pPr algn="just">
                        <a:buNone/>
                      </a:pPr>
                      <a:r>
                        <a:rPr b="1" lang="en-PH" sz="1600" spc="-1" strike="noStrike">
                          <a:latin typeface="Lato"/>
                          <a:ea typeface="AppleSystemUIFont"/>
                        </a:rPr>
                        <a:t>Binuksan ng Pilipinas ang pinto nito sa mga dayuhang mamumuhunan. Bilang kapalit, ang Pilipinas ay nagpapadala ng mga produktong agrikultural, manufactured goods, at OFW sa ibang bansa.</a:t>
                      </a:r>
                      <a:endParaRPr b="0" lang="en-PH" sz="16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r h="402840">
                <a:tc>
                  <a:txBody>
                    <a:bodyPr lIns="90000" rIns="90000" tIns="46800" bIns="46800" anchor="ctr">
                      <a:noAutofit/>
                    </a:bodyPr>
                    <a:p>
                      <a:pPr algn="ctr">
                        <a:buNone/>
                      </a:pPr>
                      <a:r>
                        <a:rPr b="1" lang="en-PH" sz="1800" spc="-1" strike="noStrike">
                          <a:solidFill>
                            <a:srgbClr val="ffffff"/>
                          </a:solidFill>
                          <a:latin typeface="Lato"/>
                        </a:rPr>
                        <a:t>Globalization 4.0</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402840">
                <a:tc>
                  <a:txBody>
                    <a:bodyPr lIns="90000" rIns="90000" tIns="46800" bIns="46800" anchor="ctr">
                      <a:noAutofit/>
                    </a:bodyPr>
                    <a:p>
                      <a:pPr algn="just">
                        <a:buNone/>
                      </a:pPr>
                      <a:r>
                        <a:rPr b="1" lang="en-PH" sz="1600" spc="-1" strike="noStrike">
                          <a:latin typeface="Lato"/>
                          <a:ea typeface="AppleSystemUIFont"/>
                        </a:rPr>
                        <a:t>Makikita ang aktibong partisipasyon ng mga Pilipino sa pandaigdigang kalakalan sa pamamagitan ng online services katulad ng online selling, call centers, at English tutorials; partisipasyon sa mga pandaigdigang organisasyon o adbokasiya sa social media; at promosyon ng musika, pelikula, at palabas sa telebisyon.</a:t>
                      </a:r>
                      <a:endParaRPr b="0" lang="en-PH" sz="16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r>
            </a:tbl>
          </a:graphicData>
        </a:graphic>
      </p:graphicFrame>
      <p:sp>
        <p:nvSpPr>
          <p:cNvPr id="238" name=""/>
          <p:cNvSpPr/>
          <p:nvPr/>
        </p:nvSpPr>
        <p:spPr>
          <a:xfrm>
            <a:off x="2153880" y="4932360"/>
            <a:ext cx="7956000" cy="684000"/>
          </a:xfrm>
          <a:custGeom>
            <a:avLst/>
            <a:gdLst/>
            <a:ahLst/>
            <a:rect l="0" t="0" r="r" b="b"/>
            <a:pathLst>
              <a:path w="22102" h="1902">
                <a:moveTo>
                  <a:pt x="316" y="0"/>
                </a:moveTo>
                <a:lnTo>
                  <a:pt x="317" y="0"/>
                </a:lnTo>
                <a:cubicBezTo>
                  <a:pt x="261" y="0"/>
                  <a:pt x="207" y="15"/>
                  <a:pt x="158" y="42"/>
                </a:cubicBezTo>
                <a:cubicBezTo>
                  <a:pt x="110" y="70"/>
                  <a:pt x="70" y="110"/>
                  <a:pt x="42" y="158"/>
                </a:cubicBezTo>
                <a:cubicBezTo>
                  <a:pt x="15" y="207"/>
                  <a:pt x="0" y="261"/>
                  <a:pt x="0" y="317"/>
                </a:cubicBezTo>
                <a:lnTo>
                  <a:pt x="0" y="1584"/>
                </a:lnTo>
                <a:lnTo>
                  <a:pt x="0" y="1584"/>
                </a:lnTo>
                <a:cubicBezTo>
                  <a:pt x="0" y="1640"/>
                  <a:pt x="15" y="1694"/>
                  <a:pt x="42" y="1743"/>
                </a:cubicBezTo>
                <a:cubicBezTo>
                  <a:pt x="70" y="1791"/>
                  <a:pt x="110" y="1831"/>
                  <a:pt x="158" y="1859"/>
                </a:cubicBezTo>
                <a:cubicBezTo>
                  <a:pt x="207" y="1886"/>
                  <a:pt x="261" y="1901"/>
                  <a:pt x="317" y="1901"/>
                </a:cubicBezTo>
                <a:lnTo>
                  <a:pt x="21784" y="1901"/>
                </a:lnTo>
                <a:lnTo>
                  <a:pt x="21784" y="1901"/>
                </a:lnTo>
                <a:cubicBezTo>
                  <a:pt x="21840" y="1901"/>
                  <a:pt x="21894" y="1886"/>
                  <a:pt x="21943" y="1859"/>
                </a:cubicBezTo>
                <a:cubicBezTo>
                  <a:pt x="21991" y="1831"/>
                  <a:pt x="22031" y="1791"/>
                  <a:pt x="22059" y="1743"/>
                </a:cubicBezTo>
                <a:cubicBezTo>
                  <a:pt x="22086" y="1694"/>
                  <a:pt x="22101" y="1640"/>
                  <a:pt x="22101" y="1584"/>
                </a:cubicBezTo>
                <a:lnTo>
                  <a:pt x="22101" y="316"/>
                </a:lnTo>
                <a:lnTo>
                  <a:pt x="22101" y="317"/>
                </a:lnTo>
                <a:lnTo>
                  <a:pt x="22101" y="317"/>
                </a:lnTo>
                <a:cubicBezTo>
                  <a:pt x="22101" y="261"/>
                  <a:pt x="22086" y="207"/>
                  <a:pt x="22059" y="158"/>
                </a:cubicBezTo>
                <a:cubicBezTo>
                  <a:pt x="22031" y="110"/>
                  <a:pt x="21991" y="70"/>
                  <a:pt x="21943" y="42"/>
                </a:cubicBezTo>
                <a:cubicBezTo>
                  <a:pt x="21894" y="15"/>
                  <a:pt x="21840" y="0"/>
                  <a:pt x="21784" y="0"/>
                </a:cubicBezTo>
                <a:lnTo>
                  <a:pt x="316" y="0"/>
                </a:lnTo>
              </a:path>
            </a:pathLst>
          </a:custGeom>
          <a:solidFill>
            <a:srgbClr val="ffbf00"/>
          </a:solidFill>
          <a:ln w="38160">
            <a:solidFill>
              <a:srgbClr val="000000"/>
            </a:solidFill>
            <a:custDash>
              <a:ds d="100000" sp="191509"/>
              <a:ds d="100000" sp="191509"/>
              <a:ds d="191509" sp="191509"/>
            </a:custDash>
            <a:round/>
          </a:ln>
        </p:spPr>
        <p:style>
          <a:lnRef idx="0"/>
          <a:fillRef idx="0"/>
          <a:effectRef idx="0"/>
          <a:fontRef idx="minor"/>
        </p:style>
        <p:txBody>
          <a:bodyPr lIns="109440" rIns="109440" tIns="64440" bIns="64440" anchor="ctr">
            <a:noAutofit/>
          </a:bodyPr>
          <a:p>
            <a:pPr algn="just">
              <a:buNone/>
            </a:pPr>
            <a:r>
              <a:rPr b="1" lang="en-PH" sz="1800" spc="-1" strike="noStrike">
                <a:latin typeface="Lato"/>
                <a:ea typeface="AppleSystemUIFont"/>
              </a:rPr>
              <a:t>Mapapansin na mula sa Globalization 3.0 kung kailan nakamit ng Pilipinas ang kalayaan ay nagsimula ang partisipasyon nito sa malayang kalakalan.</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6183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2023-04-25T13:37:06Z</dcterms:modified>
  <cp:revision>2967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