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DF64AAD9-1338-4AD5-BD60-B44B2BA24040}"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DDEF7D8-8182-40E8-AA41-421D1EB6647C}"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A9CBE72E-9B82-4764-A450-02A4859FBC02}"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B2BABC18-8365-4861-BADB-43C39AC84A65}"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DA777AD8-D0FF-43EA-9239-09B89681AB52}"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2CB141C-5CF9-4D83-BE8D-C71E1DE9B669}"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ACAB601-BF1D-4C52-B245-D700095021B6}"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9C1968E-E32E-4DC7-A454-C9A7DAD98367}"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52A8A63-C205-400A-A435-4A3AC1FAD601}"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BCBB8D6-E3F3-4F8D-9C15-CB2D3D69B16A}"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54ED597-6E4F-4D07-9FBD-7B7B5A59555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52AF003-C61A-4006-B8C3-EDD5D8217CFA}"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A55A669-57F1-4393-BF67-7E75622A983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1E13C34-A790-4800-B2FA-8EBD61C888EB}"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B22739C-4FFC-4E3B-95EE-20834E404333}"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886DCACB-F26D-497F-AA34-F27C22A3A315}"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9C6DAF13-263B-4A96-92EE-323256BED6D4}"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D5500BD4-6C16-461B-9A4F-7733863DDFB5}"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BD48A46D-5C9A-4284-95F7-17F44FCF4BF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75E1E56-5787-4419-AFA6-CED826F8BC52}"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C7E541B-A5CC-4962-A139-F8FC7C50F31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159A1B4-092B-4869-A045-991B31DDD5F0}"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003F159-C6F1-430D-B4CC-0D87545CC1A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717214A-2B5E-4125-9F90-B7CD07D2A5DC}"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6A5E97D-5047-4BB2-B64D-36F3E9D75662}"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30FA5CC-765B-4D0E-8F77-F878267C9BB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30A91A9-E3D6-42A0-AADF-9F866443680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0FD3C61-9B23-49AD-A06B-ECE6B5A9ED9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C56BD7C2-89A8-4E9A-937C-DE5ACFB7D119}"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7F39A80-9409-4F95-B463-AA8ED36B2525}"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34A8D3F-7EA7-4098-A157-9A623835CEC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520FC52-DB18-4D4F-8430-4C520FB83C7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A11EDEB-FE8F-41DA-A504-AFD8E6CE8A7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7103976-FEC2-4D9D-8765-1F9397ACE59E}"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9C8A55A-7722-468F-9E0F-AB341E45D3FB}"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0BE5C28-F5B6-47BE-BA66-642EAF9236D5}"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101120" cy="3513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 </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9520" cy="3513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1F57DA73-7084-453A-BAB8-75C6519A76B6}" type="slidenum">
              <a:rPr b="0" lang="en-US" sz="1800" spc="-1" strike="noStrike">
                <a:solidFill>
                  <a:srgbClr val="000000"/>
                </a:solidFill>
                <a:latin typeface="Calibri"/>
                <a:ea typeface="DejaVu Sans"/>
              </a:rPr>
              <a:t>6</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9520" cy="3513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 </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8440" cy="621360"/>
          </a:xfrm>
          <a:prstGeom prst="rect">
            <a:avLst/>
          </a:prstGeom>
          <a:ln w="0">
            <a:noFill/>
          </a:ln>
        </p:spPr>
      </p:pic>
      <p:sp>
        <p:nvSpPr>
          <p:cNvPr id="46" name="Rectangle 7"/>
          <p:cNvSpPr/>
          <p:nvPr/>
        </p:nvSpPr>
        <p:spPr>
          <a:xfrm>
            <a:off x="10868760" y="0"/>
            <a:ext cx="956880" cy="956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20960" cy="1020960"/>
          </a:xfrm>
          <a:prstGeom prst="rect">
            <a:avLst/>
          </a:prstGeom>
          <a:ln w="0">
            <a:noFill/>
          </a:ln>
        </p:spPr>
      </p:pic>
      <p:sp>
        <p:nvSpPr>
          <p:cNvPr id="48"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101120" cy="3513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9520" cy="3513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D8B3807A-EE45-4045-B320-40A9FB548317}"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9520" cy="3513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2760" cy="3371040"/>
          </a:xfrm>
          <a:prstGeom prst="rect">
            <a:avLst/>
          </a:prstGeom>
          <a:ln w="12700">
            <a:noFill/>
          </a:ln>
        </p:spPr>
      </p:pic>
      <p:sp>
        <p:nvSpPr>
          <p:cNvPr id="92" name="PlaceHolder 1"/>
          <p:cNvSpPr>
            <a:spLocks noGrp="1"/>
          </p:cNvSpPr>
          <p:nvPr>
            <p:ph type="ftr" idx="7"/>
          </p:nvPr>
        </p:nvSpPr>
        <p:spPr>
          <a:xfrm>
            <a:off x="4038480" y="6356520"/>
            <a:ext cx="4101120" cy="3513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9520" cy="3513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D697DE55-30AB-4582-BA64-A23DBF94F7A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9520" cy="3513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6680" cy="2124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Epekto ng Kalamidad</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2"/>
          <p:cNvSpPr/>
          <p:nvPr/>
        </p:nvSpPr>
        <p:spPr>
          <a:xfrm>
            <a:off x="-113040" y="572400"/>
            <a:ext cx="7852680" cy="1247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18"/>
          <p:cNvSpPr/>
          <p:nvPr/>
        </p:nvSpPr>
        <p:spPr>
          <a:xfrm>
            <a:off x="426960" y="527760"/>
            <a:ext cx="7671960" cy="1100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Epekto ng mga Kalamidad na Nararanasan sa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540000" y="2169000"/>
            <a:ext cx="10978920" cy="4197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ea typeface="Arial;Arial"/>
              </a:rPr>
              <a:t>1. Maaaring marami ang masawi o mapahamak.</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Arial;Arial"/>
              </a:rPr>
              <a:t>2. Marami ang makararanas ng pagkasira ng mga ari-arian at kabuhayan. </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Arial;Arial"/>
              </a:rPr>
              <a:t>3. Magkakaroon ng malawakang pagkasira ng mga pananim at pagkamatay ng mga hayop.</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Arial;Arial"/>
              </a:rPr>
              <a:t>4. Magdudulot ang mga kalamidad ng matinding pagkawasak ng mga impraestruktura tulad ng mga gusali, paaralan, tulay, kalsada, at iba pa.</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Arial;Arial"/>
              </a:rPr>
              <a:t>5. Dahil sa posibleng kakulangan sa suplay ng mga produkto at serbisyo, maaaring tumaas ng presyo ng mga pangunahing bilihin.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7"/>
          <p:cNvSpPr/>
          <p:nvPr/>
        </p:nvSpPr>
        <p:spPr>
          <a:xfrm>
            <a:off x="-113040" y="572400"/>
            <a:ext cx="7852680" cy="1247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8"/>
          <p:cNvSpPr/>
          <p:nvPr/>
        </p:nvSpPr>
        <p:spPr>
          <a:xfrm>
            <a:off x="426960" y="527760"/>
            <a:ext cx="7671960" cy="1100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Epekto ng mga Kalamidad na Nararanasan sa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540000" y="2169000"/>
            <a:ext cx="10978920" cy="4197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0" lang="en-PH" sz="1800" spc="-1" strike="noStrike">
                <a:solidFill>
                  <a:srgbClr val="000000"/>
                </a:solidFill>
                <a:latin typeface="Lato"/>
                <a:ea typeface="Arial;Arial"/>
              </a:rPr>
              <a:t>6. Maaari ding tumaas ang bilang ng mga magkakasakit dahil sa kakulangan ng suplay ng pagkain, malinis na tubig inumin, gamot, at iba pang pangunahing pangangailangan. Posibleng tumaas din ang bilang ng biktima ng pagkalat ng sakit na nakahahawa o pagkakaroon ng epidemya sa mga lugar na pinakaapektado ng mga kalamidad.</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rial;Arial"/>
              </a:rPr>
              <a:t>7. Maaaring magkaroon ng pagsisiksikan sa mga </a:t>
            </a:r>
            <a:r>
              <a:rPr b="0" i="1" lang="en-PH" sz="1800" spc="-1" strike="noStrike">
                <a:solidFill>
                  <a:srgbClr val="000000"/>
                </a:solidFill>
                <a:latin typeface="Lato"/>
                <a:ea typeface="Arial;Arial"/>
              </a:rPr>
              <a:t>evacuation center </a:t>
            </a:r>
            <a:r>
              <a:rPr b="0" lang="en-PH" sz="1800" spc="-1" strike="noStrike">
                <a:solidFill>
                  <a:srgbClr val="000000"/>
                </a:solidFill>
                <a:latin typeface="Lato"/>
                <a:ea typeface="Arial;Arial"/>
              </a:rPr>
              <a:t>ng mga bakwit o lumikas </a:t>
            </a:r>
            <a:r>
              <a:rPr b="0" i="1" lang="en-PH" sz="1800" spc="-1" strike="noStrike">
                <a:solidFill>
                  <a:srgbClr val="000000"/>
                </a:solidFill>
                <a:latin typeface="Lato"/>
                <a:ea typeface="Arial;Arial"/>
              </a:rPr>
              <a:t>(evacuees) </a:t>
            </a:r>
            <a:r>
              <a:rPr b="0" lang="en-PH" sz="1800" spc="-1" strike="noStrike">
                <a:solidFill>
                  <a:srgbClr val="000000"/>
                </a:solidFill>
                <a:latin typeface="Lato"/>
                <a:ea typeface="Arial;Arial"/>
              </a:rPr>
              <a:t>mula sa kanilang tahanan.</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rial;Arial"/>
              </a:rPr>
              <a:t>8.Posibleng magkaroon ng malawakang pagkaputol ng linya ng koryente, komunikasyon, at transportasyon dahil sa mga nabuwal at gumuhong gusali, tahanan, poste, lupa, punongkahoy, at iba pa.</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rial;Arial"/>
              </a:rPr>
              <a:t>9. Maaaring maging mahirap din ang mga </a:t>
            </a:r>
            <a:r>
              <a:rPr b="0" i="1" lang="en-PH" sz="1800" spc="-1" strike="noStrike">
                <a:solidFill>
                  <a:srgbClr val="000000"/>
                </a:solidFill>
                <a:latin typeface="Lato"/>
                <a:ea typeface="Arial;Arial"/>
              </a:rPr>
              <a:t>relief operation </a:t>
            </a:r>
            <a:r>
              <a:rPr b="0" lang="en-PH" sz="1800" spc="-1" strike="noStrike">
                <a:solidFill>
                  <a:srgbClr val="000000"/>
                </a:solidFill>
                <a:latin typeface="Lato"/>
                <a:ea typeface="Arial;Arial"/>
              </a:rPr>
              <a:t>at rehabilitasyon lalo na sa mga lugar na halos palubugin na ng baha, burahin na sa mapa ng pagsabog ng bulkan at matinding </a:t>
            </a:r>
            <a:r>
              <a:rPr b="0" i="1" lang="en-PH" sz="1800" spc="-1" strike="noStrike">
                <a:solidFill>
                  <a:srgbClr val="000000"/>
                </a:solidFill>
                <a:latin typeface="Lato"/>
                <a:ea typeface="Arial;Arial"/>
              </a:rPr>
              <a:t>landslide </a:t>
            </a:r>
            <a:r>
              <a:rPr b="0" lang="en-PH" sz="1800" spc="-1" strike="noStrike">
                <a:solidFill>
                  <a:srgbClr val="000000"/>
                </a:solidFill>
                <a:latin typeface="Lato"/>
                <a:ea typeface="Arial;Arial"/>
              </a:rPr>
              <a:t>o </a:t>
            </a:r>
            <a:r>
              <a:rPr b="0" i="1" lang="en-PH" sz="1800" spc="-1" strike="noStrike">
                <a:solidFill>
                  <a:srgbClr val="000000"/>
                </a:solidFill>
                <a:latin typeface="Lato"/>
                <a:ea typeface="Arial;Arial"/>
              </a:rPr>
              <a:t>mudslide</a:t>
            </a:r>
            <a:r>
              <a:rPr b="0" lang="en-PH" sz="1800" spc="-1" strike="noStrike">
                <a:solidFill>
                  <a:srgbClr val="000000"/>
                </a:solidFill>
                <a:latin typeface="Lato"/>
                <a:ea typeface="Arial;Arial"/>
              </a:rPr>
              <a:t>, bayuhin at iwasiwas ng matitinding bagyo, o ng iba pang kalamidad.</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3"/>
          <p:cNvSpPr/>
          <p:nvPr/>
        </p:nvSpPr>
        <p:spPr>
          <a:xfrm>
            <a:off x="-113040" y="572400"/>
            <a:ext cx="7852680" cy="1247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4"/>
          <p:cNvSpPr/>
          <p:nvPr/>
        </p:nvSpPr>
        <p:spPr>
          <a:xfrm>
            <a:off x="426960" y="527760"/>
            <a:ext cx="7671960" cy="1100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Epekto ng mga Kalamidad na Nararanasan sa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540000" y="2169000"/>
            <a:ext cx="10978920" cy="4197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Arial;Arial"/>
              </a:rPr>
              <a:t>10. Maaaring bumagsak ang ekonomiya dahil sa abnormal na daloy nito dala ng pagsasara ng ilang industriya, negosyo, tindahan; kawalan ng hanapbuhay o kabuhayan dahil sinalanta ito ng kalamidad; at pagtigil sa pagbili ng mga pangangailangan dahil sa kawalan ng suweldo, pondo, o ayuda.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5"/>
          <p:cNvSpPr/>
          <p:nvPr/>
        </p:nvSpPr>
        <p:spPr>
          <a:xfrm>
            <a:off x="-113040" y="572400"/>
            <a:ext cx="3890160" cy="6526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91"/>
          <p:cNvSpPr/>
          <p:nvPr/>
        </p:nvSpPr>
        <p:spPr>
          <a:xfrm>
            <a:off x="426960" y="527760"/>
            <a:ext cx="10246680" cy="1100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5" name="Rectangle 192"/>
          <p:cNvSpPr/>
          <p:nvPr/>
        </p:nvSpPr>
        <p:spPr>
          <a:xfrm>
            <a:off x="540000" y="231480"/>
            <a:ext cx="10133640" cy="1199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6" name="Rectangle 194"/>
          <p:cNvSpPr/>
          <p:nvPr/>
        </p:nvSpPr>
        <p:spPr>
          <a:xfrm>
            <a:off x="720000" y="1496160"/>
            <a:ext cx="10971720" cy="694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7" name="Rectangle 195"/>
          <p:cNvSpPr/>
          <p:nvPr/>
        </p:nvSpPr>
        <p:spPr>
          <a:xfrm>
            <a:off x="900000" y="1550160"/>
            <a:ext cx="10662120" cy="2227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rial;Arial"/>
              </a:rPr>
              <a:t>I. Panuto: </a:t>
            </a:r>
            <a:r>
              <a:rPr b="0" lang="en-PH" sz="1800" spc="-1" strike="noStrike">
                <a:solidFill>
                  <a:srgbClr val="000000"/>
                </a:solidFill>
                <a:latin typeface="Lato"/>
                <a:ea typeface="Arial;Arial"/>
              </a:rPr>
              <a:t>Tukuyin ang mga posibleng pinsalang dulot ng kalamidad.</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1. buhay</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2. ari-arian</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3. kabuhayan</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4. bansa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Rectangle 5"/>
          <p:cNvSpPr/>
          <p:nvPr/>
        </p:nvSpPr>
        <p:spPr>
          <a:xfrm>
            <a:off x="-113040" y="572400"/>
            <a:ext cx="5872680" cy="6526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9" name="Rectangle 197"/>
          <p:cNvSpPr/>
          <p:nvPr/>
        </p:nvSpPr>
        <p:spPr>
          <a:xfrm>
            <a:off x="426960" y="527760"/>
            <a:ext cx="10246680" cy="1100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0" name="Rectangle 198"/>
          <p:cNvSpPr/>
          <p:nvPr/>
        </p:nvSpPr>
        <p:spPr>
          <a:xfrm>
            <a:off x="540000" y="231480"/>
            <a:ext cx="10133640" cy="1199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1" name="Rectangle 199"/>
          <p:cNvSpPr/>
          <p:nvPr/>
        </p:nvSpPr>
        <p:spPr>
          <a:xfrm>
            <a:off x="722160" y="1644840"/>
            <a:ext cx="10256760" cy="694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0" lang="en-PH" sz="1800" spc="-1" strike="noStrike">
                <a:solidFill>
                  <a:srgbClr val="000000"/>
                </a:solidFill>
                <a:latin typeface="Lato"/>
                <a:ea typeface="PingFang SC"/>
              </a:rPr>
              <a:t>1. Maaaring marami ang mamatay.</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PingFang SC"/>
              </a:rPr>
              <a:t>2. Marami ang masisirang ari-arian.</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PingFang SC"/>
              </a:rPr>
              <a:t>3. Mawawasak ang kabuhayan at impraestruktura.</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PingFang SC"/>
              </a:rPr>
              <a:t>4. Maaaring makaapekto ito sa ekonomiya ng bansa.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1774</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2023-04-04T12:45:05Z</dcterms:modified>
  <cp:revision>203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