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38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ffffff"/>
                </a:solidFill>
                <a:latin typeface="Montserrat Medium"/>
                <a:ea typeface="DejaVu Sans"/>
              </a:rPr>
              <a:t>Understanding One’s Culture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396000" y="1368000"/>
            <a:ext cx="11339280" cy="403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The  Tone and Mood of the Story</a:t>
            </a:r>
            <a:endParaRPr b="0" lang="en-PH" sz="1800" spc="-1" strike="noStrike">
              <a:latin typeface="Arial"/>
            </a:endParaRPr>
          </a:p>
          <a:p>
            <a:pPr algn="just">
              <a:lnSpc>
                <a:spcPct val="150000"/>
              </a:lnSpc>
              <a:spcBef>
                <a:spcPts val="850"/>
              </a:spcBef>
              <a:spcAft>
                <a:spcPts val="850"/>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0" lang="en-PH" sz="1800" spc="-1" strike="noStrike" u="sng">
                <a:solidFill>
                  <a:srgbClr val="000000"/>
                </a:solidFill>
                <a:uFillTx/>
                <a:latin typeface="Lato"/>
                <a:ea typeface="DejaVu Sans"/>
              </a:rPr>
              <a:t>mood</a:t>
            </a:r>
            <a:r>
              <a:rPr b="0" lang="en-PH" sz="1800" spc="-1" strike="noStrike">
                <a:solidFill>
                  <a:srgbClr val="000000"/>
                </a:solidFill>
                <a:latin typeface="Lato"/>
                <a:ea typeface="DejaVu Sans"/>
              </a:rPr>
              <a:t> is the atmosphere of the story while the </a:t>
            </a:r>
            <a:r>
              <a:rPr b="0" lang="en-PH" sz="1800" spc="-1" strike="noStrike" u="sng">
                <a:solidFill>
                  <a:srgbClr val="000000"/>
                </a:solidFill>
                <a:uFillTx/>
                <a:latin typeface="Lato"/>
                <a:ea typeface="DejaVu Sans"/>
              </a:rPr>
              <a:t>tone</a:t>
            </a:r>
            <a:r>
              <a:rPr b="0" lang="en-PH" sz="1800" spc="-1" strike="noStrike">
                <a:solidFill>
                  <a:srgbClr val="000000"/>
                </a:solidFill>
                <a:latin typeface="Lato"/>
                <a:ea typeface="DejaVu Sans"/>
              </a:rPr>
              <a:t> is the author’s attitude toward the subject of a story and it can often be expressed using a single word—informal, friendly, intimate, playful, solemn, or serious.. Identifying these two elements will help you find the meaning of the passage that you are reading.</a:t>
            </a:r>
            <a:endParaRPr b="0" lang="en-PH" sz="1800" spc="-1" strike="noStrike">
              <a:latin typeface="Arial"/>
            </a:endParaRPr>
          </a:p>
          <a:p>
            <a:pPr algn="just">
              <a:lnSpc>
                <a:spcPct val="150000"/>
              </a:lnSpc>
              <a:spcBef>
                <a:spcPts val="850"/>
              </a:spcBef>
              <a:spcAft>
                <a:spcPts val="850"/>
              </a:spcAft>
              <a:buNone/>
            </a:pPr>
            <a:r>
              <a:rPr b="0" lang="en-PH" sz="1800" spc="-1" strike="noStrike">
                <a:solidFill>
                  <a:srgbClr val="000000"/>
                </a:solidFill>
                <a:latin typeface="Lato"/>
                <a:ea typeface="DejaVu Sans"/>
              </a:rPr>
              <a:t>How can we identify the tone and mood in a text?</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know the mood, you have to analyze the setting of the story.</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understand the tone, you have to analyze the characters and the details of the</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language like the writer’s choice of words.</a:t>
            </a:r>
            <a:endParaRPr b="0" lang="en-PH" sz="1800" spc="-1" strike="noStrike">
              <a:latin typeface="Arial"/>
            </a:endParaRPr>
          </a:p>
        </p:txBody>
      </p:sp>
      <p:sp>
        <p:nvSpPr>
          <p:cNvPr id="152" name="TextBox 3"/>
          <p:cNvSpPr/>
          <p:nvPr/>
        </p:nvSpPr>
        <p:spPr>
          <a:xfrm>
            <a:off x="1995840" y="540000"/>
            <a:ext cx="80838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Culture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720000" y="1152000"/>
            <a:ext cx="10979280" cy="55792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200" spc="-1" strike="noStrike">
                <a:solidFill>
                  <a:srgbClr val="000000"/>
                </a:solidFill>
                <a:latin typeface="Lato"/>
                <a:ea typeface="DejaVu Sans"/>
              </a:rPr>
              <a:t>Activity</a:t>
            </a:r>
            <a:r>
              <a:rPr b="1" lang="en-PH" sz="1800" spc="-1" strike="noStrike">
                <a:solidFill>
                  <a:srgbClr val="000000"/>
                </a:solidFill>
                <a:latin typeface="Lato"/>
                <a:ea typeface="DejaVu Sans"/>
              </a:rPr>
              <a:t>:</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Answer the following questions and explain the behavior of the character from the myth.</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1.Why is the Great God obedient to Olorun?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What did the Great God do for the people of Olorun?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Why did the Great God try to sneak behind Olorun?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Why did the Great God become jealous of Olorun?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Why is the Great God unhappy?</a:t>
            </a:r>
            <a:endParaRPr b="0" lang="en-PH" sz="1800" spc="-1" strike="noStrike">
              <a:latin typeface="Arial"/>
            </a:endParaRPr>
          </a:p>
        </p:txBody>
      </p:sp>
      <p:sp>
        <p:nvSpPr>
          <p:cNvPr id="154" name="TextBox 4"/>
          <p:cNvSpPr/>
          <p:nvPr/>
        </p:nvSpPr>
        <p:spPr>
          <a:xfrm>
            <a:off x="1995840" y="540000"/>
            <a:ext cx="80838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Culture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9"/>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540360" y="1404000"/>
            <a:ext cx="11158920" cy="485892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850"/>
              </a:spcAft>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Yoruba</a:t>
            </a:r>
            <a:r>
              <a:rPr b="0" lang="en-PH" sz="1800" spc="-1" strike="noStrike">
                <a:solidFill>
                  <a:srgbClr val="000000"/>
                </a:solidFill>
                <a:latin typeface="Lato"/>
                <a:ea typeface="DejaVu Sans"/>
              </a:rPr>
              <a:t> is an ethnic group in West Africa. These people are from South- Western Nigeria and Benin. Yoruba people comprise a system of spiritual concepts and traditional practices. The traditional religion of Yoruba believes that all human beings pass through the </a:t>
            </a:r>
            <a:r>
              <a:rPr b="0" lang="en-PH" sz="1800" spc="-1" strike="noStrike" u="sng">
                <a:solidFill>
                  <a:srgbClr val="000000"/>
                </a:solidFill>
                <a:uFillTx/>
                <a:latin typeface="Lato"/>
                <a:ea typeface="DejaVu Sans"/>
              </a:rPr>
              <a:t>ayanmo</a:t>
            </a:r>
            <a:r>
              <a:rPr b="0" lang="en-PH" sz="1800" spc="-1" strike="noStrike">
                <a:solidFill>
                  <a:srgbClr val="000000"/>
                </a:solidFill>
                <a:latin typeface="Lato"/>
                <a:ea typeface="DejaVu Sans"/>
              </a:rPr>
              <a:t> which means destiny or fate. Africa has a unique culture too. Their traditions are expressed through different art forms such as music, art, dance, sculpture, beadwork, and even literature. African folklore is one of the African community's traditions. This is passed down orally from one generation to the next.</a:t>
            </a:r>
            <a:endParaRPr b="0" lang="en-PH" sz="1800" spc="-1" strike="noStrike">
              <a:latin typeface="Arial"/>
            </a:endParaRPr>
          </a:p>
        </p:txBody>
      </p:sp>
      <p:sp>
        <p:nvSpPr>
          <p:cNvPr id="127" name="TextBox 1"/>
          <p:cNvSpPr/>
          <p:nvPr/>
        </p:nvSpPr>
        <p:spPr>
          <a:xfrm>
            <a:off x="1995840" y="540000"/>
            <a:ext cx="80838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Culture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540360" y="756000"/>
            <a:ext cx="11158920" cy="4858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1417"/>
              </a:spcBef>
              <a:spcAft>
                <a:spcPts val="1417"/>
              </a:spcAft>
              <a:buNone/>
            </a:pPr>
            <a:r>
              <a:rPr b="1" lang="en-PH" sz="3600" spc="-1" strike="noStrike">
                <a:solidFill>
                  <a:srgbClr val="000000"/>
                </a:solidFill>
                <a:latin typeface="Lato"/>
                <a:ea typeface="PingFang SC"/>
              </a:rPr>
              <a:t>Owner of the Sky: Olorun the Creator</a:t>
            </a:r>
            <a:endParaRPr b="0" lang="en-PH" sz="3600" spc="-1" strike="noStrike">
              <a:latin typeface="Arial"/>
            </a:endParaRPr>
          </a:p>
          <a:p>
            <a:pPr algn="ctr">
              <a:lnSpc>
                <a:spcPct val="100000"/>
              </a:lnSpc>
              <a:spcBef>
                <a:spcPts val="1417"/>
              </a:spcBef>
              <a:spcAft>
                <a:spcPts val="1417"/>
              </a:spcAft>
              <a:buNone/>
            </a:pPr>
            <a:r>
              <a:rPr b="0" lang="en-PH" sz="3200" spc="-1" strike="noStrike">
                <a:solidFill>
                  <a:srgbClr val="000000"/>
                </a:solidFill>
                <a:latin typeface="Lato"/>
                <a:ea typeface="PingFang SC"/>
              </a:rPr>
              <a:t>Julius Lester (Yoruba Creation Myth)</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8"/>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0" name=""/>
          <p:cNvSpPr/>
          <p:nvPr/>
        </p:nvSpPr>
        <p:spPr>
          <a:xfrm>
            <a:off x="348120" y="1908000"/>
            <a:ext cx="11518920" cy="42606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Olorun was the owner of the sky and the Highest Being. He lived in the sky with other spirits. In the beginning, the earth was all watery, just a marshy place, a waste. Sometimes, Olorun and the other Gods would come down and play in the marsh-waste. There were long spider webs hanging from the sky. They draped across sweeping spaces like graceful silk bridges.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pic>
        <p:nvPicPr>
          <p:cNvPr id="131" name="" descr=""/>
          <p:cNvPicPr/>
          <p:nvPr/>
        </p:nvPicPr>
        <p:blipFill>
          <a:blip r:embed="rId1"/>
          <a:stretch/>
        </p:blipFill>
        <p:spPr>
          <a:xfrm>
            <a:off x="1420920" y="972000"/>
            <a:ext cx="9408600" cy="3599280"/>
          </a:xfrm>
          <a:prstGeom prst="rect">
            <a:avLst/>
          </a:prstGeom>
          <a:ln w="0">
            <a:noFill/>
          </a:ln>
        </p:spPr>
      </p:pic>
      <p:sp>
        <p:nvSpPr>
          <p:cNvPr id="132" name=""/>
          <p:cNvSpPr/>
          <p:nvPr/>
        </p:nvSpPr>
        <p:spPr>
          <a:xfrm>
            <a:off x="3672000" y="540000"/>
            <a:ext cx="53218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417"/>
              </a:spcBef>
              <a:spcAft>
                <a:spcPts val="1417"/>
              </a:spcAft>
              <a:buNone/>
            </a:pPr>
            <a:r>
              <a:rPr b="1" lang="en-PH" sz="2000" spc="-1" strike="noStrike">
                <a:solidFill>
                  <a:srgbClr val="000000"/>
                </a:solidFill>
                <a:latin typeface="Lato"/>
                <a:ea typeface="PingFang SC"/>
              </a:rPr>
              <a:t>Owner of the Sky: Olorun the Creator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4" name=""/>
          <p:cNvSpPr/>
          <p:nvPr/>
        </p:nvSpPr>
        <p:spPr>
          <a:xfrm>
            <a:off x="348120" y="1260000"/>
            <a:ext cx="11518920" cy="42606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Yet, there was no solid land anywhere; no ground on which to stand. There could be no human beings under the sky until there is a hard place where they can plant their feet. Olorun, Owner of the Sky and the Highest Being, called the chief of the divine ones. This chief was the Great God.</a:t>
            </a:r>
            <a:endParaRPr b="0" lang="en-PH" sz="1800" spc="-1" strike="noStrike">
              <a:latin typeface="Arial"/>
              <a:ea typeface="PingFang SC"/>
            </a:endParaRPr>
          </a:p>
          <a:p>
            <a:pPr algn="just">
              <a:lnSpc>
                <a:spcPct val="15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Olorun told the Great God, “I want you to make a fi rm ground down below, right away.” “Here,” Olorun went on, “Take this.” He gave Great God a shell. There was a small amount of earth in the shell and there was also a pigeon and a hen with fi ve toes inside.</a:t>
            </a:r>
            <a:endParaRPr b="0" lang="en-PH" sz="1800" spc="-1" strike="noStrike">
              <a:latin typeface="Arial"/>
              <a:ea typeface="PingFang SC"/>
            </a:endParaRPr>
          </a:p>
          <a:p>
            <a:pPr algn="just">
              <a:lnSpc>
                <a:spcPct val="15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Great God did as he was told. He went down to the marsh land sliding down the spider silks. Then, he threw the earth out of the shell and spread it about him. He put the pigeon and the hen down on the big chunk of earth from the shell. The pigeon and the hen began scratching the earth with their feet. It didn’t take long for them to scratch the soil over the whole marsh-waste. That was how the </a:t>
            </a:r>
            <a:r>
              <a:rPr b="0" lang="en-PH" sz="1800" spc="-1" strike="noStrike">
                <a:solidFill>
                  <a:srgbClr val="000000"/>
                </a:solidFill>
                <a:latin typeface="Lato"/>
                <a:ea typeface="€~Ùãþ"/>
              </a:rPr>
              <a:t>fi rm</a:t>
            </a:r>
            <a:r>
              <a:rPr b="0" lang="en-PH" sz="1800" spc="-1" strike="noStrike">
                <a:solidFill>
                  <a:srgbClr val="000000"/>
                </a:solidFill>
                <a:latin typeface="Lato"/>
                <a:ea typeface="DejaVu Sans"/>
              </a:rPr>
              <a:t>, hard ground came to be.</a:t>
            </a:r>
            <a:endParaRPr b="0" lang="en-PH" sz="1800" spc="-1" strike="noStrike">
              <a:latin typeface="Arial"/>
              <a:ea typeface="PingFang SC"/>
            </a:endParaRPr>
          </a:p>
          <a:p>
            <a:pPr algn="just">
              <a:lnSpc>
                <a:spcPct val="150000"/>
              </a:lnSpc>
              <a:spcBef>
                <a:spcPts val="1134"/>
              </a:spcBef>
              <a:spcAft>
                <a:spcPts val="1134"/>
              </a:spcAft>
              <a:buNone/>
            </a:pPr>
            <a:endParaRPr b="0" lang="en-PH" sz="1800" spc="-1" strike="noStrike">
              <a:latin typeface="Arial"/>
              <a:ea typeface="PingFang SC"/>
            </a:endParaRPr>
          </a:p>
          <a:p>
            <a:pPr algn="just">
              <a:lnSpc>
                <a:spcPct val="150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a typeface="PingFang SC"/>
            </a:endParaRPr>
          </a:p>
        </p:txBody>
      </p:sp>
      <p:sp>
        <p:nvSpPr>
          <p:cNvPr id="135" name=""/>
          <p:cNvSpPr/>
          <p:nvPr/>
        </p:nvSpPr>
        <p:spPr>
          <a:xfrm>
            <a:off x="3672000" y="540000"/>
            <a:ext cx="53218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417"/>
              </a:spcBef>
              <a:spcAft>
                <a:spcPts val="1417"/>
              </a:spcAft>
              <a:buNone/>
            </a:pPr>
            <a:r>
              <a:rPr b="1" lang="en-PH" sz="2000" spc="-1" strike="noStrike">
                <a:solidFill>
                  <a:srgbClr val="000000"/>
                </a:solidFill>
                <a:latin typeface="Lato"/>
                <a:ea typeface="PingFang SC"/>
              </a:rPr>
              <a:t>Owner of the Sky: Olorun the Creator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2"/>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37" name=""/>
          <p:cNvSpPr/>
          <p:nvPr/>
        </p:nvSpPr>
        <p:spPr>
          <a:xfrm>
            <a:off x="348120" y="1260000"/>
            <a:ext cx="11518920" cy="42606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Great God went back to the sky. There he found Olorun waiting. “It is done. I’ve formed the ground, and it is solid and true,” Great God said. Olorun sent down Chameleon to take a look at the works of the Great God. Now, Chameleon took his time about most things. He walked slowly, and he went down the spider line from the sky carefully. He rolled his big eyes around, looking at everything. And slowly, he changed his color from sky blue to earth brown as he walked on the land Great God had made.</a:t>
            </a:r>
            <a:endParaRPr b="0" lang="en-PH" sz="1800" spc="-1" strike="noStrike">
              <a:latin typeface="Arial"/>
            </a:endParaRPr>
          </a:p>
          <a:p>
            <a:pPr algn="just">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Well, the earth is plenty wide,” Chameleon told Olorun when he had returned, “but it’s not quite dry enough.”</a:t>
            </a:r>
            <a:endParaRPr b="0" lang="en-PH" sz="1800" spc="-1" strike="noStrike">
              <a:latin typeface="Arial"/>
            </a:endParaRPr>
          </a:p>
          <a:p>
            <a:pPr algn="just">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Go again,” Olorun commanded. And Chameleon went down from the sky the second time. He came back to report to the Owner of the Sky once more.</a:t>
            </a:r>
            <a:endParaRPr b="0" lang="en-PH" sz="1800" spc="-1" strike="noStrike">
              <a:latin typeface="Arial"/>
            </a:endParaRPr>
          </a:p>
          <a:p>
            <a:pPr algn="just">
              <a:lnSpc>
                <a:spcPct val="115000"/>
              </a:lnSpc>
              <a:spcBef>
                <a:spcPts val="283"/>
              </a:spcBef>
              <a:spcAft>
                <a:spcPts val="283"/>
              </a:spcAft>
              <a:buNone/>
            </a:pP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It is well,” Chameleon said. “The earth is wide, and it is dry this time.”</a:t>
            </a:r>
            <a:endParaRPr b="0" lang="en-PH" sz="1800" spc="-1" strike="noStrike">
              <a:latin typeface="Arial"/>
            </a:endParaRPr>
          </a:p>
          <a:p>
            <a:pPr algn="just">
              <a:lnSpc>
                <a:spcPct val="115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t>
            </a:r>
            <a:r>
              <a:rPr b="0" lang="en-PH" sz="1800" spc="-1" strike="noStrike">
                <a:solidFill>
                  <a:srgbClr val="000000"/>
                </a:solidFill>
                <a:latin typeface="Lato"/>
                <a:ea typeface="DejaVu Sans"/>
              </a:rPr>
              <a:t>Good,” Olorun said. He named the place </a:t>
            </a:r>
            <a:r>
              <a:rPr b="0" i="1" lang="en-PH" sz="1800" spc="-1" strike="noStrike">
                <a:solidFill>
                  <a:srgbClr val="000000"/>
                </a:solidFill>
                <a:latin typeface="Lato"/>
                <a:ea typeface="DejaVu Sans"/>
              </a:rPr>
              <a:t>Ife</a:t>
            </a:r>
            <a:r>
              <a:rPr b="0" lang="en-PH" sz="1800" spc="-1" strike="noStrike">
                <a:solidFill>
                  <a:srgbClr val="000000"/>
                </a:solidFill>
                <a:latin typeface="Lato"/>
                <a:ea typeface="DejaVu Sans"/>
              </a:rPr>
              <a:t>, and it meant wide. </a:t>
            </a:r>
            <a:r>
              <a:rPr b="0" i="1" lang="en-PH" sz="1800" spc="-1" strike="noStrike">
                <a:solidFill>
                  <a:srgbClr val="000000"/>
                </a:solidFill>
                <a:latin typeface="Lato"/>
                <a:ea typeface="DejaVu Sans"/>
              </a:rPr>
              <a:t>Ile</a:t>
            </a:r>
            <a:r>
              <a:rPr b="0" lang="en-PH" sz="1800" spc="-1" strike="noStrike">
                <a:solidFill>
                  <a:srgbClr val="000000"/>
                </a:solidFill>
                <a:latin typeface="Lato"/>
                <a:ea typeface="DejaVu Sans"/>
              </a:rPr>
              <a:t> was brought to stand on </a:t>
            </a:r>
            <a:r>
              <a:rPr b="0" i="1" lang="en-PH" sz="1800" spc="-1" strike="noStrike">
                <a:solidFill>
                  <a:srgbClr val="000000"/>
                </a:solidFill>
                <a:latin typeface="Lato"/>
                <a:ea typeface="DejaVu Sans"/>
              </a:rPr>
              <a:t>Ife</a:t>
            </a:r>
            <a:r>
              <a:rPr b="0" lang="en-PH" sz="1800" spc="-1" strike="noStrike">
                <a:solidFill>
                  <a:srgbClr val="000000"/>
                </a:solidFill>
                <a:latin typeface="Lato"/>
                <a:ea typeface="DejaVu Sans"/>
              </a:rPr>
              <a:t>, and </a:t>
            </a:r>
            <a:r>
              <a:rPr b="0" i="1" lang="en-PH" sz="1800" spc="-1" strike="noStrike">
                <a:solidFill>
                  <a:srgbClr val="000000"/>
                </a:solidFill>
                <a:latin typeface="Lato"/>
                <a:ea typeface="DejaVu Sans"/>
              </a:rPr>
              <a:t>Ile</a:t>
            </a:r>
            <a:r>
              <a:rPr b="0" lang="en-PH" sz="1800" spc="-1" strike="noStrike">
                <a:solidFill>
                  <a:srgbClr val="000000"/>
                </a:solidFill>
                <a:latin typeface="Lato"/>
                <a:ea typeface="DejaVu Sans"/>
              </a:rPr>
              <a:t> </a:t>
            </a:r>
            <a:r>
              <a:rPr b="0" lang="en-PH" sz="1800" spc="-1" strike="noStrike">
                <a:solidFill>
                  <a:srgbClr val="000000"/>
                </a:solidFill>
                <a:latin typeface="Lato"/>
                <a:ea typeface="€~Ùãþ"/>
              </a:rPr>
              <a:t>meant house. All other houses came from the first one that stood at </a:t>
            </a:r>
            <a:r>
              <a:rPr b="0" i="1" lang="en-PH" sz="1800" spc="-1" strike="noStrike">
                <a:solidFill>
                  <a:srgbClr val="000000"/>
                </a:solidFill>
                <a:latin typeface="Lato"/>
                <a:ea typeface="DejaVu Sans"/>
              </a:rPr>
              <a:t>Ife</a:t>
            </a:r>
            <a:r>
              <a:rPr b="0" lang="en-PH" sz="1800" spc="-1" strike="noStrike">
                <a:solidFill>
                  <a:srgbClr val="000000"/>
                </a:solidFill>
                <a:latin typeface="Lato"/>
                <a:ea typeface="DejaVu Sans"/>
              </a:rPr>
              <a:t>. And to this day, the city of Ile-ife is the most sacred to Olorun’s people.</a:t>
            </a:r>
            <a:endParaRPr b="0" lang="en-PH" sz="1800" spc="-1" strike="noStrike">
              <a:latin typeface="Arial"/>
            </a:endParaRPr>
          </a:p>
        </p:txBody>
      </p:sp>
      <p:sp>
        <p:nvSpPr>
          <p:cNvPr id="138" name=""/>
          <p:cNvSpPr/>
          <p:nvPr/>
        </p:nvSpPr>
        <p:spPr>
          <a:xfrm>
            <a:off x="3672000" y="540000"/>
            <a:ext cx="53218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417"/>
              </a:spcBef>
              <a:spcAft>
                <a:spcPts val="1417"/>
              </a:spcAft>
              <a:buNone/>
            </a:pPr>
            <a:r>
              <a:rPr b="1" lang="en-PH" sz="2000" spc="-1" strike="noStrike">
                <a:solidFill>
                  <a:srgbClr val="000000"/>
                </a:solidFill>
                <a:latin typeface="Lato"/>
                <a:ea typeface="PingFang SC"/>
              </a:rPr>
              <a:t>Owner of the Sky: Olorun the Creator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3"/>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0" name=""/>
          <p:cNvSpPr/>
          <p:nvPr/>
        </p:nvSpPr>
        <p:spPr>
          <a:xfrm>
            <a:off x="348120" y="900000"/>
            <a:ext cx="11518920" cy="42606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 took four days to make the earth. On the fifth day, Great God was to be worshipped as the maker. Then, Olorun sent the Great God back to Ife to plant trees to feed humans when they came and to give them goods. He planted palm trees. The humans would drink their juice. More trees were planted there, and the rain was made to fall and water them.</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first people came from heaven. Olorun sent them down to the earth to live there.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Great God made some of the people’s parts out of the soil. He molded their bodies and heads. The task of bringing these still figures to life was left to Olorun, Owner of the Sky, the creator. The Great God was jealous of Olorun’s work. He wanted to give life to the earth figures he had made.</a:t>
            </a:r>
            <a:endParaRPr b="0" lang="en-PH" sz="1800" spc="-1" strike="noStrike">
              <a:latin typeface="Arial"/>
            </a:endParaRPr>
          </a:p>
        </p:txBody>
      </p:sp>
      <p:sp>
        <p:nvSpPr>
          <p:cNvPr id="141" name=""/>
          <p:cNvSpPr/>
          <p:nvPr/>
        </p:nvSpPr>
        <p:spPr>
          <a:xfrm>
            <a:off x="3672000" y="540000"/>
            <a:ext cx="53218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417"/>
              </a:spcBef>
              <a:spcAft>
                <a:spcPts val="1417"/>
              </a:spcAft>
              <a:buNone/>
            </a:pPr>
            <a:r>
              <a:rPr b="1" lang="en-PH" sz="2000" spc="-1" strike="noStrike">
                <a:solidFill>
                  <a:srgbClr val="000000"/>
                </a:solidFill>
                <a:latin typeface="Lato"/>
                <a:ea typeface="PingFang SC"/>
              </a:rPr>
              <a:t>Owner of the Sky: Olorun the Creator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4"/>
          <p:cNvSpPr/>
          <p:nvPr/>
        </p:nvSpPr>
        <p:spPr>
          <a:xfrm>
            <a:off x="-2942640" y="0"/>
            <a:ext cx="10499040" cy="23288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43" name=""/>
          <p:cNvSpPr/>
          <p:nvPr/>
        </p:nvSpPr>
        <p:spPr>
          <a:xfrm>
            <a:off x="348120" y="1332000"/>
            <a:ext cx="11518920" cy="42606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a:t>
            </a:r>
            <a:r>
              <a:rPr b="0" lang="en-PH" sz="1800" spc="-1" strike="noStrike">
                <a:solidFill>
                  <a:srgbClr val="000000"/>
                </a:solidFill>
                <a:latin typeface="Lato"/>
                <a:ea typeface="€~Ùãþ"/>
              </a:rPr>
              <a:t>I will watch Olorun so I can see how he does it,” thought the Great God. So he stayed</a:t>
            </a:r>
            <a:endParaRPr b="0" lang="en-PH" sz="1800" spc="-1" strike="noStrike">
              <a:latin typeface="Arial"/>
            </a:endParaRPr>
          </a:p>
          <a:p>
            <a:pPr algn="just">
              <a:lnSpc>
                <a:spcPct val="200000"/>
              </a:lnSpc>
              <a:buNone/>
            </a:pPr>
            <a:r>
              <a:rPr b="0" lang="en-PH" sz="1800" spc="-1" strike="noStrike">
                <a:solidFill>
                  <a:srgbClr val="000000"/>
                </a:solidFill>
                <a:latin typeface="Lato"/>
                <a:ea typeface="€~Ùãþ"/>
              </a:rPr>
              <a:t>with the figures and hid amongst them, so that he might see the work of Olorun firsthand. But Olorun knew everything. He knew if somebody was watching. He saw Great God from where he hid himself. And he put Great God into a very deep sleep. Great God slept and slept. When he woke up again, all the people had come to life. He never saw it happen. So it is that Great God still only makes the bodies and heads of humans, both men and women. He leaves his marks on them though. And sometimes, the marks show how unhappy Great God is.</a:t>
            </a:r>
            <a:r>
              <a:rPr b="0" lang="en-PH" sz="1800" spc="-1" strike="noStrike">
                <a:solidFill>
                  <a:srgbClr val="000000"/>
                </a:solidFill>
                <a:latin typeface="Lato"/>
                <a:ea typeface="€~Ùãþ"/>
              </a:rPr>
              <a:t>	</a:t>
            </a:r>
            <a:endParaRPr b="0" lang="en-PH" sz="1800" spc="-1" strike="noStrike">
              <a:latin typeface="Arial"/>
            </a:endParaRPr>
          </a:p>
          <a:p>
            <a:pPr algn="just">
              <a:lnSpc>
                <a:spcPct val="200000"/>
              </a:lnSpc>
              <a:buNone/>
            </a:pP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	</a:t>
            </a:r>
            <a:r>
              <a:rPr b="0" lang="en-PH" sz="1800" spc="-1" strike="noStrike">
                <a:solidFill>
                  <a:srgbClr val="000000"/>
                </a:solidFill>
                <a:latin typeface="Lato"/>
                <a:ea typeface="€~Ùãþ"/>
              </a:rPr>
              <a:t>Source: World Tapestries: An Anthology of Global Literature. Globe Fearson. 1997.</a:t>
            </a:r>
            <a:endParaRPr b="0" lang="en-PH" sz="1800" spc="-1" strike="noStrike">
              <a:latin typeface="Arial"/>
            </a:endParaRPr>
          </a:p>
        </p:txBody>
      </p:sp>
      <p:sp>
        <p:nvSpPr>
          <p:cNvPr id="144" name=""/>
          <p:cNvSpPr/>
          <p:nvPr/>
        </p:nvSpPr>
        <p:spPr>
          <a:xfrm>
            <a:off x="3672000" y="540000"/>
            <a:ext cx="532188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417"/>
              </a:spcBef>
              <a:spcAft>
                <a:spcPts val="1417"/>
              </a:spcAft>
              <a:buNone/>
            </a:pPr>
            <a:r>
              <a:rPr b="1" lang="en-PH" sz="2000" spc="-1" strike="noStrike">
                <a:solidFill>
                  <a:srgbClr val="000000"/>
                </a:solidFill>
                <a:latin typeface="Lato"/>
                <a:ea typeface="PingFang SC"/>
              </a:rPr>
              <a:t>Owner of the Sky: Olorun the Creator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360000" y="1008000"/>
            <a:ext cx="11486880" cy="55792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Idiomatic Expressions</a:t>
            </a:r>
            <a:endParaRPr b="0" lang="en-PH" sz="1800" spc="-1" strike="noStrike">
              <a:latin typeface="Arial"/>
            </a:endParaRPr>
          </a:p>
          <a:p>
            <a:pPr>
              <a:lnSpc>
                <a:spcPct val="150000"/>
              </a:lnSpc>
              <a:buNone/>
            </a:pPr>
            <a:r>
              <a:rPr b="1" lang="en-PH" sz="1200" spc="-1" strike="noStrike">
                <a:solidFill>
                  <a:srgbClr val="000000"/>
                </a:solidFill>
                <a:latin typeface="Lato"/>
                <a:ea typeface="DejaVu Sans"/>
              </a:rPr>
              <a:t>	</a:t>
            </a:r>
            <a:r>
              <a:rPr b="1" lang="en-PH" sz="1200" spc="-1" strike="noStrike">
                <a:solidFill>
                  <a:srgbClr val="000000"/>
                </a:solidFill>
                <a:latin typeface="Lato"/>
                <a:ea typeface="DejaVu Sans"/>
              </a:rPr>
              <a:t>	</a:t>
            </a:r>
            <a:r>
              <a:rPr b="1" lang="en-PH" sz="1200" spc="-1" strike="noStrike">
                <a:solidFill>
                  <a:srgbClr val="000000"/>
                </a:solidFill>
                <a:latin typeface="Lato"/>
                <a:ea typeface="DejaVu Sans"/>
              </a:rPr>
              <a:t>- </a:t>
            </a:r>
            <a:r>
              <a:rPr b="0" lang="en-PH" sz="1800" spc="-1" strike="noStrike">
                <a:solidFill>
                  <a:srgbClr val="000000"/>
                </a:solidFill>
                <a:latin typeface="LaTO"/>
                <a:ea typeface="DejaVu Sans"/>
              </a:rPr>
              <a:t>a type of informal language that cannot be taken literally. It can be a word, phrase, or sentence.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Example: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Great God </a:t>
            </a:r>
            <a:r>
              <a:rPr b="0" lang="en-PH" sz="1800" spc="-1" strike="noStrike" u="heavy">
                <a:solidFill>
                  <a:srgbClr val="000000"/>
                </a:solidFill>
                <a:uFillTx/>
                <a:latin typeface="Lato"/>
                <a:ea typeface="DejaVu Sans"/>
              </a:rPr>
              <a:t>threw the earth out of the shell</a:t>
            </a:r>
            <a:r>
              <a:rPr b="0" lang="en-PH" sz="1800" spc="-1" strike="noStrike">
                <a:solidFill>
                  <a:srgbClr val="000000"/>
                </a:solidFill>
                <a:latin typeface="Lato"/>
                <a:ea typeface="DejaVu Sans"/>
              </a:rPr>
              <a:t> and spread it about him.</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Context clues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are words, sentences, and ideas that serve as a hint or clue. It comes before or after a word or phrase that you need to determine. We use context clues as a strategy to understand the meaning of unfamiliar words or phrases.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Example: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My </a:t>
            </a:r>
            <a:r>
              <a:rPr b="0" i="1" lang="en-PH" sz="1800" spc="-1" strike="noStrike">
                <a:solidFill>
                  <a:srgbClr val="000000"/>
                </a:solidFill>
                <a:latin typeface="Lato"/>
                <a:ea typeface="DejaVu Sans"/>
              </a:rPr>
              <a:t>abdomen</a:t>
            </a:r>
            <a:r>
              <a:rPr b="0" lang="en-PH" sz="1800" spc="-1" strike="noStrike">
                <a:solidFill>
                  <a:srgbClr val="000000"/>
                </a:solidFill>
                <a:latin typeface="Lato"/>
                <a:ea typeface="DejaVu Sans"/>
              </a:rPr>
              <a:t> just got hit by a car, and I am in a lot of pain </a:t>
            </a:r>
            <a:r>
              <a:rPr b="1" lang="en-PH" sz="1800" spc="-1" strike="noStrike">
                <a:solidFill>
                  <a:srgbClr val="000000"/>
                </a:solidFill>
                <a:latin typeface="Lato"/>
                <a:ea typeface="DejaVu Sans"/>
              </a:rPr>
              <a:t>down below</a:t>
            </a:r>
            <a:r>
              <a:rPr b="0" lang="en-PH" sz="1800" spc="-1" strike="noStrike">
                <a:solidFill>
                  <a:srgbClr val="000000"/>
                </a:solidFill>
                <a:latin typeface="Lato"/>
                <a:ea typeface="DejaVu Sans"/>
              </a:rPr>
              <a:t>.</a:t>
            </a:r>
            <a:endParaRPr b="0" lang="en-PH" sz="1800" spc="-1" strike="noStrike">
              <a:latin typeface="Arial"/>
            </a:endParaRPr>
          </a:p>
        </p:txBody>
      </p:sp>
      <p:sp>
        <p:nvSpPr>
          <p:cNvPr id="146" name=""/>
          <p:cNvSpPr/>
          <p:nvPr/>
        </p:nvSpPr>
        <p:spPr>
          <a:xfrm>
            <a:off x="2592000" y="4932000"/>
            <a:ext cx="360" cy="540000"/>
          </a:xfrm>
          <a:prstGeom prst="line">
            <a:avLst/>
          </a:prstGeom>
          <a:ln w="57240">
            <a:solidFill>
              <a:srgbClr val="000000"/>
            </a:solidFill>
            <a:round/>
            <a:tailEnd len="med" type="triangle" w="med"/>
          </a:ln>
        </p:spPr>
        <p:style>
          <a:lnRef idx="0"/>
          <a:fillRef idx="0"/>
          <a:effectRef idx="0"/>
          <a:fontRef idx="minor"/>
        </p:style>
      </p:sp>
      <p:sp>
        <p:nvSpPr>
          <p:cNvPr id="147" name=""/>
          <p:cNvSpPr/>
          <p:nvPr/>
        </p:nvSpPr>
        <p:spPr>
          <a:xfrm>
            <a:off x="8100000" y="4932000"/>
            <a:ext cx="360" cy="540000"/>
          </a:xfrm>
          <a:prstGeom prst="line">
            <a:avLst/>
          </a:prstGeom>
          <a:ln w="57240">
            <a:solidFill>
              <a:srgbClr val="000000"/>
            </a:solidFill>
            <a:round/>
            <a:tailEnd len="med" type="triangle" w="med"/>
          </a:ln>
        </p:spPr>
        <p:style>
          <a:lnRef idx="0"/>
          <a:fillRef idx="0"/>
          <a:effectRef idx="0"/>
          <a:fontRef idx="minor"/>
        </p:style>
      </p:sp>
      <p:sp>
        <p:nvSpPr>
          <p:cNvPr id="148" name=""/>
          <p:cNvSpPr/>
          <p:nvPr/>
        </p:nvSpPr>
        <p:spPr>
          <a:xfrm>
            <a:off x="1872000" y="5400000"/>
            <a:ext cx="14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context clue</a:t>
            </a:r>
            <a:endParaRPr b="0" lang="en-PH" sz="1800" spc="-1" strike="noStrike">
              <a:latin typeface="Arial"/>
            </a:endParaRPr>
          </a:p>
        </p:txBody>
      </p:sp>
      <p:sp>
        <p:nvSpPr>
          <p:cNvPr id="149" name=""/>
          <p:cNvSpPr/>
          <p:nvPr/>
        </p:nvSpPr>
        <p:spPr>
          <a:xfrm>
            <a:off x="7740000" y="5436000"/>
            <a:ext cx="72396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idiom</a:t>
            </a:r>
            <a:endParaRPr b="0" lang="en-PH" sz="1800" spc="-1" strike="noStrike">
              <a:latin typeface="Arial"/>
            </a:endParaRPr>
          </a:p>
        </p:txBody>
      </p:sp>
      <p:sp>
        <p:nvSpPr>
          <p:cNvPr id="150" name="TextBox 2"/>
          <p:cNvSpPr/>
          <p:nvPr/>
        </p:nvSpPr>
        <p:spPr>
          <a:xfrm>
            <a:off x="1995840" y="288000"/>
            <a:ext cx="80838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Understanding One’s Culture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2831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2023-07-10T10:29:20Z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