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53080"/>
            <a:ext cx="8095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Wastong Paggamit ng Pangngalan at Panghalip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8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60000" y="958320"/>
            <a:ext cx="1133820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salitang tumutukoy sa ngalan ng tao, bagay, hayop, lugar, at pangyayari. May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 itong batayan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Sa unang batayan, ang mga uri ng pangngalan ay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pantangi at pambalana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samantalang sa ikalawang batayan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tahas at basal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Pangngalan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Unang Batayan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Pangngalang Pantangi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ito para sa tiyak na ngalan ng tao, hayop, bagay, lugar, o pangyayari. Ito ay nagsisimula sa malaking letra.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Pangngalang Pambalana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naman ito para sa karaniwang ngalan ng tao, hayop, bagay, lugar, o pangyayari. Ito ay nagsisimula sa maliit na letra.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338760" y="4732920"/>
          <a:ext cx="11466360" cy="1223280"/>
        </p:xfrm>
        <a:graphic>
          <a:graphicData uri="http://schemas.openxmlformats.org/drawingml/2006/table">
            <a:tbl>
              <a:tblPr/>
              <a:tblGrid>
                <a:gridCol w="2053080"/>
                <a:gridCol w="1373760"/>
                <a:gridCol w="2266920"/>
                <a:gridCol w="1897920"/>
                <a:gridCol w="1897920"/>
                <a:gridCol w="1977120"/>
              </a:tblGrid>
              <a:tr h="415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Uri ng Pangngalan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Tao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Bagay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Hayop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Lugar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Pangyayari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1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Pambalana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bata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aklat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ibon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parke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pagdiriwang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Pantangi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Elmo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Yamang Filipino 4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Philippine Eagle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Rizal Park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Buwan ng Wika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080000" y="936000"/>
            <a:ext cx="989856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Pangngalan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9" name="PlaceHolder 2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60000" y="777960"/>
            <a:ext cx="11339640" cy="56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Mga Uri ng Pangngalan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Arial"/>
              </a:rPr>
              <a:t>B. Ikalawang Batayan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1. Pangngalang Tahas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Ginagamit ito sa mga bagay na nakikita o nahahawakan o mga bagay na materyal.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Mga halimbawa: sundalo, mangga, baboy, paaralan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Arial"/>
              </a:rPr>
              <a:t>May dalawang uri ang Pangngalang Tahas: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• </a:t>
            </a:r>
            <a:r>
              <a:rPr b="1" lang="en-PH" sz="1800" spc="-1" strike="noStrike">
                <a:latin typeface="Arial"/>
              </a:rPr>
              <a:t>Pangngalang palansak</a:t>
            </a:r>
            <a:r>
              <a:rPr b="0" lang="en-PH" sz="1800" spc="-1" strike="noStrike">
                <a:latin typeface="Arial"/>
              </a:rPr>
              <a:t> - ang tawag sa grupo ng pangngalan.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Mga halimbawa: batalyon, buwig, dosena, kumpol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• </a:t>
            </a:r>
            <a:r>
              <a:rPr b="1" lang="en-PH" sz="1800" spc="-1" strike="noStrike">
                <a:latin typeface="Arial"/>
              </a:rPr>
              <a:t>Pangngalang di-palansak</a:t>
            </a:r>
            <a:r>
              <a:rPr b="0" lang="en-PH" sz="1800" spc="-1" strike="noStrike">
                <a:latin typeface="Arial"/>
              </a:rPr>
              <a:t> naman ang tawag sa mga bagay na isinasaalang-alang nang isa-isa.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Mga halimbawa: sundalo, saging, itlog, bulaklak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Pangngalang Basal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ang tawag sa mga pangngalang hindi materyal kundi diwa at kaisipan.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katapangan, alaala, hanapbuhay, kabutihan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60000" y="900000"/>
            <a:ext cx="10978920" cy="52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panghalip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ay salitang ginagamit pamalit sa pangngalan. May iba’t ibang uri din ang panghalip. Ang mga ito ay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panao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pananong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panaklaw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pamatlig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Panghalip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Panao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- ang pumapalit sa pangalan ng tao.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Elmo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pangalan ko. Ako ay mamamasyal.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Si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Tatay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si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mamasyal din. Kasama ko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pamamasyal.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Sina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Elmo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Tatay,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nasa palayan.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picnic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doon.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5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1493280" y="2491200"/>
          <a:ext cx="9205920" cy="2229480"/>
        </p:xfrm>
        <a:graphic>
          <a:graphicData uri="http://schemas.openxmlformats.org/drawingml/2006/table">
            <a:tbl>
              <a:tblPr/>
              <a:tblGrid>
                <a:gridCol w="1840680"/>
                <a:gridCol w="1840680"/>
                <a:gridCol w="2783520"/>
                <a:gridCol w="2741400"/>
              </a:tblGrid>
              <a:tr h="417960"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Panauhan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Kailanan ng Panghalip Panao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682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Isahan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Dalawahan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Maramihan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Kumakausap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ako, ko, akin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kita, tayo, natin, atin kami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kami, namin, 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7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Kinakausap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ikaw, ka, mo, iyo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kayo, ninyo, inyo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kayo, ninyo, inyo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8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Pinag-uusapan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siya, niya, kaniya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sila, nila, kanila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sila, nila, kanila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612000" y="910080"/>
            <a:ext cx="1133892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Pananong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- ang salitang ginagamit sa pagtatanong. Nagtatapos ang pangungusap sa tandang pananong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(?)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000" y="4809600"/>
            <a:ext cx="9538920" cy="11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Anong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karanasan ang hindi mo malilimutan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Sino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 mga kasama ni Elmo sa palayan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6" name="PlaceHolder 11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1139760" y="1667880"/>
          <a:ext cx="10163880" cy="3158640"/>
        </p:xfrm>
        <a:graphic>
          <a:graphicData uri="http://schemas.openxmlformats.org/drawingml/2006/table">
            <a:tbl>
              <a:tblPr/>
              <a:tblGrid>
                <a:gridCol w="3387240"/>
                <a:gridCol w="3387240"/>
                <a:gridCol w="3389760"/>
              </a:tblGrid>
              <a:tr h="410400">
                <a:tc grid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Panghalip Pananong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Ginagamit kung/sa: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8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Isahan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Maramihan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ano-ano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alin-alin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bagay, hayop, lugar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ilan-ilan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tao, bagay, hayop, lugar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10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kanino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sino-sino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kani-kanino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60000" y="910080"/>
            <a:ext cx="1133892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Panaklaw-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ang salitang ginagamit sa pagtukoy sa kaisahan, dami, bilang, o kalahatan ng pangngalan.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60720" y="3550320"/>
            <a:ext cx="10978920" cy="11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Saanman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kami mamasyal, ang mahalaga ay kasama ko ang aking mga magulang.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Lahat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masaya sa pamamasyal.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PlaceHolder 12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41" name=""/>
          <p:cNvGraphicFramePr/>
          <p:nvPr/>
        </p:nvGraphicFramePr>
        <p:xfrm>
          <a:off x="275040" y="1788840"/>
          <a:ext cx="11424600" cy="1236960"/>
        </p:xfrm>
        <a:graphic>
          <a:graphicData uri="http://schemas.openxmlformats.org/drawingml/2006/table">
            <a:tbl>
              <a:tblPr/>
              <a:tblGrid>
                <a:gridCol w="1090440"/>
                <a:gridCol w="1035720"/>
                <a:gridCol w="1119240"/>
                <a:gridCol w="1068840"/>
                <a:gridCol w="1269000"/>
                <a:gridCol w="1469880"/>
                <a:gridCol w="1301760"/>
                <a:gridCol w="1826280"/>
                <a:gridCol w="1243800"/>
              </a:tblGrid>
              <a:tr h="5378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iba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balana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lahat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tanan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madla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pawa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94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anuman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sinuman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Ilanman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kailanman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saanman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gaanoman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magkanoman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kuwan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360000" y="910080"/>
            <a:ext cx="11698920" cy="18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Panghalip Pamatlig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salitang ginagamit sa pagtuturo ng lugar na kinalalagyan ng pangngalan.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apat na uri ang panghalip pamatlig. Ito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pronominal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panawagpansin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pahimaton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patulad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palunan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Subalit ang bibigyang-diin lamang ay pronominal na mayroong paturol, paari, at paukol.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360000" y="4500000"/>
            <a:ext cx="11698920" cy="18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Paturol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araw na magkakasama kami nina Tatay at Nanay.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Maya-maya ay nagpakita na ang araw. Sabay-sabay nilang pinagmasdan ang pagsikat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Paukol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Doon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tayo mamamasyal.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PlaceHolder 13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2702160" y="2311920"/>
          <a:ext cx="5576400" cy="1779120"/>
        </p:xfrm>
        <a:graphic>
          <a:graphicData uri="http://schemas.openxmlformats.org/drawingml/2006/table">
            <a:tbl>
              <a:tblPr/>
              <a:tblGrid>
                <a:gridCol w="2787840"/>
                <a:gridCol w="2788920"/>
              </a:tblGrid>
              <a:tr h="535320">
                <a:tc grid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Mga Panghalip Pamatlig na Pronominal.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45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Paturol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ito, iyan, iyon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0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nito, niyan, noon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7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Paukol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dito, diyan, doon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360000" y="1620000"/>
            <a:ext cx="11698560" cy="43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7"/>
          <p:cNvSpPr/>
          <p:nvPr/>
        </p:nvSpPr>
        <p:spPr>
          <a:xfrm>
            <a:off x="4862520" y="839880"/>
            <a:ext cx="28771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8" name="PlaceHolder 9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40000" y="1554840"/>
            <a:ext cx="11339640" cy="38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Panuto: </a:t>
            </a:r>
            <a:r>
              <a:rPr b="0" lang="en-PH" sz="1800" spc="-1" strike="noStrike">
                <a:latin typeface="Lato"/>
              </a:rPr>
              <a:t>Punan ng tamang salita ang mga patlang. Isulat ang mga sagot sa iyong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Ang pangngalan ay ngalan ng _______________, __________________, _______________, _______________, at ______________. May iba’t ibang uri ang pangngalan ayon sa batayan. Sa unang batayan, _________ at _______________,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samantalang _______________ at _______________ naman sa ikalawang batayan.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Samantalang ang panghalip naman ay ______________ sa _____________. May apat na uri ang panghalip. Ito ay _________________, _________________,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_______________, at _______________.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122400" y="824040"/>
            <a:ext cx="8096760" cy="71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80720" y="1541160"/>
            <a:ext cx="11698920" cy="22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pangngalan ay ngalan 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tao, bagay, lugar, hayop, at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May iba’t ibang uri ang pangngalan ayon sa batayan. Sa unang batayan,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pantangi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pambalana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samantalang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tahas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basal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sa ikalawang batayan.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Samantalang ang panghalip naman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pamalit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May apat na uri ang panghalip. Ito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panao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pamatlig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panaklaw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pananong.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PlaceHolder 4"/>
          <p:cNvSpPr/>
          <p:nvPr/>
        </p:nvSpPr>
        <p:spPr>
          <a:xfrm>
            <a:off x="2160" y="0"/>
            <a:ext cx="845748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Paggamit ng Pangngalan at Panghalip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2023-07-10T18:20:27Z</dcterms:modified>
  <cp:revision>113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