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8800" cy="621720"/>
          </a:xfrm>
          <a:prstGeom prst="rect">
            <a:avLst/>
          </a:prstGeom>
          <a:ln w="0">
            <a:noFill/>
          </a:ln>
        </p:spPr>
      </p:pic>
      <p:sp>
        <p:nvSpPr>
          <p:cNvPr id="86"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21320" cy="1021320"/>
          </a:xfrm>
          <a:prstGeom prst="rect">
            <a:avLst/>
          </a:prstGeom>
          <a:ln w="0">
            <a:noFill/>
          </a:ln>
        </p:spPr>
      </p:pic>
      <p:sp>
        <p:nvSpPr>
          <p:cNvPr id="88"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3120" cy="337140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7" name="Picture 18" descr=""/>
          <p:cNvPicPr/>
          <p:nvPr/>
        </p:nvPicPr>
        <p:blipFill>
          <a:blip r:embed="rId2"/>
          <a:stretch/>
        </p:blipFill>
        <p:spPr>
          <a:xfrm>
            <a:off x="0" y="6242760"/>
            <a:ext cx="12178800" cy="621720"/>
          </a:xfrm>
          <a:prstGeom prst="rect">
            <a:avLst/>
          </a:prstGeom>
          <a:ln w="0">
            <a:noFill/>
          </a:ln>
        </p:spPr>
      </p:pic>
      <p:sp>
        <p:nvSpPr>
          <p:cNvPr id="168"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169" name="Picture 10" descr=""/>
          <p:cNvPicPr/>
          <p:nvPr/>
        </p:nvPicPr>
        <p:blipFill>
          <a:blip r:embed="rId3"/>
          <a:stretch/>
        </p:blipFill>
        <p:spPr>
          <a:xfrm>
            <a:off x="10857240" y="-64440"/>
            <a:ext cx="1021320" cy="1021320"/>
          </a:xfrm>
          <a:prstGeom prst="rect">
            <a:avLst/>
          </a:prstGeom>
          <a:ln w="0">
            <a:noFill/>
          </a:ln>
        </p:spPr>
      </p:pic>
      <p:sp>
        <p:nvSpPr>
          <p:cNvPr id="170"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1"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8"/>
          <p:cNvSpPr/>
          <p:nvPr/>
        </p:nvSpPr>
        <p:spPr>
          <a:xfrm>
            <a:off x="4140000" y="2781720"/>
            <a:ext cx="7738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The Sun and the Planets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
          <p:cNvSpPr/>
          <p:nvPr/>
        </p:nvSpPr>
        <p:spPr>
          <a:xfrm>
            <a:off x="720000" y="360000"/>
            <a:ext cx="9169200" cy="709200"/>
          </a:xfrm>
          <a:prstGeom prst="rect">
            <a:avLst/>
          </a:prstGeom>
          <a:noFill/>
          <a:ln w="0">
            <a:noFill/>
          </a:ln>
        </p:spPr>
        <p:style>
          <a:lnRef idx="0"/>
          <a:fillRef idx="0"/>
          <a:effectRef idx="0"/>
          <a:fontRef idx="minor"/>
        </p:style>
      </p:sp>
      <p:sp>
        <p:nvSpPr>
          <p:cNvPr id="263" name=""/>
          <p:cNvSpPr/>
          <p:nvPr/>
        </p:nvSpPr>
        <p:spPr>
          <a:xfrm>
            <a:off x="7560000" y="5400000"/>
            <a:ext cx="2875680" cy="342000"/>
          </a:xfrm>
          <a:prstGeom prst="rect">
            <a:avLst/>
          </a:prstGeom>
          <a:noFill/>
          <a:ln w="0">
            <a:noFill/>
          </a:ln>
        </p:spPr>
        <p:style>
          <a:lnRef idx="0"/>
          <a:fillRef idx="0"/>
          <a:effectRef idx="0"/>
          <a:fontRef idx="minor"/>
        </p:style>
      </p:sp>
      <p:sp>
        <p:nvSpPr>
          <p:cNvPr id="264" name=""/>
          <p:cNvSpPr/>
          <p:nvPr/>
        </p:nvSpPr>
        <p:spPr>
          <a:xfrm>
            <a:off x="10260000" y="5746320"/>
            <a:ext cx="176400" cy="342000"/>
          </a:xfrm>
          <a:prstGeom prst="rect">
            <a:avLst/>
          </a:prstGeom>
          <a:noFill/>
          <a:ln w="0">
            <a:noFill/>
          </a:ln>
        </p:spPr>
        <p:style>
          <a:lnRef idx="0"/>
          <a:fillRef idx="0"/>
          <a:effectRef idx="0"/>
          <a:fontRef idx="minor"/>
        </p:style>
      </p:sp>
      <p:sp>
        <p:nvSpPr>
          <p:cNvPr id="265" name=""/>
          <p:cNvSpPr/>
          <p:nvPr/>
        </p:nvSpPr>
        <p:spPr>
          <a:xfrm>
            <a:off x="414360" y="1764000"/>
            <a:ext cx="11363400" cy="414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 Venus: Earth’s Twin Planet</a:t>
            </a:r>
            <a:b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Venus is the second planet from the Sun.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Venus is considered the twin planet of Earth due to its similarity with size and mass to that of Earth.</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Venus is the second-brightest object in the night sky next to the moon the moon. It is often called the </a:t>
            </a:r>
            <a:r>
              <a:rPr b="1" lang="en-PH" sz="1800" spc="-1" strike="noStrike">
                <a:solidFill>
                  <a:srgbClr val="000000"/>
                </a:solidFill>
                <a:latin typeface="Lato"/>
                <a:ea typeface="DejaVu Sans"/>
              </a:rPr>
              <a:t>“morning star”</a:t>
            </a:r>
            <a:r>
              <a:rPr b="0" lang="en-PH" sz="1800" spc="-1" strike="noStrike">
                <a:solidFill>
                  <a:srgbClr val="000000"/>
                </a:solidFill>
                <a:latin typeface="Lato"/>
                <a:ea typeface="DejaVu Sans"/>
              </a:rPr>
              <a:t> when it is in the west at sunset.</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Venus is known as the </a:t>
            </a:r>
            <a:r>
              <a:rPr b="1" lang="en-PH" sz="1800" spc="-1" strike="noStrike">
                <a:solidFill>
                  <a:srgbClr val="000000"/>
                </a:solidFill>
                <a:latin typeface="Lato"/>
                <a:ea typeface="DejaVu Sans"/>
              </a:rPr>
              <a:t>hottest planet</a:t>
            </a:r>
            <a:r>
              <a:rPr b="0" lang="en-PH" sz="1800" spc="-1" strike="noStrike">
                <a:solidFill>
                  <a:srgbClr val="000000"/>
                </a:solidFill>
                <a:latin typeface="Lato"/>
                <a:ea typeface="DejaVu Sans"/>
              </a:rPr>
              <a:t> due to its atmosphere. Venus’ surface reaches to a temperature of about 475°C because its thick atmosphere prevents excess sunlight to escape the planet. Its very thick atmosphere is composed mostly of carbon dioxide (97%). This environment makes it impossible for life to exist on Venus.</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Like Mercury, Venus has no moons.</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Trivia: One day on Venus lasts 243 Earth days because Venus spins backward, with the Sun rising in the west and setting in the east.</a:t>
            </a:r>
            <a:endParaRPr b="0" lang="en-PH" sz="1800" spc="-1" strike="noStrike">
              <a:latin typeface="Arial"/>
            </a:endParaRPr>
          </a:p>
        </p:txBody>
      </p:sp>
      <p:sp>
        <p:nvSpPr>
          <p:cNvPr id="266"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
          <p:cNvSpPr/>
          <p:nvPr/>
        </p:nvSpPr>
        <p:spPr>
          <a:xfrm>
            <a:off x="720000" y="360000"/>
            <a:ext cx="9169200" cy="709200"/>
          </a:xfrm>
          <a:prstGeom prst="rect">
            <a:avLst/>
          </a:prstGeom>
          <a:noFill/>
          <a:ln w="0">
            <a:noFill/>
          </a:ln>
        </p:spPr>
        <p:style>
          <a:lnRef idx="0"/>
          <a:fillRef idx="0"/>
          <a:effectRef idx="0"/>
          <a:fontRef idx="minor"/>
        </p:style>
      </p:sp>
      <p:sp>
        <p:nvSpPr>
          <p:cNvPr id="268" name=""/>
          <p:cNvSpPr/>
          <p:nvPr/>
        </p:nvSpPr>
        <p:spPr>
          <a:xfrm>
            <a:off x="7560000" y="5400000"/>
            <a:ext cx="2875680" cy="342000"/>
          </a:xfrm>
          <a:prstGeom prst="rect">
            <a:avLst/>
          </a:prstGeom>
          <a:noFill/>
          <a:ln w="0">
            <a:noFill/>
          </a:ln>
        </p:spPr>
        <p:style>
          <a:lnRef idx="0"/>
          <a:fillRef idx="0"/>
          <a:effectRef idx="0"/>
          <a:fontRef idx="minor"/>
        </p:style>
      </p:sp>
      <p:sp>
        <p:nvSpPr>
          <p:cNvPr id="269" name=""/>
          <p:cNvSpPr/>
          <p:nvPr/>
        </p:nvSpPr>
        <p:spPr>
          <a:xfrm>
            <a:off x="10260000" y="5746320"/>
            <a:ext cx="176400" cy="342000"/>
          </a:xfrm>
          <a:prstGeom prst="rect">
            <a:avLst/>
          </a:prstGeom>
          <a:noFill/>
          <a:ln w="0">
            <a:noFill/>
          </a:ln>
        </p:spPr>
        <p:style>
          <a:lnRef idx="0"/>
          <a:fillRef idx="0"/>
          <a:effectRef idx="0"/>
          <a:fontRef idx="minor"/>
        </p:style>
      </p:sp>
      <p:sp>
        <p:nvSpPr>
          <p:cNvPr id="270" name=""/>
          <p:cNvSpPr/>
          <p:nvPr/>
        </p:nvSpPr>
        <p:spPr>
          <a:xfrm>
            <a:off x="426600" y="2160000"/>
            <a:ext cx="11338920" cy="360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 Earth: Our Home Planet</a:t>
            </a:r>
            <a:b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Earth is the third planet from the Sun.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Earth is the only planet in the solar system where life is known to exist.</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N+æþ"/>
              </a:rPr>
              <a:t>Earth has abundant liquid water and supports life.</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N+æþ"/>
              </a:rPr>
              <a:t>Earth has an atmosphere that supports and protects life. The gaseous form of water, water vapor, is held in the atmosphere. Over millions of years ago, oxygen has been added to this atmosphere. As a result of these conditions, Earth can support life.</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N+æþ"/>
              </a:rPr>
              <a:t>Earth has one natural satellite, the Moon.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N+æþ"/>
              </a:rPr>
              <a:t>Trivia: More than 70% of the Earth’s surface is covered by water, which absorbs most of the carbon dioxide from the atmosphere. The rest is land, mostly in the form of continents.</a:t>
            </a:r>
            <a:endParaRPr b="0" lang="en-PH" sz="1800" spc="-1" strike="noStrike">
              <a:latin typeface="Arial"/>
            </a:endParaRPr>
          </a:p>
        </p:txBody>
      </p:sp>
      <p:sp>
        <p:nvSpPr>
          <p:cNvPr id="271"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
          <p:cNvSpPr/>
          <p:nvPr/>
        </p:nvSpPr>
        <p:spPr>
          <a:xfrm>
            <a:off x="720000" y="360000"/>
            <a:ext cx="9169200" cy="709200"/>
          </a:xfrm>
          <a:prstGeom prst="rect">
            <a:avLst/>
          </a:prstGeom>
          <a:noFill/>
          <a:ln w="0">
            <a:noFill/>
          </a:ln>
        </p:spPr>
        <p:style>
          <a:lnRef idx="0"/>
          <a:fillRef idx="0"/>
          <a:effectRef idx="0"/>
          <a:fontRef idx="minor"/>
        </p:style>
      </p:sp>
      <p:sp>
        <p:nvSpPr>
          <p:cNvPr id="273" name=""/>
          <p:cNvSpPr/>
          <p:nvPr/>
        </p:nvSpPr>
        <p:spPr>
          <a:xfrm>
            <a:off x="7560000" y="5400000"/>
            <a:ext cx="2875680" cy="342000"/>
          </a:xfrm>
          <a:prstGeom prst="rect">
            <a:avLst/>
          </a:prstGeom>
          <a:noFill/>
          <a:ln w="0">
            <a:noFill/>
          </a:ln>
        </p:spPr>
        <p:style>
          <a:lnRef idx="0"/>
          <a:fillRef idx="0"/>
          <a:effectRef idx="0"/>
          <a:fontRef idx="minor"/>
        </p:style>
      </p:sp>
      <p:sp>
        <p:nvSpPr>
          <p:cNvPr id="274" name=""/>
          <p:cNvSpPr/>
          <p:nvPr/>
        </p:nvSpPr>
        <p:spPr>
          <a:xfrm>
            <a:off x="10260000" y="5746320"/>
            <a:ext cx="176400" cy="342000"/>
          </a:xfrm>
          <a:prstGeom prst="rect">
            <a:avLst/>
          </a:prstGeom>
          <a:noFill/>
          <a:ln w="0">
            <a:noFill/>
          </a:ln>
        </p:spPr>
        <p:style>
          <a:lnRef idx="0"/>
          <a:fillRef idx="0"/>
          <a:effectRef idx="0"/>
          <a:fontRef idx="minor"/>
        </p:style>
      </p:sp>
      <p:sp>
        <p:nvSpPr>
          <p:cNvPr id="275" name=""/>
          <p:cNvSpPr/>
          <p:nvPr/>
        </p:nvSpPr>
        <p:spPr>
          <a:xfrm>
            <a:off x="336600" y="1800000"/>
            <a:ext cx="11518920" cy="449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D. Mars: The Red Planet</a:t>
            </a:r>
            <a:b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Mars is the fourth planet from the Sun.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Mars is known as the Red Planet. The surface of Mars appears reddish-yellow due to the iron oxide in the soil and dust that cover most of the planet.</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Mars has a thin atmosphere composed mostly of carbon dioxide, but it has small amounts of nitrogen and oxygen.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Mars has water in its atmosphere, about           as much as Earth’s atmosphere, which is enough to condense and form clouds and fog.</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Mars has two irregularly shaped moons, </a:t>
            </a:r>
            <a:r>
              <a:rPr b="1" lang="en-PH" sz="1800" spc="-1" strike="noStrike">
                <a:solidFill>
                  <a:srgbClr val="000000"/>
                </a:solidFill>
                <a:latin typeface="Lato"/>
                <a:ea typeface="DejaVu Sans"/>
              </a:rPr>
              <a:t>Phobos</a:t>
            </a:r>
            <a:r>
              <a:rPr b="0" lang="en-PH" sz="1800" spc="-1" strike="noStrike">
                <a:solidFill>
                  <a:srgbClr val="000000"/>
                </a:solidFill>
                <a:latin typeface="Lato"/>
                <a:ea typeface="DejaVu Sans"/>
              </a:rPr>
              <a:t> and</a:t>
            </a:r>
            <a:r>
              <a:rPr b="1" lang="en-PH" sz="1800" spc="-1" strike="noStrike">
                <a:solidFill>
                  <a:srgbClr val="000000"/>
                </a:solidFill>
                <a:latin typeface="Lato"/>
                <a:ea typeface="DejaVu Sans"/>
              </a:rPr>
              <a:t> Deimos</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Trivia: Mars is the home to the largest volcano (Olympus Mons) and the largest canyon (Valles Marineris) in the entire solar system.</a:t>
            </a:r>
            <a:endParaRPr b="0" lang="en-PH" sz="1800" spc="-1" strike="noStrike">
              <a:latin typeface="Arial"/>
            </a:endParaRPr>
          </a:p>
        </p:txBody>
      </p:sp>
      <p:pic>
        <p:nvPicPr>
          <p:cNvPr id="276" name="" descr=""/>
          <p:cNvPicPr/>
          <p:nvPr/>
        </p:nvPicPr>
        <p:blipFill>
          <a:blip r:embed="rId1"/>
          <a:stretch/>
        </p:blipFill>
        <p:spPr>
          <a:xfrm>
            <a:off x="5328000" y="3888000"/>
            <a:ext cx="716040" cy="502560"/>
          </a:xfrm>
          <a:prstGeom prst="rect">
            <a:avLst/>
          </a:prstGeom>
          <a:ln w="0">
            <a:noFill/>
          </a:ln>
        </p:spPr>
      </p:pic>
      <p:sp>
        <p:nvSpPr>
          <p:cNvPr id="277"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
          <p:cNvSpPr/>
          <p:nvPr/>
        </p:nvSpPr>
        <p:spPr>
          <a:xfrm>
            <a:off x="720000" y="360000"/>
            <a:ext cx="9169200" cy="709200"/>
          </a:xfrm>
          <a:prstGeom prst="rect">
            <a:avLst/>
          </a:prstGeom>
          <a:noFill/>
          <a:ln w="0">
            <a:noFill/>
          </a:ln>
        </p:spPr>
        <p:style>
          <a:lnRef idx="0"/>
          <a:fillRef idx="0"/>
          <a:effectRef idx="0"/>
          <a:fontRef idx="minor"/>
        </p:style>
      </p:sp>
      <p:sp>
        <p:nvSpPr>
          <p:cNvPr id="279" name=""/>
          <p:cNvSpPr/>
          <p:nvPr/>
        </p:nvSpPr>
        <p:spPr>
          <a:xfrm>
            <a:off x="7560000" y="5400000"/>
            <a:ext cx="2875680" cy="342000"/>
          </a:xfrm>
          <a:prstGeom prst="rect">
            <a:avLst/>
          </a:prstGeom>
          <a:noFill/>
          <a:ln w="0">
            <a:noFill/>
          </a:ln>
        </p:spPr>
        <p:style>
          <a:lnRef idx="0"/>
          <a:fillRef idx="0"/>
          <a:effectRef idx="0"/>
          <a:fontRef idx="minor"/>
        </p:style>
      </p:sp>
      <p:sp>
        <p:nvSpPr>
          <p:cNvPr id="280" name=""/>
          <p:cNvSpPr/>
          <p:nvPr/>
        </p:nvSpPr>
        <p:spPr>
          <a:xfrm>
            <a:off x="10260000" y="5746320"/>
            <a:ext cx="176400" cy="342000"/>
          </a:xfrm>
          <a:prstGeom prst="rect">
            <a:avLst/>
          </a:prstGeom>
          <a:noFill/>
          <a:ln w="0">
            <a:noFill/>
          </a:ln>
        </p:spPr>
        <p:style>
          <a:lnRef idx="0"/>
          <a:fillRef idx="0"/>
          <a:effectRef idx="0"/>
          <a:fontRef idx="minor"/>
        </p:style>
      </p:sp>
      <p:sp>
        <p:nvSpPr>
          <p:cNvPr id="281" name=""/>
          <p:cNvSpPr/>
          <p:nvPr/>
        </p:nvSpPr>
        <p:spPr>
          <a:xfrm>
            <a:off x="156600" y="2772000"/>
            <a:ext cx="11878920" cy="316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N+æþ"/>
              </a:rPr>
              <a:t>A. </a:t>
            </a:r>
            <a:r>
              <a:rPr b="1" lang="en-PH" sz="1800" spc="-1" strike="noStrike">
                <a:solidFill>
                  <a:srgbClr val="000000"/>
                </a:solidFill>
                <a:latin typeface="Lato"/>
                <a:ea typeface="N+æþ"/>
              </a:rPr>
              <a:t>	</a:t>
            </a:r>
            <a:r>
              <a:rPr b="1" lang="en-PH" sz="1800" spc="-1" strike="noStrike">
                <a:solidFill>
                  <a:srgbClr val="000000"/>
                </a:solidFill>
                <a:latin typeface="Lato"/>
                <a:ea typeface="N+æþ"/>
              </a:rPr>
              <a:t>Jupiter: The Most Giant</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Jupiter is the fifth planet from the Sun.</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Jupiter is the largest planet in the solar system. It is more than 11 times the size of Earth. Its mass is 300 times heavier than Earth’s.</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Jupiter has a permanent storm known as the Great Red Spot.</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Jupiter rotates much faster than any other planet, completing one rotation in slightly less than 10 hours, which is the reason why its poles are flattened.</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Jupiter has 63 moons (as of February 2004): four large moons (Io, Europa, Ganymede, and Callisto) and at least 59 smaller moons.</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N+æþ"/>
              </a:rPr>
              <a:t>Trivia: Eleven Earths could fi t across Jupiter’s equator. If Earth were the size of a grape, Jupiter would be the size of a basketball.</a:t>
            </a:r>
            <a:endParaRPr b="0" lang="en-PH" sz="1800" spc="-1" strike="noStrike">
              <a:latin typeface="Arial"/>
            </a:endParaRPr>
          </a:p>
        </p:txBody>
      </p:sp>
      <p:sp>
        <p:nvSpPr>
          <p:cNvPr id="282" name=""/>
          <p:cNvSpPr/>
          <p:nvPr/>
        </p:nvSpPr>
        <p:spPr>
          <a:xfrm>
            <a:off x="180720" y="1440000"/>
            <a:ext cx="11879280" cy="108936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nSpc>
                <a:spcPct val="100000"/>
              </a:lnSpc>
              <a:buNone/>
            </a:pPr>
            <a:r>
              <a:rPr b="1" lang="en-PH" sz="1800" spc="-1" strike="noStrike">
                <a:solidFill>
                  <a:srgbClr val="000000"/>
                </a:solidFill>
                <a:latin typeface="Lato"/>
                <a:ea typeface="DejaVu Sans"/>
              </a:rPr>
              <a:t>The Gas Giants</a:t>
            </a:r>
            <a:endParaRPr b="0" lang="en-PH" sz="1800" spc="-1" strike="noStrike">
              <a:latin typeface="Arial"/>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Can you name the next set of planets? These planets are collectively known as the gas giants. They are called gas giants because they are composed mainly of gases, such as hydrogen and helium.</a:t>
            </a:r>
            <a:endParaRPr b="0" lang="en-PH" sz="1800" spc="-1" strike="noStrike">
              <a:latin typeface="Arial"/>
            </a:endParaRPr>
          </a:p>
        </p:txBody>
      </p:sp>
      <p:sp>
        <p:nvSpPr>
          <p:cNvPr id="283" name=""/>
          <p:cNvSpPr/>
          <p:nvPr/>
        </p:nvSpPr>
        <p:spPr>
          <a:xfrm>
            <a:off x="3277440" y="54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
          <p:cNvSpPr/>
          <p:nvPr/>
        </p:nvSpPr>
        <p:spPr>
          <a:xfrm>
            <a:off x="720000" y="360000"/>
            <a:ext cx="9169200" cy="709200"/>
          </a:xfrm>
          <a:prstGeom prst="rect">
            <a:avLst/>
          </a:prstGeom>
          <a:noFill/>
          <a:ln w="0">
            <a:noFill/>
          </a:ln>
        </p:spPr>
        <p:style>
          <a:lnRef idx="0"/>
          <a:fillRef idx="0"/>
          <a:effectRef idx="0"/>
          <a:fontRef idx="minor"/>
        </p:style>
      </p:sp>
      <p:sp>
        <p:nvSpPr>
          <p:cNvPr id="285" name=""/>
          <p:cNvSpPr/>
          <p:nvPr/>
        </p:nvSpPr>
        <p:spPr>
          <a:xfrm>
            <a:off x="7560000" y="5400000"/>
            <a:ext cx="2875680" cy="342000"/>
          </a:xfrm>
          <a:prstGeom prst="rect">
            <a:avLst/>
          </a:prstGeom>
          <a:noFill/>
          <a:ln w="0">
            <a:noFill/>
          </a:ln>
        </p:spPr>
        <p:style>
          <a:lnRef idx="0"/>
          <a:fillRef idx="0"/>
          <a:effectRef idx="0"/>
          <a:fontRef idx="minor"/>
        </p:style>
      </p:sp>
      <p:sp>
        <p:nvSpPr>
          <p:cNvPr id="286" name=""/>
          <p:cNvSpPr/>
          <p:nvPr/>
        </p:nvSpPr>
        <p:spPr>
          <a:xfrm>
            <a:off x="10260000" y="5746320"/>
            <a:ext cx="176400" cy="342000"/>
          </a:xfrm>
          <a:prstGeom prst="rect">
            <a:avLst/>
          </a:prstGeom>
          <a:noFill/>
          <a:ln w="0">
            <a:noFill/>
          </a:ln>
        </p:spPr>
        <p:style>
          <a:lnRef idx="0"/>
          <a:fillRef idx="0"/>
          <a:effectRef idx="0"/>
          <a:fontRef idx="minor"/>
        </p:style>
      </p:sp>
      <p:sp>
        <p:nvSpPr>
          <p:cNvPr id="287" name=""/>
          <p:cNvSpPr/>
          <p:nvPr/>
        </p:nvSpPr>
        <p:spPr>
          <a:xfrm>
            <a:off x="336600" y="2196000"/>
            <a:ext cx="11518920" cy="306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B. Saturn: The Ringed Planet</a:t>
            </a:r>
            <a:endParaRPr b="0" lang="en-PH" sz="1800" spc="-1" strike="noStrike">
              <a:latin typeface="Arial"/>
            </a:endParaRPr>
          </a:p>
          <a:p>
            <a:pPr algn="just">
              <a:lnSpc>
                <a:spcPct val="115000"/>
              </a:lnSpc>
              <a:buNone/>
            </a:pP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Saturn is the sixth planet from the Sun and the second largest planet in the solar system.</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Saturn has a complex ring system held in place by its gravitational pull. The rings consist of particles of ice and rock, varying in size from dust to boulders.</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Saturn has 31 moons, and the largest is Titan. Titan, larger than planet Mercury, has an atmosphere that is composed of nitrogen, argon, and methane.</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Trivia: Few space missions have visited Saturn: Pioneer 11 and Voyagers 1 and 2 flew by, and Cassini orbited Saturn 294 times from 2004 to 2017.</a:t>
            </a:r>
            <a:endParaRPr b="0" lang="en-PH" sz="1800" spc="-1" strike="noStrike">
              <a:latin typeface="Arial"/>
            </a:endParaRPr>
          </a:p>
        </p:txBody>
      </p:sp>
      <p:sp>
        <p:nvSpPr>
          <p:cNvPr id="288"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
          <p:cNvSpPr/>
          <p:nvPr/>
        </p:nvSpPr>
        <p:spPr>
          <a:xfrm>
            <a:off x="720000" y="360000"/>
            <a:ext cx="9169200" cy="709200"/>
          </a:xfrm>
          <a:prstGeom prst="rect">
            <a:avLst/>
          </a:prstGeom>
          <a:noFill/>
          <a:ln w="0">
            <a:noFill/>
          </a:ln>
        </p:spPr>
        <p:style>
          <a:lnRef idx="0"/>
          <a:fillRef idx="0"/>
          <a:effectRef idx="0"/>
          <a:fontRef idx="minor"/>
        </p:style>
      </p:sp>
      <p:sp>
        <p:nvSpPr>
          <p:cNvPr id="290" name=""/>
          <p:cNvSpPr/>
          <p:nvPr/>
        </p:nvSpPr>
        <p:spPr>
          <a:xfrm>
            <a:off x="7560000" y="5400000"/>
            <a:ext cx="2875680" cy="342000"/>
          </a:xfrm>
          <a:prstGeom prst="rect">
            <a:avLst/>
          </a:prstGeom>
          <a:noFill/>
          <a:ln w="0">
            <a:noFill/>
          </a:ln>
        </p:spPr>
        <p:style>
          <a:lnRef idx="0"/>
          <a:fillRef idx="0"/>
          <a:effectRef idx="0"/>
          <a:fontRef idx="minor"/>
        </p:style>
      </p:sp>
      <p:sp>
        <p:nvSpPr>
          <p:cNvPr id="291" name=""/>
          <p:cNvSpPr/>
          <p:nvPr/>
        </p:nvSpPr>
        <p:spPr>
          <a:xfrm>
            <a:off x="10260000" y="5746320"/>
            <a:ext cx="176400" cy="342000"/>
          </a:xfrm>
          <a:prstGeom prst="rect">
            <a:avLst/>
          </a:prstGeom>
          <a:noFill/>
          <a:ln w="0">
            <a:noFill/>
          </a:ln>
        </p:spPr>
        <p:style>
          <a:lnRef idx="0"/>
          <a:fillRef idx="0"/>
          <a:effectRef idx="0"/>
          <a:fontRef idx="minor"/>
        </p:style>
      </p:sp>
      <p:sp>
        <p:nvSpPr>
          <p:cNvPr id="292" name=""/>
          <p:cNvSpPr/>
          <p:nvPr/>
        </p:nvSpPr>
        <p:spPr>
          <a:xfrm>
            <a:off x="426600" y="2052000"/>
            <a:ext cx="11338920" cy="360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C. Uranus: The “Sideways Planet”</a:t>
            </a:r>
            <a:b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Uranus is the seventh planet from the Sun and the third largest in the solar system.</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Uranus is known as the “sideways planet” because it rotates on its “side.” Its axis of rotation is parallel to its orbit.</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Uranus has an atmosphere that is composed of hydrogen, helium, and methane. Methane gives the planet its bluish-green color.</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Uranus has at least 21 moons; the largest is Titania, which has several craters and deep valleys.</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Trivia: Uranus is the first planet found with the aid of a telescope. The planet was discovered in 1781 by German-born British astronomer William Herschel, although he originally thought it was either a comet or a star.</a:t>
            </a:r>
            <a:endParaRPr b="0" lang="en-PH" sz="1800" spc="-1" strike="noStrike">
              <a:latin typeface="Arial"/>
            </a:endParaRPr>
          </a:p>
        </p:txBody>
      </p:sp>
      <p:sp>
        <p:nvSpPr>
          <p:cNvPr id="293"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
          <p:cNvSpPr/>
          <p:nvPr/>
        </p:nvSpPr>
        <p:spPr>
          <a:xfrm>
            <a:off x="7560000" y="5400000"/>
            <a:ext cx="2875680" cy="342000"/>
          </a:xfrm>
          <a:prstGeom prst="rect">
            <a:avLst/>
          </a:prstGeom>
          <a:noFill/>
          <a:ln w="0">
            <a:noFill/>
          </a:ln>
        </p:spPr>
        <p:style>
          <a:lnRef idx="0"/>
          <a:fillRef idx="0"/>
          <a:effectRef idx="0"/>
          <a:fontRef idx="minor"/>
        </p:style>
      </p:sp>
      <p:sp>
        <p:nvSpPr>
          <p:cNvPr id="295" name=""/>
          <p:cNvSpPr/>
          <p:nvPr/>
        </p:nvSpPr>
        <p:spPr>
          <a:xfrm>
            <a:off x="10260000" y="5746320"/>
            <a:ext cx="176400" cy="342000"/>
          </a:xfrm>
          <a:prstGeom prst="rect">
            <a:avLst/>
          </a:prstGeom>
          <a:noFill/>
          <a:ln w="0">
            <a:noFill/>
          </a:ln>
        </p:spPr>
        <p:style>
          <a:lnRef idx="0"/>
          <a:fillRef idx="0"/>
          <a:effectRef idx="0"/>
          <a:fontRef idx="minor"/>
        </p:style>
      </p:sp>
      <p:sp>
        <p:nvSpPr>
          <p:cNvPr id="296" name=""/>
          <p:cNvSpPr/>
          <p:nvPr/>
        </p:nvSpPr>
        <p:spPr>
          <a:xfrm>
            <a:off x="336600" y="2196000"/>
            <a:ext cx="11518920" cy="306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 Neptune: The Farthest Planet</a:t>
            </a:r>
            <a:b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Neptune is the eighth planet, farthest from the Sun, and the fourth largest in diameter.</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Neptune has an atmosphere made of methane gas. This gas gives the planet a distinctive bluish-green color.</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Neptune has a dark-colored storm called the </a:t>
            </a:r>
            <a:r>
              <a:rPr b="1" lang="en-PH" sz="1800" spc="-1" strike="noStrike">
                <a:solidFill>
                  <a:srgbClr val="000000"/>
                </a:solidFill>
                <a:latin typeface="Lato"/>
                <a:ea typeface="DejaVu Sans"/>
              </a:rPr>
              <a:t>Great Dark Spot</a:t>
            </a:r>
            <a:r>
              <a:rPr b="0" lang="en-PH" sz="1800" spc="-1" strike="noStrike">
                <a:solidFill>
                  <a:srgbClr val="000000"/>
                </a:solidFill>
                <a:latin typeface="Lato"/>
                <a:ea typeface="DejaVu Sans"/>
              </a:rPr>
              <a:t>, which is similar to the Great Red Spot on Jupiter.</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Neptune has 11 moons and several rings. The largest of the moons is Triton, which has a thin atmosphere mostly made of nitrogen. Trivia: Neptune’s winds are the fastest known in any planet, with speed of winds approaching 2,100 kilometers per hour.</a:t>
            </a:r>
            <a:endParaRPr b="0" lang="en-PH" sz="1800" spc="-1" strike="noStrike">
              <a:latin typeface="Arial"/>
            </a:endParaRPr>
          </a:p>
        </p:txBody>
      </p:sp>
      <p:sp>
        <p:nvSpPr>
          <p:cNvPr id="297"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
          <p:cNvSpPr/>
          <p:nvPr/>
        </p:nvSpPr>
        <p:spPr>
          <a:xfrm>
            <a:off x="720000" y="360000"/>
            <a:ext cx="9169200" cy="709200"/>
          </a:xfrm>
          <a:prstGeom prst="rect">
            <a:avLst/>
          </a:prstGeom>
          <a:noFill/>
          <a:ln w="0">
            <a:noFill/>
          </a:ln>
        </p:spPr>
        <p:style>
          <a:lnRef idx="0"/>
          <a:fillRef idx="0"/>
          <a:effectRef idx="0"/>
          <a:fontRef idx="minor"/>
        </p:style>
      </p:sp>
      <p:sp>
        <p:nvSpPr>
          <p:cNvPr id="299" name=""/>
          <p:cNvSpPr/>
          <p:nvPr/>
        </p:nvSpPr>
        <p:spPr>
          <a:xfrm>
            <a:off x="7560000" y="5400000"/>
            <a:ext cx="2875680" cy="342000"/>
          </a:xfrm>
          <a:prstGeom prst="rect">
            <a:avLst/>
          </a:prstGeom>
          <a:noFill/>
          <a:ln w="0">
            <a:noFill/>
          </a:ln>
        </p:spPr>
        <p:style>
          <a:lnRef idx="0"/>
          <a:fillRef idx="0"/>
          <a:effectRef idx="0"/>
          <a:fontRef idx="minor"/>
        </p:style>
      </p:sp>
      <p:sp>
        <p:nvSpPr>
          <p:cNvPr id="300" name=""/>
          <p:cNvSpPr/>
          <p:nvPr/>
        </p:nvSpPr>
        <p:spPr>
          <a:xfrm>
            <a:off x="10260000" y="5746320"/>
            <a:ext cx="176400" cy="342000"/>
          </a:xfrm>
          <a:prstGeom prst="rect">
            <a:avLst/>
          </a:prstGeom>
          <a:noFill/>
          <a:ln w="0">
            <a:noFill/>
          </a:ln>
        </p:spPr>
        <p:style>
          <a:lnRef idx="0"/>
          <a:fillRef idx="0"/>
          <a:effectRef idx="0"/>
          <a:fontRef idx="minor"/>
        </p:style>
      </p:sp>
      <p:sp>
        <p:nvSpPr>
          <p:cNvPr id="301" name=""/>
          <p:cNvSpPr/>
          <p:nvPr/>
        </p:nvSpPr>
        <p:spPr>
          <a:xfrm>
            <a:off x="540000" y="1069200"/>
            <a:ext cx="3779280" cy="5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Characteristics of Planets</a:t>
            </a:r>
            <a:endParaRPr b="0" lang="en-PH" sz="1800" spc="-1" strike="noStrike">
              <a:latin typeface="Arial"/>
            </a:endParaRPr>
          </a:p>
        </p:txBody>
      </p:sp>
      <p:graphicFrame>
        <p:nvGraphicFramePr>
          <p:cNvPr id="302" name=""/>
          <p:cNvGraphicFramePr/>
          <p:nvPr/>
        </p:nvGraphicFramePr>
        <p:xfrm>
          <a:off x="612000" y="1548000"/>
          <a:ext cx="10979640" cy="4319640"/>
        </p:xfrm>
        <a:graphic>
          <a:graphicData uri="http://schemas.openxmlformats.org/drawingml/2006/table">
            <a:tbl>
              <a:tblPr/>
              <a:tblGrid>
                <a:gridCol w="2194200"/>
                <a:gridCol w="2194200"/>
                <a:gridCol w="2194200"/>
                <a:gridCol w="2194200"/>
                <a:gridCol w="2203200"/>
              </a:tblGrid>
              <a:tr h="813240">
                <a:tc>
                  <a:txBody>
                    <a:bodyPr lIns="90000" rIns="90000" anchor="ctr">
                      <a:noAutofit/>
                    </a:bodyPr>
                    <a:p>
                      <a:pPr algn="ctr">
                        <a:lnSpc>
                          <a:spcPct val="100000"/>
                        </a:lnSpc>
                        <a:buNone/>
                      </a:pPr>
                      <a:r>
                        <a:rPr b="1" lang="en-PH" sz="1800" spc="-1" strike="noStrike">
                          <a:latin typeface="Lato"/>
                        </a:rPr>
                        <a:t>Planet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Period of</a:t>
                      </a:r>
                      <a:endParaRPr b="0" lang="en-PH" sz="1800" spc="-1" strike="noStrike">
                        <a:latin typeface="Arial"/>
                      </a:endParaRPr>
                    </a:p>
                    <a:p>
                      <a:pPr algn="ctr">
                        <a:lnSpc>
                          <a:spcPct val="100000"/>
                        </a:lnSpc>
                        <a:buNone/>
                      </a:pPr>
                      <a:r>
                        <a:rPr b="1" lang="en-PH" sz="1800" spc="-1" strike="noStrike">
                          <a:latin typeface="Lato"/>
                        </a:rPr>
                        <a:t>Revolution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Period of</a:t>
                      </a:r>
                      <a:endParaRPr b="0" lang="en-PH" sz="1800" spc="-1" strike="noStrike">
                        <a:latin typeface="Arial"/>
                      </a:endParaRPr>
                    </a:p>
                    <a:p>
                      <a:pPr algn="ctr">
                        <a:lnSpc>
                          <a:spcPct val="100000"/>
                        </a:lnSpc>
                        <a:buNone/>
                      </a:pPr>
                      <a:r>
                        <a:rPr b="1" lang="en-PH" sz="1800" spc="-1" strike="noStrike">
                          <a:latin typeface="Lato"/>
                        </a:rPr>
                        <a:t>Rotation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Distance from</a:t>
                      </a:r>
                      <a:endParaRPr b="0" lang="en-PH" sz="1800" spc="-1" strike="noStrike">
                        <a:latin typeface="Arial"/>
                      </a:endParaRPr>
                    </a:p>
                    <a:p>
                      <a:pPr algn="ctr">
                        <a:lnSpc>
                          <a:spcPct val="100000"/>
                        </a:lnSpc>
                        <a:buNone/>
                      </a:pPr>
                      <a:r>
                        <a:rPr b="1" lang="en-PH" sz="1800" spc="-1" strike="noStrike">
                          <a:latin typeface="Lato"/>
                        </a:rPr>
                        <a:t>the Sun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Estimated</a:t>
                      </a:r>
                      <a:endParaRPr b="0" lang="en-PH" sz="1800" spc="-1" strike="noStrike">
                        <a:latin typeface="Arial"/>
                      </a:endParaRPr>
                    </a:p>
                    <a:p>
                      <a:pPr algn="ctr">
                        <a:lnSpc>
                          <a:spcPct val="100000"/>
                        </a:lnSpc>
                        <a:buNone/>
                      </a:pPr>
                      <a:r>
                        <a:rPr b="1" lang="en-PH" sz="1800" spc="-1" strike="noStrike">
                          <a:latin typeface="Lato"/>
                        </a:rPr>
                        <a:t>Radius (Size)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Mercury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88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58.6461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57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2,440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Venus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225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243.16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107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6,052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Earth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365 </a:t>
                      </a:r>
                      <a:r>
                        <a:rPr b="0" lang="en-PH" sz="1800" spc="-1" strike="noStrike">
                          <a:latin typeface="Lato"/>
                          <a:ea typeface="Reem Kufi"/>
                        </a:rPr>
                        <a:t>½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23 hours 56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107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6,371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Mars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687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24 hours 37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229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3,390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Jupiter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11.86 years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9 hours 55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778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69,911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Saturn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29.5 years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10 hours 13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1,429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58,232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9800">
                <a:tc>
                  <a:txBody>
                    <a:bodyPr lIns="90000" rIns="90000" anchor="ctr">
                      <a:noAutofit/>
                    </a:bodyPr>
                    <a:p>
                      <a:pPr algn="ctr">
                        <a:lnSpc>
                          <a:spcPct val="100000"/>
                        </a:lnSpc>
                        <a:buNone/>
                      </a:pPr>
                      <a:r>
                        <a:rPr b="0" lang="en-PH" sz="1800" spc="-1" strike="noStrike">
                          <a:latin typeface="Lato"/>
                        </a:rPr>
                        <a:t>Uranus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84 years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17.2 hours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2,871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25,362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70520">
                <a:tc>
                  <a:txBody>
                    <a:bodyPr lIns="90000" rIns="90000" anchor="ctr">
                      <a:noAutofit/>
                    </a:bodyPr>
                    <a:p>
                      <a:pPr algn="ctr">
                        <a:lnSpc>
                          <a:spcPct val="100000"/>
                        </a:lnSpc>
                        <a:buNone/>
                      </a:pPr>
                      <a:r>
                        <a:rPr b="0" lang="en-PH" sz="1800" spc="-1" strike="noStrike">
                          <a:latin typeface="Lato"/>
                        </a:rPr>
                        <a:t>Neptune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164.8 years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16 hours 17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4,496 million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24,622 km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303" name=""/>
          <p:cNvSpPr/>
          <p:nvPr/>
        </p:nvSpPr>
        <p:spPr>
          <a:xfrm>
            <a:off x="3277440" y="324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
          <p:cNvSpPr/>
          <p:nvPr/>
        </p:nvSpPr>
        <p:spPr>
          <a:xfrm>
            <a:off x="720000" y="360000"/>
            <a:ext cx="9169200" cy="709200"/>
          </a:xfrm>
          <a:prstGeom prst="rect">
            <a:avLst/>
          </a:prstGeom>
          <a:noFill/>
          <a:ln w="0">
            <a:noFill/>
          </a:ln>
        </p:spPr>
        <p:style>
          <a:lnRef idx="0"/>
          <a:fillRef idx="0"/>
          <a:effectRef idx="0"/>
          <a:fontRef idx="minor"/>
        </p:style>
      </p:sp>
      <p:sp>
        <p:nvSpPr>
          <p:cNvPr id="305" name=""/>
          <p:cNvSpPr/>
          <p:nvPr/>
        </p:nvSpPr>
        <p:spPr>
          <a:xfrm>
            <a:off x="7560000" y="5400000"/>
            <a:ext cx="2875680" cy="342000"/>
          </a:xfrm>
          <a:prstGeom prst="rect">
            <a:avLst/>
          </a:prstGeom>
          <a:noFill/>
          <a:ln w="0">
            <a:noFill/>
          </a:ln>
        </p:spPr>
        <p:style>
          <a:lnRef idx="0"/>
          <a:fillRef idx="0"/>
          <a:effectRef idx="0"/>
          <a:fontRef idx="minor"/>
        </p:style>
      </p:sp>
      <p:sp>
        <p:nvSpPr>
          <p:cNvPr id="306" name=""/>
          <p:cNvSpPr/>
          <p:nvPr/>
        </p:nvSpPr>
        <p:spPr>
          <a:xfrm>
            <a:off x="10260000" y="5746320"/>
            <a:ext cx="176400" cy="342000"/>
          </a:xfrm>
          <a:prstGeom prst="rect">
            <a:avLst/>
          </a:prstGeom>
          <a:noFill/>
          <a:ln w="0">
            <a:noFill/>
          </a:ln>
        </p:spPr>
        <p:style>
          <a:lnRef idx="0"/>
          <a:fillRef idx="0"/>
          <a:effectRef idx="0"/>
          <a:fontRef idx="minor"/>
        </p:style>
      </p:sp>
      <p:sp>
        <p:nvSpPr>
          <p:cNvPr id="307" name=""/>
          <p:cNvSpPr/>
          <p:nvPr/>
        </p:nvSpPr>
        <p:spPr>
          <a:xfrm>
            <a:off x="360000" y="2232000"/>
            <a:ext cx="11158920" cy="94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Remember This!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Here is an easier way of remembering the planets, starting from the one closest to the Sun.</a:t>
            </a:r>
            <a:endParaRPr b="0" lang="en-PH" sz="2000" spc="-1" strike="noStrike">
              <a:latin typeface="Arial"/>
            </a:endParaRPr>
          </a:p>
        </p:txBody>
      </p:sp>
      <p:sp>
        <p:nvSpPr>
          <p:cNvPr id="308" name=""/>
          <p:cNvSpPr/>
          <p:nvPr/>
        </p:nvSpPr>
        <p:spPr>
          <a:xfrm>
            <a:off x="1794600" y="3240000"/>
            <a:ext cx="8602920" cy="1140120"/>
          </a:xfrm>
          <a:custGeom>
            <a:avLst/>
            <a:gdLst/>
            <a:ahLst/>
            <a:rect l="l" t="t" r="r" b="b"/>
            <a:pathLst>
              <a:path w="23902" h="3172">
                <a:moveTo>
                  <a:pt x="528" y="0"/>
                </a:moveTo>
                <a:lnTo>
                  <a:pt x="529" y="0"/>
                </a:lnTo>
                <a:cubicBezTo>
                  <a:pt x="436" y="0"/>
                  <a:pt x="345" y="24"/>
                  <a:pt x="264" y="71"/>
                </a:cubicBezTo>
                <a:cubicBezTo>
                  <a:pt x="184" y="117"/>
                  <a:pt x="117" y="184"/>
                  <a:pt x="71" y="264"/>
                </a:cubicBezTo>
                <a:cubicBezTo>
                  <a:pt x="24" y="345"/>
                  <a:pt x="0" y="436"/>
                  <a:pt x="0" y="529"/>
                </a:cubicBezTo>
                <a:lnTo>
                  <a:pt x="0" y="2642"/>
                </a:lnTo>
                <a:lnTo>
                  <a:pt x="0" y="2643"/>
                </a:lnTo>
                <a:cubicBezTo>
                  <a:pt x="0" y="2735"/>
                  <a:pt x="24" y="2826"/>
                  <a:pt x="71" y="2907"/>
                </a:cubicBezTo>
                <a:cubicBezTo>
                  <a:pt x="117" y="2987"/>
                  <a:pt x="184" y="3054"/>
                  <a:pt x="264" y="3100"/>
                </a:cubicBezTo>
                <a:cubicBezTo>
                  <a:pt x="345" y="3147"/>
                  <a:pt x="436" y="3171"/>
                  <a:pt x="529" y="3171"/>
                </a:cubicBezTo>
                <a:lnTo>
                  <a:pt x="23372" y="3171"/>
                </a:lnTo>
                <a:lnTo>
                  <a:pt x="23373" y="3171"/>
                </a:lnTo>
                <a:cubicBezTo>
                  <a:pt x="23465" y="3171"/>
                  <a:pt x="23556" y="3147"/>
                  <a:pt x="23637" y="3100"/>
                </a:cubicBezTo>
                <a:cubicBezTo>
                  <a:pt x="23717" y="3054"/>
                  <a:pt x="23784" y="2987"/>
                  <a:pt x="23830" y="2907"/>
                </a:cubicBezTo>
                <a:cubicBezTo>
                  <a:pt x="23877" y="2826"/>
                  <a:pt x="23901" y="2735"/>
                  <a:pt x="23901" y="2643"/>
                </a:cubicBezTo>
                <a:lnTo>
                  <a:pt x="23901" y="528"/>
                </a:lnTo>
                <a:lnTo>
                  <a:pt x="23901" y="529"/>
                </a:lnTo>
                <a:lnTo>
                  <a:pt x="23901" y="529"/>
                </a:lnTo>
                <a:cubicBezTo>
                  <a:pt x="23901" y="436"/>
                  <a:pt x="23877" y="345"/>
                  <a:pt x="23830" y="264"/>
                </a:cubicBezTo>
                <a:cubicBezTo>
                  <a:pt x="23784" y="184"/>
                  <a:pt x="23717" y="117"/>
                  <a:pt x="23637" y="71"/>
                </a:cubicBezTo>
                <a:cubicBezTo>
                  <a:pt x="23556" y="24"/>
                  <a:pt x="23465" y="0"/>
                  <a:pt x="23373" y="0"/>
                </a:cubicBezTo>
                <a:lnTo>
                  <a:pt x="528" y="0"/>
                </a:lnTo>
              </a:path>
            </a:pathLst>
          </a:custGeom>
          <a:solidFill>
            <a:srgbClr val="ffffff"/>
          </a:solidFill>
          <a:ln w="38160">
            <a:solidFill>
              <a:srgbClr val="000000"/>
            </a:solidFill>
            <a:round/>
          </a:ln>
        </p:spPr>
        <p:style>
          <a:lnRef idx="0"/>
          <a:fillRef idx="0"/>
          <a:effectRef idx="0"/>
          <a:fontRef idx="minor"/>
        </p:style>
      </p:sp>
      <p:sp>
        <p:nvSpPr>
          <p:cNvPr id="309" name=""/>
          <p:cNvSpPr/>
          <p:nvPr/>
        </p:nvSpPr>
        <p:spPr>
          <a:xfrm>
            <a:off x="2010600" y="3399480"/>
            <a:ext cx="8170920" cy="88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M</a:t>
            </a:r>
            <a:r>
              <a:rPr b="0" lang="en-PH" sz="2200" spc="-1" strike="noStrike">
                <a:solidFill>
                  <a:srgbClr val="000000"/>
                </a:solidFill>
                <a:latin typeface="Lato"/>
                <a:ea typeface="DejaVu Sans"/>
              </a:rPr>
              <a:t>y </a:t>
            </a:r>
            <a:r>
              <a:rPr b="1" lang="en-PH" sz="2200" spc="-1" strike="noStrike">
                <a:solidFill>
                  <a:srgbClr val="000000"/>
                </a:solidFill>
                <a:latin typeface="Lato"/>
                <a:ea typeface="DejaVu Sans"/>
              </a:rPr>
              <a:t>V</a:t>
            </a:r>
            <a:r>
              <a:rPr b="0" lang="en-PH" sz="2200" spc="-1" strike="noStrike">
                <a:solidFill>
                  <a:srgbClr val="000000"/>
                </a:solidFill>
                <a:latin typeface="Lato"/>
                <a:ea typeface="DejaVu Sans"/>
              </a:rPr>
              <a:t>ery </a:t>
            </a:r>
            <a:r>
              <a:rPr b="1" lang="en-PH" sz="2200" spc="-1" strike="noStrike">
                <a:solidFill>
                  <a:srgbClr val="000000"/>
                </a:solidFill>
                <a:latin typeface="Lato"/>
                <a:ea typeface="DejaVu Sans"/>
              </a:rPr>
              <a:t>E</a:t>
            </a:r>
            <a:r>
              <a:rPr b="0" lang="en-PH" sz="2200" spc="-1" strike="noStrike">
                <a:solidFill>
                  <a:srgbClr val="000000"/>
                </a:solidFill>
                <a:latin typeface="Lato"/>
                <a:ea typeface="DejaVu Sans"/>
              </a:rPr>
              <a:t>ager</a:t>
            </a:r>
            <a:r>
              <a:rPr b="1" lang="en-PH" sz="2200" spc="-1" strike="noStrike">
                <a:solidFill>
                  <a:srgbClr val="000000"/>
                </a:solidFill>
                <a:latin typeface="Lato"/>
                <a:ea typeface="DejaVu Sans"/>
              </a:rPr>
              <a:t> M</a:t>
            </a:r>
            <a:r>
              <a:rPr b="0" lang="en-PH" sz="2200" spc="-1" strike="noStrike">
                <a:solidFill>
                  <a:srgbClr val="000000"/>
                </a:solidFill>
                <a:latin typeface="Lato"/>
                <a:ea typeface="DejaVu Sans"/>
              </a:rPr>
              <a:t>other</a:t>
            </a:r>
            <a:r>
              <a:rPr b="1" lang="en-PH" sz="2200" spc="-1" strike="noStrike">
                <a:solidFill>
                  <a:srgbClr val="000000"/>
                </a:solidFill>
                <a:latin typeface="Lato"/>
                <a:ea typeface="DejaVu Sans"/>
              </a:rPr>
              <a:t> J</a:t>
            </a:r>
            <a:r>
              <a:rPr b="0" lang="en-PH" sz="2200" spc="-1" strike="noStrike">
                <a:solidFill>
                  <a:srgbClr val="000000"/>
                </a:solidFill>
                <a:latin typeface="Lato"/>
                <a:ea typeface="DejaVu Sans"/>
              </a:rPr>
              <a:t>ust </a:t>
            </a:r>
            <a:r>
              <a:rPr b="1" lang="en-PH" sz="2200" spc="-1" strike="noStrike">
                <a:solidFill>
                  <a:srgbClr val="000000"/>
                </a:solidFill>
                <a:latin typeface="Lato"/>
                <a:ea typeface="DejaVu Sans"/>
              </a:rPr>
              <a:t>S</a:t>
            </a:r>
            <a:r>
              <a:rPr b="0" lang="en-PH" sz="2200" spc="-1" strike="noStrike">
                <a:solidFill>
                  <a:srgbClr val="000000"/>
                </a:solidFill>
                <a:latin typeface="Lato"/>
                <a:ea typeface="DejaVu Sans"/>
              </a:rPr>
              <a:t>erved </a:t>
            </a:r>
            <a:r>
              <a:rPr b="1" lang="en-PH" sz="2200" spc="-1" strike="noStrike">
                <a:solidFill>
                  <a:srgbClr val="000000"/>
                </a:solidFill>
                <a:latin typeface="Lato"/>
                <a:ea typeface="DejaVu Sans"/>
              </a:rPr>
              <a:t>U</a:t>
            </a:r>
            <a:r>
              <a:rPr b="0" lang="en-PH" sz="2200" spc="-1" strike="noStrike">
                <a:solidFill>
                  <a:srgbClr val="000000"/>
                </a:solidFill>
                <a:latin typeface="Lato"/>
                <a:ea typeface="DejaVu Sans"/>
              </a:rPr>
              <a:t>s </a:t>
            </a:r>
            <a:r>
              <a:rPr b="1" lang="en-PH" sz="2200" spc="-1" strike="noStrike">
                <a:solidFill>
                  <a:srgbClr val="000000"/>
                </a:solidFill>
                <a:latin typeface="Lato"/>
                <a:ea typeface="DejaVu Sans"/>
              </a:rPr>
              <a:t>N</a:t>
            </a:r>
            <a:r>
              <a:rPr b="0" lang="en-PH" sz="2200" spc="-1" strike="noStrike">
                <a:solidFill>
                  <a:srgbClr val="000000"/>
                </a:solidFill>
                <a:latin typeface="Lato"/>
                <a:ea typeface="DejaVu Sans"/>
              </a:rPr>
              <a:t>oodles: </a:t>
            </a:r>
            <a:br/>
            <a:r>
              <a:rPr b="0" lang="en-PH" sz="2200" spc="-1" strike="noStrike">
                <a:solidFill>
                  <a:srgbClr val="000000"/>
                </a:solidFill>
                <a:latin typeface="Lato"/>
                <a:ea typeface="DejaVu Sans"/>
              </a:rPr>
              <a:t>Mercury, Venus, Earth, Mars, Jupiter, Saturn, Uranus, Neptune</a:t>
            </a:r>
            <a:endParaRPr b="0" lang="en-PH" sz="2200" spc="-1" strike="noStrike">
              <a:latin typeface="Arial"/>
            </a:endParaRPr>
          </a:p>
        </p:txBody>
      </p:sp>
      <p:sp>
        <p:nvSpPr>
          <p:cNvPr id="310"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
          <p:cNvSpPr/>
          <p:nvPr/>
        </p:nvSpPr>
        <p:spPr>
          <a:xfrm>
            <a:off x="720000" y="360000"/>
            <a:ext cx="9169200" cy="709200"/>
          </a:xfrm>
          <a:prstGeom prst="rect">
            <a:avLst/>
          </a:prstGeom>
          <a:noFill/>
          <a:ln w="0">
            <a:noFill/>
          </a:ln>
        </p:spPr>
        <p:style>
          <a:lnRef idx="0"/>
          <a:fillRef idx="0"/>
          <a:effectRef idx="0"/>
          <a:fontRef idx="minor"/>
        </p:style>
      </p:sp>
      <p:sp>
        <p:nvSpPr>
          <p:cNvPr id="312" name=""/>
          <p:cNvSpPr/>
          <p:nvPr/>
        </p:nvSpPr>
        <p:spPr>
          <a:xfrm>
            <a:off x="7560000" y="5400000"/>
            <a:ext cx="2875680" cy="342000"/>
          </a:xfrm>
          <a:prstGeom prst="rect">
            <a:avLst/>
          </a:prstGeom>
          <a:noFill/>
          <a:ln w="0">
            <a:noFill/>
          </a:ln>
        </p:spPr>
        <p:style>
          <a:lnRef idx="0"/>
          <a:fillRef idx="0"/>
          <a:effectRef idx="0"/>
          <a:fontRef idx="minor"/>
        </p:style>
      </p:sp>
      <p:sp>
        <p:nvSpPr>
          <p:cNvPr id="313" name=""/>
          <p:cNvSpPr/>
          <p:nvPr/>
        </p:nvSpPr>
        <p:spPr>
          <a:xfrm>
            <a:off x="10260000" y="5746320"/>
            <a:ext cx="176400" cy="342000"/>
          </a:xfrm>
          <a:prstGeom prst="rect">
            <a:avLst/>
          </a:prstGeom>
          <a:noFill/>
          <a:ln w="0">
            <a:noFill/>
          </a:ln>
        </p:spPr>
        <p:style>
          <a:lnRef idx="0"/>
          <a:fillRef idx="0"/>
          <a:effectRef idx="0"/>
          <a:fontRef idx="minor"/>
        </p:style>
      </p:sp>
      <p:sp>
        <p:nvSpPr>
          <p:cNvPr id="314" name=""/>
          <p:cNvSpPr/>
          <p:nvPr/>
        </p:nvSpPr>
        <p:spPr>
          <a:xfrm>
            <a:off x="360000" y="1872720"/>
            <a:ext cx="10620000" cy="5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Analyze and complete the given statements by choosing from the options inside the box. </a:t>
            </a:r>
            <a:endParaRPr b="0" lang="en-PH" sz="1800" spc="-1" strike="noStrike">
              <a:latin typeface="Arial"/>
            </a:endParaRPr>
          </a:p>
        </p:txBody>
      </p:sp>
      <p:sp>
        <p:nvSpPr>
          <p:cNvPr id="315" name=""/>
          <p:cNvSpPr/>
          <p:nvPr/>
        </p:nvSpPr>
        <p:spPr>
          <a:xfrm>
            <a:off x="965880" y="3442680"/>
            <a:ext cx="10260000" cy="1669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1. The ___________________ is composed of the Sun and all the natural objects traveling around it.</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2. ___________________ is a planet with a longer rotation period than its revolution period.</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3. Mercury, Venus, Earth, and Mars are the inner or _________________ planets.</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4. Venus is the hottest planet due to its thick 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5. Earth is the only known planet in the solar system that can support ____________________.</a:t>
            </a:r>
            <a:endParaRPr b="0" lang="en-PH" sz="1800" spc="-1" strike="noStrike">
              <a:latin typeface="Arial"/>
            </a:endParaRPr>
          </a:p>
        </p:txBody>
      </p:sp>
      <p:sp>
        <p:nvSpPr>
          <p:cNvPr id="316" name=""/>
          <p:cNvSpPr/>
          <p:nvPr/>
        </p:nvSpPr>
        <p:spPr>
          <a:xfrm>
            <a:off x="3634920" y="2412000"/>
            <a:ext cx="4921920" cy="899280"/>
          </a:xfrm>
          <a:prstGeom prst="rect">
            <a:avLst/>
          </a:prstGeom>
          <a:solidFill>
            <a:srgbClr val="ffffff"/>
          </a:solid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0" lang="en-PH" sz="2000" spc="-1" strike="noStrike">
                <a:solidFill>
                  <a:srgbClr val="000000"/>
                </a:solidFill>
                <a:latin typeface="Lato"/>
                <a:ea typeface="PingFang SC"/>
              </a:rPr>
              <a:t> </a:t>
            </a:r>
            <a:endParaRPr b="0" lang="en-PH" sz="2000" spc="-1" strike="noStrike">
              <a:latin typeface="Arial"/>
            </a:endParaRPr>
          </a:p>
        </p:txBody>
      </p:sp>
      <p:sp>
        <p:nvSpPr>
          <p:cNvPr id="317" name=""/>
          <p:cNvSpPr/>
          <p:nvPr/>
        </p:nvSpPr>
        <p:spPr>
          <a:xfrm>
            <a:off x="3888720" y="2520000"/>
            <a:ext cx="1727280" cy="78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PingFang SC"/>
              </a:rPr>
              <a:t>solar system</a:t>
            </a:r>
            <a:endParaRPr b="0" lang="en-PH" sz="2000" spc="-1" strike="noStrike">
              <a:latin typeface="Arial"/>
            </a:endParaRPr>
          </a:p>
          <a:p>
            <a:pPr>
              <a:lnSpc>
                <a:spcPct val="100000"/>
              </a:lnSpc>
              <a:buNone/>
            </a:pPr>
            <a:r>
              <a:rPr b="0" lang="en-PH" sz="2000" spc="-1" strike="noStrike">
                <a:solidFill>
                  <a:srgbClr val="000000"/>
                </a:solidFill>
                <a:latin typeface="Lato"/>
                <a:ea typeface="PingFang SC"/>
              </a:rPr>
              <a:t>atmosphere</a:t>
            </a:r>
            <a:endParaRPr b="0" lang="en-PH" sz="2000" spc="-1" strike="noStrike">
              <a:latin typeface="Arial"/>
            </a:endParaRPr>
          </a:p>
        </p:txBody>
      </p:sp>
      <p:sp>
        <p:nvSpPr>
          <p:cNvPr id="318" name=""/>
          <p:cNvSpPr/>
          <p:nvPr/>
        </p:nvSpPr>
        <p:spPr>
          <a:xfrm>
            <a:off x="5940000" y="2701440"/>
            <a:ext cx="719280" cy="429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DejaVu Sans"/>
              </a:rPr>
              <a:t>life</a:t>
            </a:r>
            <a:endParaRPr b="0" lang="en-PH" sz="2000" spc="-1" strike="noStrike">
              <a:latin typeface="Arial"/>
            </a:endParaRPr>
          </a:p>
        </p:txBody>
      </p:sp>
      <p:sp>
        <p:nvSpPr>
          <p:cNvPr id="319" name=""/>
          <p:cNvSpPr/>
          <p:nvPr/>
        </p:nvSpPr>
        <p:spPr>
          <a:xfrm>
            <a:off x="6912000" y="2521440"/>
            <a:ext cx="1619280" cy="789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PingFang SC"/>
              </a:rPr>
              <a:t>terrestrial </a:t>
            </a:r>
            <a:endParaRPr b="0" lang="en-PH" sz="2000" spc="-1" strike="noStrike">
              <a:latin typeface="Arial"/>
            </a:endParaRPr>
          </a:p>
          <a:p>
            <a:pPr algn="ctr">
              <a:lnSpc>
                <a:spcPct val="100000"/>
              </a:lnSpc>
              <a:buNone/>
            </a:pPr>
            <a:r>
              <a:rPr b="0" lang="en-PH" sz="2000" spc="-1" strike="noStrike">
                <a:solidFill>
                  <a:srgbClr val="000000"/>
                </a:solidFill>
                <a:latin typeface="Lato"/>
                <a:ea typeface="PingFang SC"/>
              </a:rPr>
              <a:t>Venus</a:t>
            </a:r>
            <a:endParaRPr b="0" lang="en-PH" sz="2000" spc="-1" strike="noStrike">
              <a:latin typeface="Arial"/>
            </a:endParaRPr>
          </a:p>
        </p:txBody>
      </p:sp>
      <p:sp>
        <p:nvSpPr>
          <p:cNvPr id="320" name=""/>
          <p:cNvSpPr txBox="1"/>
          <p:nvPr/>
        </p:nvSpPr>
        <p:spPr>
          <a:xfrm>
            <a:off x="5285880" y="1260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321" name=""/>
          <p:cNvSpPr/>
          <p:nvPr/>
        </p:nvSpPr>
        <p:spPr>
          <a:xfrm>
            <a:off x="3277440" y="468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
        <p:nvSpPr>
          <p:cNvPr id="212" name=""/>
          <p:cNvSpPr/>
          <p:nvPr/>
        </p:nvSpPr>
        <p:spPr>
          <a:xfrm>
            <a:off x="7560000" y="5400000"/>
            <a:ext cx="2875680" cy="342000"/>
          </a:xfrm>
          <a:prstGeom prst="rect">
            <a:avLst/>
          </a:prstGeom>
          <a:noFill/>
          <a:ln w="0">
            <a:noFill/>
          </a:ln>
        </p:spPr>
        <p:style>
          <a:lnRef idx="0"/>
          <a:fillRef idx="0"/>
          <a:effectRef idx="0"/>
          <a:fontRef idx="minor"/>
        </p:style>
      </p:sp>
      <p:sp>
        <p:nvSpPr>
          <p:cNvPr id="213" name=""/>
          <p:cNvSpPr/>
          <p:nvPr/>
        </p:nvSpPr>
        <p:spPr>
          <a:xfrm>
            <a:off x="10260000" y="5746320"/>
            <a:ext cx="176400" cy="342000"/>
          </a:xfrm>
          <a:prstGeom prst="rect">
            <a:avLst/>
          </a:prstGeom>
          <a:noFill/>
          <a:ln w="0">
            <a:noFill/>
          </a:ln>
        </p:spPr>
        <p:style>
          <a:lnRef idx="0"/>
          <a:fillRef idx="0"/>
          <a:effectRef idx="0"/>
          <a:fontRef idx="minor"/>
        </p:style>
      </p:sp>
      <p:sp>
        <p:nvSpPr>
          <p:cNvPr id="214" name=""/>
          <p:cNvSpPr/>
          <p:nvPr/>
        </p:nvSpPr>
        <p:spPr>
          <a:xfrm>
            <a:off x="540000" y="1980000"/>
            <a:ext cx="6660000" cy="72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of the theories on the solar system according to early astronomers, such as </a:t>
            </a:r>
            <a:r>
              <a:rPr b="1" lang="en-PH" sz="1800" spc="-1" strike="noStrike">
                <a:solidFill>
                  <a:srgbClr val="000000"/>
                </a:solidFill>
                <a:latin typeface="Lato"/>
                <a:ea typeface="DejaVu Sans"/>
              </a:rPr>
              <a:t>Claudius Ptolemy. </a:t>
            </a:r>
            <a:endParaRPr b="0" lang="en-PH" sz="1800" spc="-1" strike="noStrike">
              <a:latin typeface="Arial"/>
            </a:endParaRPr>
          </a:p>
        </p:txBody>
      </p:sp>
      <p:sp>
        <p:nvSpPr>
          <p:cNvPr id="215" name=""/>
          <p:cNvSpPr/>
          <p:nvPr/>
        </p:nvSpPr>
        <p:spPr>
          <a:xfrm>
            <a:off x="612000" y="2610360"/>
            <a:ext cx="7740000" cy="2753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Geocentric Model (Earth-centered Model)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geocentric model was formulated by a Greek philosopher named </a:t>
            </a:r>
            <a:r>
              <a:rPr b="1" lang="en-PH" sz="1800" spc="-1" strike="noStrike">
                <a:solidFill>
                  <a:srgbClr val="000000"/>
                </a:solidFill>
                <a:latin typeface="Lato"/>
                <a:ea typeface="DejaVu Sans"/>
              </a:rPr>
              <a:t>Claudius Ptolemy</a:t>
            </a:r>
            <a:r>
              <a:rPr b="0" lang="en-PH" sz="1800" spc="-1" strike="noStrike">
                <a:solidFill>
                  <a:srgbClr val="000000"/>
                </a:solidFill>
                <a:latin typeface="Lato"/>
                <a:ea typeface="DejaVu Sans"/>
              </a:rPr>
              <a:t>. He proposed that the planets, the Sun, and the Moon moved in perfect circles around Earth. He imagined that the planets go occasionally in small circles and then return to their orbits. This theory tried to explain the retrograde motion of some planets. Retrograde motion refers to the east to west rotation of the planet, whereas prograde motion is the west to east rotation of the planet.</a:t>
            </a:r>
            <a:endParaRPr b="0" lang="en-PH" sz="1800" spc="-1" strike="noStrike">
              <a:latin typeface="Arial"/>
            </a:endParaRPr>
          </a:p>
        </p:txBody>
      </p:sp>
      <p:pic>
        <p:nvPicPr>
          <p:cNvPr id="216" name="" descr=""/>
          <p:cNvPicPr/>
          <p:nvPr/>
        </p:nvPicPr>
        <p:blipFill>
          <a:blip r:embed="rId1"/>
          <a:stretch/>
        </p:blipFill>
        <p:spPr>
          <a:xfrm>
            <a:off x="8751240" y="2390760"/>
            <a:ext cx="2768760" cy="3009240"/>
          </a:xfrm>
          <a:prstGeom prst="rect">
            <a:avLst/>
          </a:prstGeom>
          <a:ln cap="rnd" w="38160">
            <a:solidFill>
              <a:srgbClr val="b47804"/>
            </a:solidFill>
            <a:prstDash val="lgDash"/>
            <a:round/>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
          <p:cNvSpPr/>
          <p:nvPr/>
        </p:nvSpPr>
        <p:spPr>
          <a:xfrm>
            <a:off x="7560000" y="5400000"/>
            <a:ext cx="2875680" cy="342000"/>
          </a:xfrm>
          <a:prstGeom prst="rect">
            <a:avLst/>
          </a:prstGeom>
          <a:noFill/>
          <a:ln w="0">
            <a:noFill/>
          </a:ln>
        </p:spPr>
        <p:style>
          <a:lnRef idx="0"/>
          <a:fillRef idx="0"/>
          <a:effectRef idx="0"/>
          <a:fontRef idx="minor"/>
        </p:style>
      </p:sp>
      <p:sp>
        <p:nvSpPr>
          <p:cNvPr id="323" name=""/>
          <p:cNvSpPr/>
          <p:nvPr/>
        </p:nvSpPr>
        <p:spPr>
          <a:xfrm>
            <a:off x="10260000" y="5746320"/>
            <a:ext cx="176400" cy="342000"/>
          </a:xfrm>
          <a:prstGeom prst="rect">
            <a:avLst/>
          </a:prstGeom>
          <a:noFill/>
          <a:ln w="0">
            <a:noFill/>
          </a:ln>
        </p:spPr>
        <p:style>
          <a:lnRef idx="0"/>
          <a:fillRef idx="0"/>
          <a:effectRef idx="0"/>
          <a:fontRef idx="minor"/>
        </p:style>
      </p:sp>
      <p:sp>
        <p:nvSpPr>
          <p:cNvPr id="324" name=""/>
          <p:cNvSpPr/>
          <p:nvPr/>
        </p:nvSpPr>
        <p:spPr>
          <a:xfrm>
            <a:off x="5016240" y="1620000"/>
            <a:ext cx="2159280" cy="53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AppleSystemUIFont"/>
              </a:rPr>
              <a:t>Answer Key</a:t>
            </a:r>
            <a:endParaRPr b="0" lang="en-PH" sz="2000" spc="-1" strike="noStrike">
              <a:solidFill>
                <a:srgbClr val="c9211e"/>
              </a:solidFill>
              <a:latin typeface="Arial"/>
            </a:endParaRPr>
          </a:p>
        </p:txBody>
      </p:sp>
      <p:sp>
        <p:nvSpPr>
          <p:cNvPr id="325" name=""/>
          <p:cNvSpPr/>
          <p:nvPr/>
        </p:nvSpPr>
        <p:spPr>
          <a:xfrm>
            <a:off x="965880" y="2340000"/>
            <a:ext cx="10260000" cy="180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1. The ___________________ is composed of the Sun and all the natural objects traveling around it.</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2. ___________________ is a planet with a longer rotation period than its revolution period.</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3. Mercury, Venus, Earth, and Mars are the inner or _________________ planets.</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4. Venus is the hottest planet due to its thick 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5. Earth is the only known planet in the solar system that can support ____________________.</a:t>
            </a:r>
            <a:endParaRPr b="0" lang="en-PH" sz="1800" spc="-1" strike="noStrike">
              <a:latin typeface="Arial"/>
            </a:endParaRPr>
          </a:p>
        </p:txBody>
      </p:sp>
      <p:sp>
        <p:nvSpPr>
          <p:cNvPr id="326" name=""/>
          <p:cNvSpPr/>
          <p:nvPr/>
        </p:nvSpPr>
        <p:spPr>
          <a:xfrm>
            <a:off x="1728720" y="2376000"/>
            <a:ext cx="2231280" cy="37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PingFang SC"/>
              </a:rPr>
              <a:t>Solar System</a:t>
            </a:r>
            <a:endParaRPr b="0" lang="en-PH" sz="1800" spc="-1" strike="noStrike">
              <a:latin typeface="Arial"/>
            </a:endParaRPr>
          </a:p>
        </p:txBody>
      </p:sp>
      <p:sp>
        <p:nvSpPr>
          <p:cNvPr id="327" name=""/>
          <p:cNvSpPr/>
          <p:nvPr/>
        </p:nvSpPr>
        <p:spPr>
          <a:xfrm>
            <a:off x="1764720" y="2641320"/>
            <a:ext cx="107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PingFang SC"/>
              </a:rPr>
              <a:t>Venus</a:t>
            </a:r>
            <a:endParaRPr b="0" lang="en-PH" sz="2000" spc="-1" strike="noStrike">
              <a:latin typeface="Arial"/>
            </a:endParaRPr>
          </a:p>
        </p:txBody>
      </p:sp>
      <p:sp>
        <p:nvSpPr>
          <p:cNvPr id="328" name=""/>
          <p:cNvSpPr/>
          <p:nvPr/>
        </p:nvSpPr>
        <p:spPr>
          <a:xfrm>
            <a:off x="6228720" y="2970720"/>
            <a:ext cx="215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PingFang SC"/>
              </a:rPr>
              <a:t>terrestrial</a:t>
            </a:r>
            <a:endParaRPr b="0" lang="en-PH" sz="2000" spc="-1" strike="noStrike">
              <a:latin typeface="Arial"/>
            </a:endParaRPr>
          </a:p>
        </p:txBody>
      </p:sp>
      <p:sp>
        <p:nvSpPr>
          <p:cNvPr id="329" name=""/>
          <p:cNvSpPr/>
          <p:nvPr/>
        </p:nvSpPr>
        <p:spPr>
          <a:xfrm>
            <a:off x="5760720" y="3258720"/>
            <a:ext cx="197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PingFang SC"/>
              </a:rPr>
              <a:t>atmosphere</a:t>
            </a:r>
            <a:endParaRPr b="0" lang="en-PH" sz="2000" spc="-1" strike="noStrike">
              <a:latin typeface="Arial"/>
            </a:endParaRPr>
          </a:p>
        </p:txBody>
      </p:sp>
      <p:sp>
        <p:nvSpPr>
          <p:cNvPr id="330" name=""/>
          <p:cNvSpPr/>
          <p:nvPr/>
        </p:nvSpPr>
        <p:spPr>
          <a:xfrm>
            <a:off x="8640720" y="3600000"/>
            <a:ext cx="107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life</a:t>
            </a:r>
            <a:endParaRPr b="0" lang="en-PH" sz="2000" spc="-1" strike="noStrike">
              <a:latin typeface="Arial"/>
            </a:endParaRPr>
          </a:p>
        </p:txBody>
      </p:sp>
      <p:sp>
        <p:nvSpPr>
          <p:cNvPr id="331"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720000" y="360000"/>
            <a:ext cx="9169200" cy="709200"/>
          </a:xfrm>
          <a:prstGeom prst="rect">
            <a:avLst/>
          </a:prstGeom>
          <a:noFill/>
          <a:ln w="0">
            <a:noFill/>
          </a:ln>
        </p:spPr>
        <p:style>
          <a:lnRef idx="0"/>
          <a:fillRef idx="0"/>
          <a:effectRef idx="0"/>
          <a:fontRef idx="minor"/>
        </p:style>
      </p:sp>
      <p:sp>
        <p:nvSpPr>
          <p:cNvPr id="218" name=""/>
          <p:cNvSpPr/>
          <p:nvPr/>
        </p:nvSpPr>
        <p:spPr>
          <a:xfrm>
            <a:off x="7560000" y="5400000"/>
            <a:ext cx="2875680" cy="342000"/>
          </a:xfrm>
          <a:prstGeom prst="rect">
            <a:avLst/>
          </a:prstGeom>
          <a:noFill/>
          <a:ln w="0">
            <a:noFill/>
          </a:ln>
        </p:spPr>
        <p:style>
          <a:lnRef idx="0"/>
          <a:fillRef idx="0"/>
          <a:effectRef idx="0"/>
          <a:fontRef idx="minor"/>
        </p:style>
      </p:sp>
      <p:sp>
        <p:nvSpPr>
          <p:cNvPr id="219" name=""/>
          <p:cNvSpPr/>
          <p:nvPr/>
        </p:nvSpPr>
        <p:spPr>
          <a:xfrm>
            <a:off x="10260000" y="5746320"/>
            <a:ext cx="176400" cy="342000"/>
          </a:xfrm>
          <a:prstGeom prst="rect">
            <a:avLst/>
          </a:prstGeom>
          <a:noFill/>
          <a:ln w="0">
            <a:noFill/>
          </a:ln>
        </p:spPr>
        <p:style>
          <a:lnRef idx="0"/>
          <a:fillRef idx="0"/>
          <a:effectRef idx="0"/>
          <a:fontRef idx="minor"/>
        </p:style>
      </p:sp>
      <p:sp>
        <p:nvSpPr>
          <p:cNvPr id="220" name=""/>
          <p:cNvSpPr/>
          <p:nvPr/>
        </p:nvSpPr>
        <p:spPr>
          <a:xfrm>
            <a:off x="396000" y="2124000"/>
            <a:ext cx="8278920" cy="324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Heliocentric Model (Sun-centered Model) </a:t>
            </a:r>
            <a:b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word heliocentric is derived from the word helios, which means Sun, and kéntron, which means center. Literally, heliocentric means Sun-centered.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AD 500, a Greek philosopher named Philolaus stated that Earth was moving around the central fire (Sun) in a west to east direction. Later, a Greek astronomer in the person of Aristarchus thought that Earth rotates and moves in an orbit around the Sun like the other planets. This theory, however, was not immediately accepted by the learned men during their time since they were not able to prove it.</a:t>
            </a:r>
            <a:endParaRPr b="0" lang="en-PH" sz="1800" spc="-1" strike="noStrike">
              <a:latin typeface="Arial"/>
            </a:endParaRPr>
          </a:p>
        </p:txBody>
      </p:sp>
      <p:pic>
        <p:nvPicPr>
          <p:cNvPr id="221" name="" descr=""/>
          <p:cNvPicPr/>
          <p:nvPr/>
        </p:nvPicPr>
        <p:blipFill>
          <a:blip r:embed="rId1"/>
          <a:stretch/>
        </p:blipFill>
        <p:spPr>
          <a:xfrm>
            <a:off x="8928000" y="2160000"/>
            <a:ext cx="2592000" cy="2909160"/>
          </a:xfrm>
          <a:prstGeom prst="rect">
            <a:avLst/>
          </a:prstGeom>
          <a:ln cap="rnd" w="38160">
            <a:solidFill>
              <a:srgbClr val="b47804"/>
            </a:solidFill>
            <a:prstDash val="lgDash"/>
            <a:round/>
          </a:ln>
        </p:spPr>
      </p:pic>
      <p:sp>
        <p:nvSpPr>
          <p:cNvPr id="222"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
          <p:cNvSpPr/>
          <p:nvPr/>
        </p:nvSpPr>
        <p:spPr>
          <a:xfrm>
            <a:off x="720000" y="360000"/>
            <a:ext cx="9169200" cy="709200"/>
          </a:xfrm>
          <a:prstGeom prst="rect">
            <a:avLst/>
          </a:prstGeom>
          <a:noFill/>
          <a:ln w="0">
            <a:noFill/>
          </a:ln>
        </p:spPr>
        <p:style>
          <a:lnRef idx="0"/>
          <a:fillRef idx="0"/>
          <a:effectRef idx="0"/>
          <a:fontRef idx="minor"/>
        </p:style>
      </p:sp>
      <p:sp>
        <p:nvSpPr>
          <p:cNvPr id="224" name=""/>
          <p:cNvSpPr/>
          <p:nvPr/>
        </p:nvSpPr>
        <p:spPr>
          <a:xfrm>
            <a:off x="7560000" y="5400000"/>
            <a:ext cx="2875680" cy="342000"/>
          </a:xfrm>
          <a:prstGeom prst="rect">
            <a:avLst/>
          </a:prstGeom>
          <a:noFill/>
          <a:ln w="0">
            <a:noFill/>
          </a:ln>
        </p:spPr>
        <p:style>
          <a:lnRef idx="0"/>
          <a:fillRef idx="0"/>
          <a:effectRef idx="0"/>
          <a:fontRef idx="minor"/>
        </p:style>
      </p:sp>
      <p:sp>
        <p:nvSpPr>
          <p:cNvPr id="225" name=""/>
          <p:cNvSpPr/>
          <p:nvPr/>
        </p:nvSpPr>
        <p:spPr>
          <a:xfrm>
            <a:off x="10260000" y="5746320"/>
            <a:ext cx="176400" cy="342000"/>
          </a:xfrm>
          <a:prstGeom prst="rect">
            <a:avLst/>
          </a:prstGeom>
          <a:noFill/>
          <a:ln w="0">
            <a:noFill/>
          </a:ln>
        </p:spPr>
        <p:style>
          <a:lnRef idx="0"/>
          <a:fillRef idx="0"/>
          <a:effectRef idx="0"/>
          <a:fontRef idx="minor"/>
        </p:style>
      </p:sp>
      <p:sp>
        <p:nvSpPr>
          <p:cNvPr id="226" name=""/>
          <p:cNvSpPr/>
          <p:nvPr/>
        </p:nvSpPr>
        <p:spPr>
          <a:xfrm>
            <a:off x="335880" y="3672000"/>
            <a:ext cx="11520000" cy="162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Modern astronomers, such as Tycho Brahe and Johannes Kepler, contributed much to improve the heliocentric model of the solar system. Through their mathematical computations, observations, and records of the positions of the stars, moon, and planets, they discovered that all planets revolve around the Sun in elliptical orbits. This is in contrast to the geocentric model, which demonstrates that the orbits are perfect circles rather than elliptical. </a:t>
            </a:r>
            <a:endParaRPr b="0" lang="en-PH" sz="1800" spc="-1" strike="noStrike">
              <a:latin typeface="Arial"/>
            </a:endParaRPr>
          </a:p>
        </p:txBody>
      </p:sp>
      <p:sp>
        <p:nvSpPr>
          <p:cNvPr id="227" name=""/>
          <p:cNvSpPr/>
          <p:nvPr/>
        </p:nvSpPr>
        <p:spPr>
          <a:xfrm>
            <a:off x="369000" y="1944000"/>
            <a:ext cx="11453760" cy="17161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1543, a Polish astronomer named Nicolaus Copernicus formulated a theory that states that it is the Sun, and not Earth, which is at the center of the solar system. He proposed that the planets, including Earth, revolve around the Sun and that the closest planet to the Sun is Mercury, followed by Venus, Earth, Mars, Jupiter, and Saturn. Other planets were not yet discovered during that time. This theory then led to the formulation of the Sun-centered Copernican model. After hundreds of years, this theory was then universally accepted.</a:t>
            </a:r>
            <a:endParaRPr b="0" lang="en-PH" sz="1800" spc="-1" strike="noStrike">
              <a:latin typeface="Arial"/>
            </a:endParaRPr>
          </a:p>
        </p:txBody>
      </p:sp>
      <p:sp>
        <p:nvSpPr>
          <p:cNvPr id="228"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
          <p:cNvSpPr/>
          <p:nvPr/>
        </p:nvSpPr>
        <p:spPr>
          <a:xfrm>
            <a:off x="720000" y="360000"/>
            <a:ext cx="9169200" cy="709200"/>
          </a:xfrm>
          <a:prstGeom prst="rect">
            <a:avLst/>
          </a:prstGeom>
          <a:noFill/>
          <a:ln w="0">
            <a:noFill/>
          </a:ln>
        </p:spPr>
        <p:style>
          <a:lnRef idx="0"/>
          <a:fillRef idx="0"/>
          <a:effectRef idx="0"/>
          <a:fontRef idx="minor"/>
        </p:style>
      </p:sp>
      <p:sp>
        <p:nvSpPr>
          <p:cNvPr id="230" name=""/>
          <p:cNvSpPr/>
          <p:nvPr/>
        </p:nvSpPr>
        <p:spPr>
          <a:xfrm>
            <a:off x="7560000" y="5400000"/>
            <a:ext cx="2875680" cy="342000"/>
          </a:xfrm>
          <a:prstGeom prst="rect">
            <a:avLst/>
          </a:prstGeom>
          <a:noFill/>
          <a:ln w="0">
            <a:noFill/>
          </a:ln>
        </p:spPr>
        <p:style>
          <a:lnRef idx="0"/>
          <a:fillRef idx="0"/>
          <a:effectRef idx="0"/>
          <a:fontRef idx="minor"/>
        </p:style>
      </p:sp>
      <p:sp>
        <p:nvSpPr>
          <p:cNvPr id="231" name=""/>
          <p:cNvSpPr/>
          <p:nvPr/>
        </p:nvSpPr>
        <p:spPr>
          <a:xfrm>
            <a:off x="10260000" y="5746320"/>
            <a:ext cx="176400" cy="342000"/>
          </a:xfrm>
          <a:prstGeom prst="rect">
            <a:avLst/>
          </a:prstGeom>
          <a:noFill/>
          <a:ln w="0">
            <a:noFill/>
          </a:ln>
        </p:spPr>
        <p:style>
          <a:lnRef idx="0"/>
          <a:fillRef idx="0"/>
          <a:effectRef idx="0"/>
          <a:fontRef idx="minor"/>
        </p:style>
      </p:sp>
      <p:sp>
        <p:nvSpPr>
          <p:cNvPr id="232" name=""/>
          <p:cNvSpPr/>
          <p:nvPr/>
        </p:nvSpPr>
        <p:spPr>
          <a:xfrm>
            <a:off x="516600" y="2160000"/>
            <a:ext cx="11158920" cy="270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study of the solar system was improved further through the invention of the telescope. With the invention of this device, scientists are now able to have greater precision in terms of studying heavenly bodies. Among the astronomers to use the telescope is Italian astronomer and physicist Galileo Galilei. He was able to discover the moons of Jupiter by using his homemade telescope.</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Astrology</a:t>
            </a:r>
            <a:r>
              <a:rPr b="0" lang="en-PH" sz="1800" spc="-1" strike="noStrike">
                <a:solidFill>
                  <a:srgbClr val="000000"/>
                </a:solidFill>
                <a:latin typeface="Lato"/>
                <a:ea typeface="DejaVu Sans"/>
              </a:rPr>
              <a:t> is a pseudoscience that tells the supposed influence of stars and planets on human activities and events by their positions and aspects. Being a pseudoscience, astrology is not an actual scientific study. It is way different from the scientific study of heavenly bodies, that is, astronomy.</a:t>
            </a:r>
            <a:endParaRPr b="0" lang="en-PH" sz="1800" spc="-1" strike="noStrike">
              <a:latin typeface="Arial"/>
            </a:endParaRPr>
          </a:p>
        </p:txBody>
      </p:sp>
      <p:sp>
        <p:nvSpPr>
          <p:cNvPr id="233"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720000" y="360000"/>
            <a:ext cx="9169200" cy="709200"/>
          </a:xfrm>
          <a:prstGeom prst="rect">
            <a:avLst/>
          </a:prstGeom>
          <a:noFill/>
          <a:ln w="0">
            <a:noFill/>
          </a:ln>
        </p:spPr>
        <p:style>
          <a:lnRef idx="0"/>
          <a:fillRef idx="0"/>
          <a:effectRef idx="0"/>
          <a:fontRef idx="minor"/>
        </p:style>
      </p:sp>
      <p:sp>
        <p:nvSpPr>
          <p:cNvPr id="235" name=""/>
          <p:cNvSpPr/>
          <p:nvPr/>
        </p:nvSpPr>
        <p:spPr>
          <a:xfrm>
            <a:off x="7560000" y="5400000"/>
            <a:ext cx="2875680" cy="342000"/>
          </a:xfrm>
          <a:prstGeom prst="rect">
            <a:avLst/>
          </a:prstGeom>
          <a:noFill/>
          <a:ln w="0">
            <a:noFill/>
          </a:ln>
        </p:spPr>
        <p:style>
          <a:lnRef idx="0"/>
          <a:fillRef idx="0"/>
          <a:effectRef idx="0"/>
          <a:fontRef idx="minor"/>
        </p:style>
      </p:sp>
      <p:sp>
        <p:nvSpPr>
          <p:cNvPr id="236" name=""/>
          <p:cNvSpPr/>
          <p:nvPr/>
        </p:nvSpPr>
        <p:spPr>
          <a:xfrm>
            <a:off x="10260000" y="5746320"/>
            <a:ext cx="176400" cy="342000"/>
          </a:xfrm>
          <a:prstGeom prst="rect">
            <a:avLst/>
          </a:prstGeom>
          <a:noFill/>
          <a:ln w="0">
            <a:noFill/>
          </a:ln>
        </p:spPr>
        <p:style>
          <a:lnRef idx="0"/>
          <a:fillRef idx="0"/>
          <a:effectRef idx="0"/>
          <a:fontRef idx="minor"/>
        </p:style>
      </p:sp>
      <p:sp>
        <p:nvSpPr>
          <p:cNvPr id="237" name=""/>
          <p:cNvSpPr/>
          <p:nvPr/>
        </p:nvSpPr>
        <p:spPr>
          <a:xfrm>
            <a:off x="648000" y="2556000"/>
            <a:ext cx="6838920" cy="3023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Solar System The solar system is like a big family. It consists of the Sun and everything revolving around it. This includes the eight planets and their moons, comets, asteroids, and meteors.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solar system belongs to a larger group system of stars and other objects called the </a:t>
            </a:r>
            <a:r>
              <a:rPr b="1" lang="en-PH" sz="1800" spc="-1" strike="noStrike">
                <a:solidFill>
                  <a:srgbClr val="000000"/>
                </a:solidFill>
                <a:latin typeface="Lato"/>
                <a:ea typeface="DejaVu Sans"/>
              </a:rPr>
              <a:t>Milky Way </a:t>
            </a:r>
            <a:r>
              <a:rPr b="1" lang="en-PH" sz="1800" spc="-1" strike="noStrike">
                <a:solidFill>
                  <a:srgbClr val="000000"/>
                </a:solidFill>
                <a:latin typeface="Lato"/>
                <a:ea typeface="N+æþ"/>
              </a:rPr>
              <a:t>galaxy</a:t>
            </a:r>
            <a:r>
              <a:rPr b="0" lang="en-PH" sz="1800" spc="-1" strike="noStrike">
                <a:solidFill>
                  <a:srgbClr val="000000"/>
                </a:solidFill>
                <a:latin typeface="Lato"/>
                <a:ea typeface="N+æþ"/>
              </a:rPr>
              <a:t>. The Milky Way is only one of the billions of galaxies that makes up the whole universe.</a:t>
            </a:r>
            <a:endParaRPr b="0" lang="en-PH" sz="1800" spc="-1" strike="noStrike">
              <a:latin typeface="Arial"/>
            </a:endParaRPr>
          </a:p>
        </p:txBody>
      </p:sp>
      <p:pic>
        <p:nvPicPr>
          <p:cNvPr id="238" name="" descr=""/>
          <p:cNvPicPr/>
          <p:nvPr/>
        </p:nvPicPr>
        <p:blipFill>
          <a:blip r:embed="rId1"/>
          <a:stretch/>
        </p:blipFill>
        <p:spPr>
          <a:xfrm>
            <a:off x="7740000" y="2520000"/>
            <a:ext cx="3600000" cy="2824920"/>
          </a:xfrm>
          <a:prstGeom prst="rect">
            <a:avLst/>
          </a:prstGeom>
          <a:ln cap="rnd" w="38160">
            <a:solidFill>
              <a:srgbClr val="b47804"/>
            </a:solidFill>
            <a:prstDash val="lgDash"/>
            <a:round/>
          </a:ln>
        </p:spPr>
      </p:pic>
      <p:sp>
        <p:nvSpPr>
          <p:cNvPr id="239" name=""/>
          <p:cNvSpPr/>
          <p:nvPr/>
        </p:nvSpPr>
        <p:spPr>
          <a:xfrm>
            <a:off x="7848000" y="5436000"/>
            <a:ext cx="2518920" cy="31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solidFill>
                  <a:srgbClr val="262626"/>
                </a:solidFill>
                <a:latin typeface="Lato"/>
                <a:ea typeface="N+æþ"/>
              </a:rPr>
              <a:t>Public Domain via Piqsels.com</a:t>
            </a:r>
            <a:endParaRPr b="0" lang="en-PH" sz="1200" spc="-1" strike="noStrike">
              <a:latin typeface="Arial"/>
            </a:endParaRPr>
          </a:p>
        </p:txBody>
      </p:sp>
      <p:sp>
        <p:nvSpPr>
          <p:cNvPr id="240" name=""/>
          <p:cNvSpPr/>
          <p:nvPr/>
        </p:nvSpPr>
        <p:spPr>
          <a:xfrm>
            <a:off x="7380000" y="1728000"/>
            <a:ext cx="4138920" cy="72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DejaVu Sans"/>
              </a:rPr>
              <a:t>The solar system is only a speck in</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the Milky Way.</a:t>
            </a:r>
            <a:endParaRPr b="0" lang="en-PH" sz="2000" spc="-1" strike="noStrike">
              <a:latin typeface="Arial"/>
            </a:endParaRPr>
          </a:p>
        </p:txBody>
      </p:sp>
      <p:sp>
        <p:nvSpPr>
          <p:cNvPr id="241"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
          <p:cNvSpPr/>
          <p:nvPr/>
        </p:nvSpPr>
        <p:spPr>
          <a:xfrm>
            <a:off x="720000" y="360000"/>
            <a:ext cx="9169200" cy="709200"/>
          </a:xfrm>
          <a:prstGeom prst="rect">
            <a:avLst/>
          </a:prstGeom>
          <a:noFill/>
          <a:ln w="0">
            <a:noFill/>
          </a:ln>
        </p:spPr>
        <p:style>
          <a:lnRef idx="0"/>
          <a:fillRef idx="0"/>
          <a:effectRef idx="0"/>
          <a:fontRef idx="minor"/>
        </p:style>
      </p:sp>
      <p:sp>
        <p:nvSpPr>
          <p:cNvPr id="243" name=""/>
          <p:cNvSpPr/>
          <p:nvPr/>
        </p:nvSpPr>
        <p:spPr>
          <a:xfrm>
            <a:off x="7560000" y="5400000"/>
            <a:ext cx="2875680" cy="342000"/>
          </a:xfrm>
          <a:prstGeom prst="rect">
            <a:avLst/>
          </a:prstGeom>
          <a:noFill/>
          <a:ln w="0">
            <a:noFill/>
          </a:ln>
        </p:spPr>
        <p:style>
          <a:lnRef idx="0"/>
          <a:fillRef idx="0"/>
          <a:effectRef idx="0"/>
          <a:fontRef idx="minor"/>
        </p:style>
      </p:sp>
      <p:sp>
        <p:nvSpPr>
          <p:cNvPr id="244" name=""/>
          <p:cNvSpPr/>
          <p:nvPr/>
        </p:nvSpPr>
        <p:spPr>
          <a:xfrm>
            <a:off x="10260000" y="5746320"/>
            <a:ext cx="176400" cy="342000"/>
          </a:xfrm>
          <a:prstGeom prst="rect">
            <a:avLst/>
          </a:prstGeom>
          <a:noFill/>
          <a:ln w="0">
            <a:noFill/>
          </a:ln>
        </p:spPr>
        <p:style>
          <a:lnRef idx="0"/>
          <a:fillRef idx="0"/>
          <a:effectRef idx="0"/>
          <a:fontRef idx="minor"/>
        </p:style>
      </p:sp>
      <p:sp>
        <p:nvSpPr>
          <p:cNvPr id="245" name=""/>
          <p:cNvSpPr/>
          <p:nvPr/>
        </p:nvSpPr>
        <p:spPr>
          <a:xfrm>
            <a:off x="540360" y="1728000"/>
            <a:ext cx="4859640" cy="71892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The Solar System and Its Members</a:t>
            </a:r>
            <a:endParaRPr b="0" lang="en-PH" sz="1800" spc="-1" strike="noStrike">
              <a:latin typeface="Arial"/>
            </a:endParaRPr>
          </a:p>
        </p:txBody>
      </p:sp>
      <p:sp>
        <p:nvSpPr>
          <p:cNvPr id="246" name=""/>
          <p:cNvSpPr/>
          <p:nvPr/>
        </p:nvSpPr>
        <p:spPr>
          <a:xfrm>
            <a:off x="468000" y="2596680"/>
            <a:ext cx="8278920" cy="2587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A. The Sun</a:t>
            </a:r>
            <a:endParaRPr b="0" lang="en-PH" sz="1800" spc="-1" strike="noStrike">
              <a:latin typeface="Arial"/>
            </a:endParaRPr>
          </a:p>
          <a:p>
            <a:pPr algn="just">
              <a:lnSpc>
                <a:spcPct val="115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The Sun is a huge ball of extremely hot gases, mostly hydrogen and helium. It is the center of the solar system. The Sun’s diameter is about 1,390,000 kilometers or about 109 times the diameter of Earth. Its temperature is 15,000,000°C at the center and 5,000°C at the surface.</a:t>
            </a:r>
            <a:endParaRPr b="0" lang="en-PH" sz="1800" spc="-1" strike="noStrike">
              <a:latin typeface="Arial"/>
            </a:endParaRPr>
          </a:p>
          <a:p>
            <a:pPr algn="just">
              <a:lnSpc>
                <a:spcPct val="115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The Sun is a yellow dwarf star, but it is considered the largest object in the solar system. Its gravity holds everything, from the biggest planets to the tiniest debris in its orbit.</a:t>
            </a:r>
            <a:endParaRPr b="0" lang="en-PH" sz="1800" spc="-1" strike="noStrike">
              <a:latin typeface="Arial"/>
            </a:endParaRPr>
          </a:p>
        </p:txBody>
      </p:sp>
      <p:pic>
        <p:nvPicPr>
          <p:cNvPr id="247" name="" descr=""/>
          <p:cNvPicPr/>
          <p:nvPr/>
        </p:nvPicPr>
        <p:blipFill>
          <a:blip r:embed="rId1"/>
          <a:stretch/>
        </p:blipFill>
        <p:spPr>
          <a:xfrm>
            <a:off x="9000000" y="2520000"/>
            <a:ext cx="2520000" cy="2775240"/>
          </a:xfrm>
          <a:prstGeom prst="rect">
            <a:avLst/>
          </a:prstGeom>
          <a:ln cap="rnd" w="38160">
            <a:solidFill>
              <a:srgbClr val="b47804"/>
            </a:solidFill>
            <a:prstDash val="lgDash"/>
            <a:round/>
          </a:ln>
        </p:spPr>
      </p:pic>
      <p:sp>
        <p:nvSpPr>
          <p:cNvPr id="248" name=""/>
          <p:cNvSpPr/>
          <p:nvPr/>
        </p:nvSpPr>
        <p:spPr>
          <a:xfrm>
            <a:off x="8928000" y="1800000"/>
            <a:ext cx="2581200" cy="80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The Sun as seen from space</a:t>
            </a:r>
            <a:endParaRPr b="0" lang="en-PH" sz="1800" spc="-1" strike="noStrike">
              <a:latin typeface="Arial"/>
            </a:endParaRPr>
          </a:p>
        </p:txBody>
      </p:sp>
      <p:sp>
        <p:nvSpPr>
          <p:cNvPr id="249" name=""/>
          <p:cNvSpPr/>
          <p:nvPr/>
        </p:nvSpPr>
        <p:spPr>
          <a:xfrm>
            <a:off x="9000000" y="5442480"/>
            <a:ext cx="2518920" cy="49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solidFill>
                  <a:srgbClr val="000000"/>
                </a:solidFill>
                <a:latin typeface="Lato"/>
                <a:ea typeface="DejaVu Sans"/>
              </a:rPr>
              <a:t>NASA/GSFC/SDO (CC BY 2.0) via Flicker.com</a:t>
            </a:r>
            <a:endParaRPr b="0" lang="en-PH" sz="1200" spc="-1" strike="noStrike">
              <a:latin typeface="Arial"/>
            </a:endParaRPr>
          </a:p>
        </p:txBody>
      </p:sp>
      <p:sp>
        <p:nvSpPr>
          <p:cNvPr id="250"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
          <p:cNvSpPr/>
          <p:nvPr/>
        </p:nvSpPr>
        <p:spPr>
          <a:xfrm>
            <a:off x="720000" y="360000"/>
            <a:ext cx="9169200" cy="709200"/>
          </a:xfrm>
          <a:prstGeom prst="rect">
            <a:avLst/>
          </a:prstGeom>
          <a:noFill/>
          <a:ln w="0">
            <a:noFill/>
          </a:ln>
        </p:spPr>
        <p:style>
          <a:lnRef idx="0"/>
          <a:fillRef idx="0"/>
          <a:effectRef idx="0"/>
          <a:fontRef idx="minor"/>
        </p:style>
      </p:sp>
      <p:sp>
        <p:nvSpPr>
          <p:cNvPr id="252" name=""/>
          <p:cNvSpPr/>
          <p:nvPr/>
        </p:nvSpPr>
        <p:spPr>
          <a:xfrm>
            <a:off x="7560000" y="5400000"/>
            <a:ext cx="2875680" cy="342000"/>
          </a:xfrm>
          <a:prstGeom prst="rect">
            <a:avLst/>
          </a:prstGeom>
          <a:noFill/>
          <a:ln w="0">
            <a:noFill/>
          </a:ln>
        </p:spPr>
        <p:style>
          <a:lnRef idx="0"/>
          <a:fillRef idx="0"/>
          <a:effectRef idx="0"/>
          <a:fontRef idx="minor"/>
        </p:style>
      </p:sp>
      <p:sp>
        <p:nvSpPr>
          <p:cNvPr id="253" name=""/>
          <p:cNvSpPr/>
          <p:nvPr/>
        </p:nvSpPr>
        <p:spPr>
          <a:xfrm>
            <a:off x="10260000" y="5746320"/>
            <a:ext cx="176400" cy="342000"/>
          </a:xfrm>
          <a:prstGeom prst="rect">
            <a:avLst/>
          </a:prstGeom>
          <a:noFill/>
          <a:ln w="0">
            <a:noFill/>
          </a:ln>
        </p:spPr>
        <p:style>
          <a:lnRef idx="0"/>
          <a:fillRef idx="0"/>
          <a:effectRef idx="0"/>
          <a:fontRef idx="minor"/>
        </p:style>
      </p:sp>
      <p:sp>
        <p:nvSpPr>
          <p:cNvPr id="254" name=""/>
          <p:cNvSpPr/>
          <p:nvPr/>
        </p:nvSpPr>
        <p:spPr>
          <a:xfrm>
            <a:off x="396000" y="1944000"/>
            <a:ext cx="11338920" cy="3204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B. The Planets</a:t>
            </a:r>
            <a:b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Studying the planets began long ago when the early astronomers noticed that five “stars” (the only planets they could see without a telescope) were brighter than the others. As these five “stars” seemed to move in relation to other stars, the Greeks called them </a:t>
            </a:r>
            <a:r>
              <a:rPr b="0" lang="en-PH" sz="1800" spc="-1" strike="noStrike">
                <a:solidFill>
                  <a:srgbClr val="000000"/>
                </a:solidFill>
                <a:latin typeface="Lato"/>
                <a:ea typeface="N+æþ"/>
              </a:rPr>
              <a:t>planēt, which means “to wander.”</a:t>
            </a:r>
            <a:endParaRPr b="0" lang="en-PH" sz="1800" spc="-1" strike="noStrike">
              <a:latin typeface="Arial"/>
            </a:endParaRPr>
          </a:p>
          <a:p>
            <a:pPr algn="just">
              <a:lnSpc>
                <a:spcPct val="115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The general characteristics of the planets are massive and spherical, have an atmosphere, revolve around the Sun, shine by reflected light, and do not have light of their own.</a:t>
            </a:r>
            <a:br/>
            <a:r>
              <a:rPr b="0" lang="en-PH" sz="1800" spc="-1" strike="noStrike">
                <a:solidFill>
                  <a:srgbClr val="000000"/>
                </a:solidFill>
                <a:latin typeface="Lato"/>
                <a:ea typeface="N+æþ"/>
              </a:rPr>
              <a:t>	</a:t>
            </a:r>
            <a:r>
              <a:rPr b="0" lang="en-PH" sz="1800" spc="-1" strike="noStrike">
                <a:solidFill>
                  <a:srgbClr val="000000"/>
                </a:solidFill>
                <a:latin typeface="Lato"/>
                <a:ea typeface="N+æþ"/>
              </a:rPr>
              <a:t>There are eight known planets in the solar system. They are grouped into two: the terrestrial planets (inner planets), which include Mercury, Venus, Earth, and Mars; and the gas giants (outer planets/Jovian planets), which include Jupiter, Saturn, Uranus, and Neptune.</a:t>
            </a:r>
            <a:endParaRPr b="0" lang="en-PH" sz="1800" spc="-1" strike="noStrike">
              <a:latin typeface="Arial"/>
            </a:endParaRPr>
          </a:p>
        </p:txBody>
      </p:sp>
      <p:sp>
        <p:nvSpPr>
          <p:cNvPr id="255" name=""/>
          <p:cNvSpPr/>
          <p:nvPr/>
        </p:nvSpPr>
        <p:spPr>
          <a:xfrm>
            <a:off x="3277440" y="720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
          <p:cNvSpPr/>
          <p:nvPr/>
        </p:nvSpPr>
        <p:spPr>
          <a:xfrm>
            <a:off x="720000" y="360000"/>
            <a:ext cx="9169200" cy="709200"/>
          </a:xfrm>
          <a:prstGeom prst="rect">
            <a:avLst/>
          </a:prstGeom>
          <a:noFill/>
          <a:ln w="0">
            <a:noFill/>
          </a:ln>
        </p:spPr>
        <p:style>
          <a:lnRef idx="0"/>
          <a:fillRef idx="0"/>
          <a:effectRef idx="0"/>
          <a:fontRef idx="minor"/>
        </p:style>
      </p:sp>
      <p:sp>
        <p:nvSpPr>
          <p:cNvPr id="257" name=""/>
          <p:cNvSpPr/>
          <p:nvPr/>
        </p:nvSpPr>
        <p:spPr>
          <a:xfrm>
            <a:off x="7560000" y="5400000"/>
            <a:ext cx="2875680" cy="342000"/>
          </a:xfrm>
          <a:prstGeom prst="rect">
            <a:avLst/>
          </a:prstGeom>
          <a:noFill/>
          <a:ln w="0">
            <a:noFill/>
          </a:ln>
        </p:spPr>
        <p:style>
          <a:lnRef idx="0"/>
          <a:fillRef idx="0"/>
          <a:effectRef idx="0"/>
          <a:fontRef idx="minor"/>
        </p:style>
      </p:sp>
      <p:sp>
        <p:nvSpPr>
          <p:cNvPr id="258" name=""/>
          <p:cNvSpPr/>
          <p:nvPr/>
        </p:nvSpPr>
        <p:spPr>
          <a:xfrm>
            <a:off x="10260000" y="5746320"/>
            <a:ext cx="176400" cy="342000"/>
          </a:xfrm>
          <a:prstGeom prst="rect">
            <a:avLst/>
          </a:prstGeom>
          <a:noFill/>
          <a:ln w="0">
            <a:noFill/>
          </a:ln>
        </p:spPr>
        <p:style>
          <a:lnRef idx="0"/>
          <a:fillRef idx="0"/>
          <a:effectRef idx="0"/>
          <a:fontRef idx="minor"/>
        </p:style>
      </p:sp>
      <p:sp>
        <p:nvSpPr>
          <p:cNvPr id="259" name=""/>
          <p:cNvSpPr/>
          <p:nvPr/>
        </p:nvSpPr>
        <p:spPr>
          <a:xfrm>
            <a:off x="336600" y="2880000"/>
            <a:ext cx="11518920" cy="2988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A. Mercury: The Innermost Planet</a:t>
            </a:r>
            <a:b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Mercury is the closest planet to the Sun. It is so close to the Sun that its glare made it nearly impossible to see its surface from Earth.</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Mercury is the smallest planet in the solar system—only slightly larger than Earth’s moon.</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No moon accompanies Mercury. It revolves quickly (88 days) but rotates slowly (179 days); thus, a night on Mercury lasts for about 3 months followed by 3 months of daylight.</a:t>
            </a:r>
            <a:endParaRPr b="0" lang="en-PH" sz="1800" spc="-1" strike="noStrike">
              <a:latin typeface="Arial"/>
            </a:endParaRPr>
          </a:p>
          <a:p>
            <a:pPr lvl="1" marL="432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Trivia: Mercury has been known since ancient times because it can be seen without using advanced telescopes. The planet has been visited by two spacecraft: Mariner 10 and MESSENGER.</a:t>
            </a:r>
            <a:endParaRPr b="0" lang="en-PH" sz="1800" spc="-1" strike="noStrike">
              <a:latin typeface="Arial"/>
            </a:endParaRPr>
          </a:p>
        </p:txBody>
      </p:sp>
      <p:sp>
        <p:nvSpPr>
          <p:cNvPr id="260" name=""/>
          <p:cNvSpPr/>
          <p:nvPr/>
        </p:nvSpPr>
        <p:spPr>
          <a:xfrm>
            <a:off x="324000" y="1692720"/>
            <a:ext cx="8856000" cy="1079280"/>
          </a:xfrm>
          <a:prstGeom prst="rect">
            <a:avLst/>
          </a:prstGeom>
          <a:solidFill>
            <a:srgbClr val="ffffff"/>
          </a:solidFill>
          <a:ln w="38160">
            <a:solidFill>
              <a:srgbClr val="b47804"/>
            </a:solidFill>
            <a:round/>
          </a:ln>
        </p:spPr>
        <p:style>
          <a:lnRef idx="0"/>
          <a:fillRef idx="0"/>
          <a:effectRef idx="0"/>
          <a:fontRef idx="minor"/>
        </p:style>
        <p:txBody>
          <a:bodyPr lIns="108720" rIns="108720" tIns="63720" bIns="63720" anchor="ctr">
            <a:noAutofit/>
          </a:bodyPr>
          <a:p>
            <a:pPr>
              <a:lnSpc>
                <a:spcPct val="100000"/>
              </a:lnSpc>
              <a:buNone/>
            </a:pPr>
            <a:r>
              <a:rPr b="1" lang="en-PH" sz="1800" spc="-1" strike="noStrike">
                <a:solidFill>
                  <a:srgbClr val="000000"/>
                </a:solidFill>
                <a:latin typeface="Lato"/>
                <a:ea typeface="DejaVu Sans"/>
              </a:rPr>
              <a:t>The Terrestrial Planets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Mercury, Venus, Earth, and Mars are terrestrial planets because they are solid,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rocklike, and dense.</a:t>
            </a:r>
            <a:endParaRPr b="0" lang="en-PH" sz="1800" spc="-1" strike="noStrike">
              <a:latin typeface="Arial"/>
            </a:endParaRPr>
          </a:p>
        </p:txBody>
      </p:sp>
      <p:sp>
        <p:nvSpPr>
          <p:cNvPr id="261" name=""/>
          <p:cNvSpPr/>
          <p:nvPr/>
        </p:nvSpPr>
        <p:spPr>
          <a:xfrm>
            <a:off x="3277440" y="576000"/>
            <a:ext cx="563688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Sun and the Planets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2023-07-18T16:19:18Z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