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7280" cy="6833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4160" cy="2774160"/>
          </a:xfrm>
          <a:prstGeom prst="rect">
            <a:avLst/>
          </a:prstGeom>
          <a:ln w="0">
            <a:noFill/>
          </a:ln>
        </p:spPr>
      </p:pic>
      <p:sp>
        <p:nvSpPr>
          <p:cNvPr id="2" name="Rectangle 5"/>
          <p:cNvSpPr/>
          <p:nvPr/>
        </p:nvSpPr>
        <p:spPr>
          <a:xfrm>
            <a:off x="3487320" y="1475280"/>
            <a:ext cx="8679600" cy="38376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79600" cy="3592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7280" cy="610200"/>
          </a:xfrm>
          <a:prstGeom prst="rect">
            <a:avLst/>
          </a:prstGeom>
          <a:ln w="0">
            <a:noFill/>
          </a:ln>
        </p:spPr>
      </p:pic>
      <p:sp>
        <p:nvSpPr>
          <p:cNvPr id="43" name="Rectangle 7"/>
          <p:cNvSpPr/>
          <p:nvPr/>
        </p:nvSpPr>
        <p:spPr>
          <a:xfrm>
            <a:off x="10868760" y="0"/>
            <a:ext cx="945720" cy="945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09800" cy="1009800"/>
          </a:xfrm>
          <a:prstGeom prst="rect">
            <a:avLst/>
          </a:prstGeom>
          <a:ln w="0">
            <a:noFill/>
          </a:ln>
        </p:spPr>
      </p:pic>
      <p:sp>
        <p:nvSpPr>
          <p:cNvPr id="45" name="TextBox 9"/>
          <p:cNvSpPr/>
          <p:nvPr/>
        </p:nvSpPr>
        <p:spPr>
          <a:xfrm>
            <a:off x="185400" y="6362280"/>
            <a:ext cx="466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67280" cy="610200"/>
          </a:xfrm>
          <a:prstGeom prst="rect">
            <a:avLst/>
          </a:prstGeom>
          <a:ln w="0">
            <a:noFill/>
          </a:ln>
        </p:spPr>
      </p:pic>
      <p:sp>
        <p:nvSpPr>
          <p:cNvPr id="86" name="Rectangle 7"/>
          <p:cNvSpPr/>
          <p:nvPr/>
        </p:nvSpPr>
        <p:spPr>
          <a:xfrm>
            <a:off x="10868760" y="0"/>
            <a:ext cx="945720" cy="9457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1009800" cy="1009800"/>
          </a:xfrm>
          <a:prstGeom prst="rect">
            <a:avLst/>
          </a:prstGeom>
          <a:ln w="0">
            <a:noFill/>
          </a:ln>
        </p:spPr>
      </p:pic>
      <p:sp>
        <p:nvSpPr>
          <p:cNvPr id="88" name="TextBox 9"/>
          <p:cNvSpPr/>
          <p:nvPr/>
        </p:nvSpPr>
        <p:spPr>
          <a:xfrm>
            <a:off x="185400" y="6362280"/>
            <a:ext cx="4667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452520" y="6352200"/>
            <a:ext cx="259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91600" cy="335988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4059360" y="2904840"/>
            <a:ext cx="7470360" cy="6991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1" lang="en-US" sz="4000" spc="-1" strike="noStrike">
                <a:solidFill>
                  <a:srgbClr val="ffffff"/>
                </a:solidFill>
                <a:latin typeface="Lato"/>
                <a:ea typeface="DejaVu Sans"/>
              </a:rPr>
              <a:t>Ang Labanan sa Corregidor</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type="title"/>
          </p:nvPr>
        </p:nvSpPr>
        <p:spPr>
          <a:xfrm>
            <a:off x="609480" y="254520"/>
            <a:ext cx="10010160" cy="1004040"/>
          </a:xfrm>
          <a:prstGeom prst="rect">
            <a:avLst/>
          </a:prstGeom>
          <a:solidFill>
            <a:srgbClr val="55308d"/>
          </a:solidFill>
          <a:ln w="76320">
            <a:solidFill>
              <a:srgbClr val="00a933"/>
            </a:solidFill>
            <a:round/>
          </a:ln>
        </p:spPr>
        <p:txBody>
          <a:bodyPr lIns="38160" rIns="38160" tIns="38160" bIns="38160" anchor="ctr">
            <a:noAutofit/>
          </a:bodyPr>
          <a:p>
            <a:pPr algn="ctr">
              <a:lnSpc>
                <a:spcPct val="100000"/>
              </a:lnSpc>
              <a:buNone/>
            </a:pPr>
            <a:r>
              <a:rPr b="1" lang="en-US" sz="4000" spc="-1" strike="noStrike">
                <a:solidFill>
                  <a:srgbClr val="ffdbb6"/>
                </a:solidFill>
                <a:latin typeface="Lato"/>
                <a:ea typeface="DejaVu Sans"/>
              </a:rPr>
              <a:t>Ang Labanan sa Corregidor</a:t>
            </a:r>
            <a:endParaRPr b="0" lang="en-PH" sz="4000" spc="-1" strike="noStrike">
              <a:latin typeface="Arial"/>
            </a:endParaRPr>
          </a:p>
        </p:txBody>
      </p:sp>
      <p:sp>
        <p:nvSpPr>
          <p:cNvPr id="169" name="PlaceHolder 2"/>
          <p:cNvSpPr>
            <a:spLocks noGrp="1"/>
          </p:cNvSpPr>
          <p:nvPr>
            <p:ph/>
          </p:nvPr>
        </p:nvSpPr>
        <p:spPr>
          <a:xfrm>
            <a:off x="609480" y="1620000"/>
            <a:ext cx="10964880" cy="2339640"/>
          </a:xfrm>
          <a:prstGeom prst="rect">
            <a:avLst/>
          </a:prstGeom>
          <a:gradFill rotWithShape="0">
            <a:gsLst>
              <a:gs pos="0">
                <a:srgbClr val="55308d">
                  <a:alpha val="0"/>
                </a:srgbClr>
              </a:gs>
              <a:gs pos="50000">
                <a:srgbClr val="55308d"/>
              </a:gs>
              <a:gs pos="100000">
                <a:srgbClr val="55308d">
                  <a:alpha val="0"/>
                </a:srgbClr>
              </a:gs>
            </a:gsLst>
            <a:lin ang="5400000"/>
          </a:gradFill>
          <a:ln cap="rnd" w="76320">
            <a:solidFill>
              <a:srgbClr val="00a933"/>
            </a:solidFill>
            <a:prstDash val="sysDash"/>
            <a:round/>
          </a:ln>
        </p:spPr>
        <p:txBody>
          <a:bodyPr lIns="38160" rIns="38160" tIns="38160" bIns="38160" anchor="ctr">
            <a:normAutofit/>
          </a:bodyPr>
          <a:p>
            <a:pPr algn="just">
              <a:lnSpc>
                <a:spcPct val="100000"/>
              </a:lnSpc>
              <a:buNone/>
            </a:pPr>
            <a:r>
              <a:rPr b="1" lang="en-PH" sz="2000" spc="-1" strike="noStrike">
                <a:solidFill>
                  <a:srgbClr val="ffdbb6"/>
                </a:solidFill>
                <a:latin typeface="Lato"/>
              </a:rPr>
              <a:t>Ang Labanan sa Corregidor ay naganap noong Mayo 5, 1942 at umabot hanggang Mayo 6, 1942. Ito ang huling pakikipaglaban ng mga Pilipino at Estados Unidos bago sumuko ang Pilipinas sa Japan. Ang Labanan sa Corregidor ay isang napakahalagang bahagi ng pananakop ng mga Hapones sa Pilipinas dahil sa lokasyon nito. Subalit naging malaking balakid ang pagsakop dito sapagkat ang isla ay isang natural na tanggulan kaya nakilala itong “Gibraltar ng Silangan.” Ang pagbagsak ng Corregidor ay hudyat sa parehong pagbagsak ng Pilipinas at Asya sa puntong iyon ng Ikalawang Digmaang Pandaigdig.</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PlaceHolder 1"/>
          <p:cNvSpPr>
            <a:spLocks noGrp="1"/>
          </p:cNvSpPr>
          <p:nvPr>
            <p:ph/>
          </p:nvPr>
        </p:nvSpPr>
        <p:spPr>
          <a:xfrm>
            <a:off x="609480" y="1620000"/>
            <a:ext cx="10964880" cy="2339640"/>
          </a:xfrm>
          <a:prstGeom prst="rect">
            <a:avLst/>
          </a:prstGeom>
          <a:gradFill rotWithShape="0">
            <a:gsLst>
              <a:gs pos="0">
                <a:srgbClr val="55308d">
                  <a:alpha val="50196"/>
                </a:srgbClr>
              </a:gs>
              <a:gs pos="100000">
                <a:srgbClr val="55308d">
                  <a:alpha val="50196"/>
                </a:srgbClr>
              </a:gs>
            </a:gsLst>
            <a:lin ang="5400000"/>
          </a:gradFill>
          <a:ln cap="rnd" w="76320">
            <a:solidFill>
              <a:srgbClr val="00a933"/>
            </a:solidFill>
            <a:prstDash val="sysDash"/>
            <a:round/>
          </a:ln>
        </p:spPr>
        <p:txBody>
          <a:bodyPr lIns="38160" rIns="38160" tIns="38160" bIns="38160" anchor="ctr">
            <a:normAutofit fontScale="96000"/>
          </a:bodyPr>
          <a:p>
            <a:pPr algn="just">
              <a:lnSpc>
                <a:spcPct val="100000"/>
              </a:lnSpc>
              <a:buNone/>
            </a:pPr>
            <a:r>
              <a:rPr b="1" lang="en-PH" sz="2000" spc="-1" strike="noStrike">
                <a:solidFill>
                  <a:srgbClr val="ffdbb6"/>
                </a:solidFill>
                <a:latin typeface="Lato"/>
              </a:rPr>
              <a:t>Habang nagaganap ang Labanan sa Bataan noong unang bahagi ng 1942, ang Corregidor ay nagsilbing punong tanggapan ni Heneral Douglas MacArthur hanggang sa inatasan siya ng pamahalaan ng Estados Unidos na umalis patungong Australia. Sa pagbagsak ng Bataan noong Abril 9, 1942, inilipat ng mga Hapones ang kanilang pansin sa pagkuha sa Corregidor. Nagsimula ang matinding pagkubkob ng mga Hapones sa Corregidor noong Mayo 5, 1942. Bagaman sinikap ng puwersa ni Heneral Jonathan Wainwright na protektahan ang pulo, isinuko niya ito sa mga Hapones noong Mayo 6, 1942. Kasabay ng pagsuko ng Corregidor ay ang pagsuko ng buong kapuluan sa Japan.</a:t>
            </a:r>
            <a:endParaRPr b="0" lang="en-PH" sz="2000" spc="-1" strike="noStrike">
              <a:latin typeface="Arial"/>
            </a:endParaRPr>
          </a:p>
        </p:txBody>
      </p:sp>
      <p:sp>
        <p:nvSpPr>
          <p:cNvPr id="171" name="PlaceHolder 4"/>
          <p:cNvSpPr/>
          <p:nvPr/>
        </p:nvSpPr>
        <p:spPr>
          <a:xfrm>
            <a:off x="609840" y="254520"/>
            <a:ext cx="10010160" cy="1004040"/>
          </a:xfrm>
          <a:prstGeom prst="rect">
            <a:avLst/>
          </a:prstGeom>
          <a:solidFill>
            <a:srgbClr val="55308d"/>
          </a:solidFill>
          <a:ln w="76320">
            <a:solidFill>
              <a:srgbClr val="00a933"/>
            </a:solidFill>
            <a:round/>
          </a:ln>
        </p:spPr>
        <p:style>
          <a:lnRef idx="0"/>
          <a:fillRef idx="0"/>
          <a:effectRef idx="0"/>
          <a:fontRef idx="minor"/>
        </p:style>
        <p:txBody>
          <a:bodyPr lIns="38160" rIns="38160" tIns="38160" bIns="38160" anchor="ctr">
            <a:noAutofit/>
          </a:bodyPr>
          <a:p>
            <a:pPr algn="ctr">
              <a:lnSpc>
                <a:spcPct val="100000"/>
              </a:lnSpc>
              <a:buNone/>
            </a:pPr>
            <a:r>
              <a:rPr b="1" lang="en-US" sz="4000" spc="-1" strike="noStrike">
                <a:solidFill>
                  <a:srgbClr val="ffdbb6"/>
                </a:solidFill>
                <a:latin typeface="Lato"/>
                <a:ea typeface="DejaVu Sans"/>
              </a:rPr>
              <a:t>Ang Labanan sa Corregidor</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PlaceHolder 1"/>
          <p:cNvSpPr>
            <a:spLocks noGrp="1"/>
          </p:cNvSpPr>
          <p:nvPr>
            <p:ph type="title"/>
          </p:nvPr>
        </p:nvSpPr>
        <p:spPr>
          <a:xfrm>
            <a:off x="609480" y="273600"/>
            <a:ext cx="10964160" cy="1136520"/>
          </a:xfrm>
          <a:prstGeom prst="rect">
            <a:avLst/>
          </a:prstGeom>
          <a:noFill/>
          <a:ln w="0">
            <a:noFill/>
          </a:ln>
        </p:spPr>
        <p:txBody>
          <a:bodyPr lIns="0" rIns="0" tIns="0" bIns="0" anchor="ctr">
            <a:noAutofit/>
          </a:bodyPr>
          <a:p>
            <a:pPr>
              <a:lnSpc>
                <a:spcPct val="100000"/>
              </a:lnSpc>
              <a:buNone/>
            </a:pPr>
            <a:r>
              <a:rPr b="1" lang="en-PH" sz="3800" spc="-1" strike="noStrike">
                <a:latin typeface="Lato"/>
              </a:rPr>
              <a:t>PAGSASANAY</a:t>
            </a:r>
            <a:endParaRPr b="0" lang="en-PH" sz="3800" spc="-1" strike="noStrike">
              <a:latin typeface="Arial"/>
            </a:endParaRPr>
          </a:p>
        </p:txBody>
      </p:sp>
      <p:sp>
        <p:nvSpPr>
          <p:cNvPr id="173" name="PlaceHolder 2"/>
          <p:cNvSpPr>
            <a:spLocks noGrp="1"/>
          </p:cNvSpPr>
          <p:nvPr>
            <p:ph/>
          </p:nvPr>
        </p:nvSpPr>
        <p:spPr>
          <a:xfrm>
            <a:off x="609480" y="1604520"/>
            <a:ext cx="10964160" cy="3969000"/>
          </a:xfrm>
          <a:prstGeom prst="rect">
            <a:avLst/>
          </a:prstGeom>
          <a:noFill/>
          <a:ln w="0">
            <a:noFill/>
          </a:ln>
        </p:spPr>
        <p:txBody>
          <a:bodyPr lIns="0" rIns="0" tIns="0" bIns="0" anchor="t">
            <a:normAutofit/>
          </a:bodyPr>
          <a:p>
            <a:pPr algn="just">
              <a:lnSpc>
                <a:spcPct val="100000"/>
              </a:lnSpc>
              <a:buNone/>
            </a:pPr>
            <a:r>
              <a:rPr b="1" lang="en-PH" sz="1800" spc="-1" strike="noStrike">
                <a:solidFill>
                  <a:srgbClr val="000000"/>
                </a:solidFill>
                <a:latin typeface="Lato"/>
                <a:ea typeface="Arial Black;Arial Black"/>
              </a:rPr>
              <a:t>PANUTO</a:t>
            </a:r>
            <a:r>
              <a:rPr b="0" lang="en-PH" sz="1800" spc="-1" strike="noStrike">
                <a:solidFill>
                  <a:srgbClr val="000000"/>
                </a:solidFill>
                <a:latin typeface="Lato"/>
                <a:ea typeface="Arial Black;Arial Black"/>
              </a:rPr>
              <a:t>: Sagutin ang sumusunod na tanong.</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1. Bakit mahalaga sa puwersang Amerikano at Pilipino ang Corregidor? Ipaliwanag.</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2. Ano sa palagay mo ang pangunahing dahilan kung bakit bumagsak ang Corregidor?</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4" name="PlaceHolder 1"/>
          <p:cNvSpPr>
            <a:spLocks noGrp="1"/>
          </p:cNvSpPr>
          <p:nvPr>
            <p:ph type="title"/>
          </p:nvPr>
        </p:nvSpPr>
        <p:spPr>
          <a:xfrm>
            <a:off x="609480" y="273600"/>
            <a:ext cx="10964160" cy="1136520"/>
          </a:xfrm>
          <a:prstGeom prst="rect">
            <a:avLst/>
          </a:prstGeom>
          <a:noFill/>
          <a:ln w="0">
            <a:noFill/>
          </a:ln>
        </p:spPr>
        <p:txBody>
          <a:bodyPr lIns="0" rIns="0" tIns="0" bIns="0" anchor="ctr">
            <a:noAutofit/>
          </a:bodyPr>
          <a:p>
            <a:pPr>
              <a:lnSpc>
                <a:spcPct val="100000"/>
              </a:lnSpc>
              <a:buNone/>
            </a:pPr>
            <a:r>
              <a:rPr b="1" lang="en-PH" sz="3800" spc="-1" strike="noStrike">
                <a:latin typeface="Lato"/>
              </a:rPr>
              <a:t>SUSI SA PAGWAWASTO</a:t>
            </a:r>
            <a:endParaRPr b="0" lang="en-PH" sz="3800" spc="-1" strike="noStrike">
              <a:latin typeface="Arial"/>
            </a:endParaRPr>
          </a:p>
        </p:txBody>
      </p:sp>
      <p:sp>
        <p:nvSpPr>
          <p:cNvPr id="175" name="PlaceHolder 2"/>
          <p:cNvSpPr>
            <a:spLocks noGrp="1"/>
          </p:cNvSpPr>
          <p:nvPr>
            <p:ph/>
          </p:nvPr>
        </p:nvSpPr>
        <p:spPr>
          <a:xfrm>
            <a:off x="609480" y="1604520"/>
            <a:ext cx="10964160" cy="3969000"/>
          </a:xfrm>
          <a:prstGeom prst="rect">
            <a:avLst/>
          </a:prstGeom>
          <a:noFill/>
          <a:ln w="0">
            <a:noFill/>
          </a:ln>
        </p:spPr>
        <p:txBody>
          <a:bodyPr lIns="0" rIns="0" tIns="0" bIns="0" anchor="t">
            <a:normAutofit/>
          </a:bodyPr>
          <a:p>
            <a:pPr algn="just">
              <a:lnSpc>
                <a:spcPct val="100000"/>
              </a:lnSpc>
              <a:buNone/>
            </a:pPr>
            <a:r>
              <a:rPr b="0" lang="en-PH" sz="1800" spc="-1" strike="noStrike">
                <a:latin typeface="Lato"/>
              </a:rPr>
              <a:t>1. Mahalaga ang Corregidor sa puwersang Pilipino at Amerikano dahil sa estratehikong lokasyon nito. Nakapagtatag ng malakas na puwersang pandigma ang mga Amerikano sa lugar na ito.</a:t>
            </a:r>
            <a:endParaRPr b="0" lang="en-PH" sz="1800" spc="-1" strike="noStrike">
              <a:latin typeface="Arial"/>
            </a:endParaRPr>
          </a:p>
          <a:p>
            <a:pPr algn="just">
              <a:lnSpc>
                <a:spcPct val="100000"/>
              </a:lnSpc>
              <a:buNone/>
            </a:pPr>
            <a:r>
              <a:rPr b="0" lang="en-PH" sz="1800" spc="-1" strike="noStrike">
                <a:latin typeface="Lato"/>
              </a:rPr>
              <a:t>2. Hindi napaghandaan ng mga Pilipino at Amerikano ang paglusob ng mga Hapones. (Maaari ding magbigay ang mga mag-aaral ng kanilang hinuha o palagay.)</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4745</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2023-03-27T14:58:47Z</dcterms:modified>
  <cp:revision>2277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