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780000" y="2988360"/>
            <a:ext cx="8076960" cy="12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KATOTOHANAN, OPINYON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O DAMDAMIN</a:t>
            </a:r>
            <a:endParaRPr b="0" lang="en-PH" sz="36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30080" y="1930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Ang mga makatotohanang pangyayari ay mga pangyayaring tunay na nagaganap at makikita sa tunay na buhay o sa realidad. Kadalasang ginagamit na pamamaraan sa pagtukoy ng pagkamakatotohan ng mga pangyayari ay pag-uugnay ng mga pangyayari sa nobela mula sa kasalukuyan.</a:t>
            </a: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1" lang="en-PH" sz="1800" spc="-1" strike="noStrike" u="sng">
                <a:solidFill>
                  <a:srgbClr val="000000"/>
                </a:solidFill>
                <a:uFillTx/>
                <a:latin typeface="Lato"/>
              </a:rPr>
              <a:t>HALIMBAWA:</a:t>
            </a: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	</a:t>
            </a:r>
            <a:r>
              <a:rPr b="1" i="1" lang="en-PH" sz="1800" spc="-1" strike="noStrike">
                <a:solidFill>
                  <a:srgbClr val="000000"/>
                </a:solidFill>
                <a:latin typeface="Lato"/>
              </a:rPr>
              <a:t>Hindi na nakapagtimpi si Crisostomo Ibarra sa panunudyo o panunukso ni Padre Damaso na </a:t>
            </a:r>
            <a:r>
              <a:rPr b="1" i="1" lang="en-PH" sz="1800" spc="-1" strike="noStrike">
                <a:solidFill>
                  <a:srgbClr val="000000"/>
                </a:solidFill>
                <a:latin typeface="Lato"/>
              </a:rPr>
              <a:t>	</a:t>
            </a:r>
            <a:r>
              <a:rPr b="1" i="1" lang="en-PH" sz="1800" spc="-1" strike="noStrike">
                <a:solidFill>
                  <a:srgbClr val="000000"/>
                </a:solidFill>
                <a:latin typeface="Lato"/>
              </a:rPr>
              <a:t>	</a:t>
            </a:r>
            <a:r>
              <a:rPr b="1" i="1" lang="en-PH" sz="1800" spc="-1" strike="noStrike">
                <a:solidFill>
                  <a:srgbClr val="000000"/>
                </a:solidFill>
                <a:latin typeface="Lato"/>
              </a:rPr>
              <a:t>	</a:t>
            </a:r>
            <a:r>
              <a:rPr b="1" i="1" lang="en-PH" sz="1800" spc="-1" strike="noStrike">
                <a:solidFill>
                  <a:srgbClr val="000000"/>
                </a:solidFill>
                <a:latin typeface="Lato"/>
              </a:rPr>
              <a:t>nagdulot ng pananakit at pagpatol niya sa pari.</a:t>
            </a: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Ang pangyayaring ito ay nagaganap pa rin sa kasalukuyan tulad na lamang ng mga nababalitang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pagsasakitan, kadalasan ay ng mga kabataan dahil sa simpleng mga tuksuhan at asaran.</a:t>
            </a: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Lato"/>
            </a:endParaRPr>
          </a:p>
        </p:txBody>
      </p:sp>
      <p:sp>
        <p:nvSpPr>
          <p:cNvPr id="127" name=""/>
          <p:cNvSpPr/>
          <p:nvPr/>
        </p:nvSpPr>
        <p:spPr>
          <a:xfrm>
            <a:off x="-36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      </a:t>
            </a:r>
            <a:r>
              <a:rPr b="1" lang="en-PH" sz="3600" spc="-1" strike="noStrike">
                <a:solidFill>
                  <a:srgbClr val="000000"/>
                </a:solidFill>
                <a:latin typeface="Lato"/>
                <a:ea typeface="DejaVu Sans"/>
              </a:rPr>
              <a:t>MAKATOTOHANANG PANGYAYARI</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730080" y="234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Dahil salamin din ng realidad ang mga kabanata ng “Noli Me Tangere,” naglalaman din ito ng mga pangkaraniwang hinaing ng mga mamamayan na kinakatawan naman ng mga hinaing ng mga tauhan sa nobela. Tulad halimbawa ng hinaing ng isang guro sa kinahaharap niyang sistema, patakaran, at pamamahala ng mga prayle sa pagtuturo sa mga mag-aaral na maiuugnay sa hinaing din ng mga pangkaraniwang guro sa kasalukuyan.</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30" name=""/>
          <p:cNvSpPr/>
          <p:nvPr/>
        </p:nvSpPr>
        <p:spPr>
          <a:xfrm>
            <a:off x="0" y="14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      </a:t>
            </a:r>
            <a:r>
              <a:rPr b="1" lang="en-PH" sz="3600" spc="-1" strike="noStrike">
                <a:solidFill>
                  <a:srgbClr val="000000"/>
                </a:solidFill>
                <a:latin typeface="Lato"/>
                <a:ea typeface="DejaVu Sans"/>
              </a:rPr>
              <a:t>MAKATOTOHANANG PANGYAYARI</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730080" y="1872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Tumutukoy ang opinyon sa personal o pansariling pananaw ng isang tao o pangkat ng tao na maaaring kapalooban ng kaniyang kaisipan at saloobin na maaaring magsilbing tugon niya sa isang partikular na bagay, pangyayari, at sitwasyon. Ito rin ay tumutukoy sa paniniwala at personal na pagtingin ng isang tao na maaaring pasubalian o salungatin ng iba dahil maaaring magkaiba ang kanilang mga paniniwala. Hindi ito tulad ng katotohanan na tinatanggap at totoo o tunay para sa lahat dahil hindi ito maaaring mag-iba o magbago.</a:t>
            </a:r>
            <a:endParaRPr b="0" lang="en-PH" sz="2000" spc="-1" strike="noStrike">
              <a:solidFill>
                <a:srgbClr val="000000"/>
              </a:solidFill>
              <a:latin typeface="Lato"/>
            </a:endParaRPr>
          </a:p>
        </p:txBody>
      </p:sp>
      <p:sp>
        <p:nvSpPr>
          <p:cNvPr id="133" name=""/>
          <p:cNvSpPr/>
          <p:nvPr/>
        </p:nvSpPr>
        <p:spPr>
          <a:xfrm>
            <a:off x="0" y="1188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OPINYON</a:t>
            </a:r>
            <a:endParaRPr b="0" lang="en-PH" sz="3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560" cy="2500560"/>
          </a:xfrm>
          <a:prstGeom prst="rect">
            <a:avLst/>
          </a:prstGeom>
          <a:noFill/>
          <a:ln w="0">
            <a:noFill/>
          </a:ln>
        </p:spPr>
        <p:style>
          <a:lnRef idx="0"/>
          <a:fillRef idx="0"/>
          <a:effectRef idx="0"/>
          <a:fontRef idx="minor"/>
        </p:style>
      </p:sp>
      <p:sp>
        <p:nvSpPr>
          <p:cNvPr id="135" name=""/>
          <p:cNvSpPr/>
          <p:nvPr/>
        </p:nvSpPr>
        <p:spPr>
          <a:xfrm>
            <a:off x="730080" y="1872000"/>
            <a:ext cx="10790280" cy="1201680"/>
          </a:xfrm>
          <a:prstGeom prst="rect">
            <a:avLst/>
          </a:prstGeom>
          <a:noFill/>
          <a:ln w="0">
            <a:noFill/>
          </a:ln>
        </p:spPr>
        <p:style>
          <a:lnRef idx="0"/>
          <a:fillRef idx="0"/>
          <a:effectRef idx="0"/>
          <a:fontRef idx="minor"/>
        </p:style>
      </p:sp>
      <p:sp>
        <p:nvSpPr>
          <p:cNvPr id="136" name=""/>
          <p:cNvSpPr/>
          <p:nvPr/>
        </p:nvSpPr>
        <p:spPr>
          <a:xfrm>
            <a:off x="0" y="1188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OPINYON</a:t>
            </a:r>
            <a:endParaRPr b="0" lang="en-PH" sz="3600" spc="-1" strike="noStrike">
              <a:solidFill>
                <a:srgbClr val="000000"/>
              </a:solidFill>
              <a:latin typeface="Arial"/>
            </a:endParaRPr>
          </a:p>
        </p:txBody>
      </p:sp>
      <p:graphicFrame>
        <p:nvGraphicFramePr>
          <p:cNvPr id="137" name=""/>
          <p:cNvGraphicFramePr/>
          <p:nvPr/>
        </p:nvGraphicFramePr>
        <p:xfrm>
          <a:off x="900000" y="2355840"/>
          <a:ext cx="10439640" cy="2159280"/>
        </p:xfrm>
        <a:graphic>
          <a:graphicData uri="http://schemas.openxmlformats.org/drawingml/2006/table">
            <a:tbl>
              <a:tblPr/>
              <a:tblGrid>
                <a:gridCol w="3478680"/>
                <a:gridCol w="3478680"/>
                <a:gridCol w="3482640"/>
              </a:tblGrid>
              <a:tr h="71964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Sa aking opinyon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Kumbinsido ako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Sa aking palagay ...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r h="71964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Sa ganang akin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Lubos akong naniniwala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Sa aking pananaw ...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r h="72036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Kung ako ang tatanungin ...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1800" spc="-1" strike="noStrike">
                          <a:solidFill>
                            <a:srgbClr val="000000"/>
                          </a:solidFill>
                          <a:latin typeface="Arial"/>
                        </a:rPr>
                        <a:t>Matatag kong pinaniniwalaan ...</a:t>
                      </a:r>
                      <a:endParaRPr b="0" lang="en-PH" sz="18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Arial"/>
                        </a:rPr>
                        <a:t>Sa tingin ko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bl>
          </a:graphicData>
        </a:graphic>
      </p:graphicFrame>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
          <p:cNvSpPr/>
          <p:nvPr/>
        </p:nvSpPr>
        <p:spPr>
          <a:xfrm>
            <a:off x="379440" y="3600360"/>
            <a:ext cx="10780560" cy="2500560"/>
          </a:xfrm>
          <a:prstGeom prst="rect">
            <a:avLst/>
          </a:prstGeom>
          <a:noFill/>
          <a:ln w="0">
            <a:noFill/>
          </a:ln>
        </p:spPr>
        <p:style>
          <a:lnRef idx="0"/>
          <a:fillRef idx="0"/>
          <a:effectRef idx="0"/>
          <a:fontRef idx="minor"/>
        </p:style>
      </p:sp>
      <p:sp>
        <p:nvSpPr>
          <p:cNvPr id="139" name=""/>
          <p:cNvSpPr/>
          <p:nvPr/>
        </p:nvSpPr>
        <p:spPr>
          <a:xfrm>
            <a:off x="730080" y="1872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Tumutukoy sa emosyon o pakiramdam na nararamdaman ng isang tao. Kadalasang masusuri sa damdamin ang mga pangkaraniwang emosyon ng tao tulad ng galit, lungkot, saya, takot, at iba pang mga kaugnay nito. Maaaring gamitin ang sumusunod sa pagpapahayag ng damdamin:</a:t>
            </a:r>
            <a:endParaRPr b="0" lang="en-PH" sz="20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p:txBody>
      </p:sp>
      <p:sp>
        <p:nvSpPr>
          <p:cNvPr id="140" name=""/>
          <p:cNvSpPr/>
          <p:nvPr/>
        </p:nvSpPr>
        <p:spPr>
          <a:xfrm>
            <a:off x="0" y="1188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DAMDAMIN</a:t>
            </a:r>
            <a:endParaRPr b="0" lang="en-PH" sz="3600" spc="-1" strike="noStrike">
              <a:solidFill>
                <a:srgbClr val="000000"/>
              </a:solidFill>
              <a:latin typeface="Arial"/>
            </a:endParaRPr>
          </a:p>
        </p:txBody>
      </p:sp>
      <p:graphicFrame>
        <p:nvGraphicFramePr>
          <p:cNvPr id="141" name=""/>
          <p:cNvGraphicFramePr/>
          <p:nvPr/>
        </p:nvGraphicFramePr>
        <p:xfrm>
          <a:off x="813600" y="3620520"/>
          <a:ext cx="10439640" cy="2159280"/>
        </p:xfrm>
        <a:graphic>
          <a:graphicData uri="http://schemas.openxmlformats.org/drawingml/2006/table">
            <a:tbl>
              <a:tblPr/>
              <a:tblGrid>
                <a:gridCol w="3478680"/>
                <a:gridCol w="3478680"/>
                <a:gridCol w="3482640"/>
              </a:tblGrid>
              <a:tr h="71964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Gusto ko sanang ...</a:t>
                      </a:r>
                      <a:endParaRPr b="0" lang="en-PH" sz="2000" spc="-1" strike="noStrike">
                        <a:solidFill>
                          <a:srgbClr val="000000"/>
                        </a:solidFill>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Iginagalang ko na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Nagagalak ako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r h="71964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Nakakaramdam ako ng ...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Ngunit sa aking pakiramdam,</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May pakiramdam akong ...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r h="720360">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Ipagpaumahin po ...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Hindi kaaya-aya ...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c>
                  <a:txBody>
                    <a:bodyPr lIns="90000" rIns="90000" tIns="46800" bIns="4680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2000" spc="-1" strike="noStrike">
                          <a:solidFill>
                            <a:srgbClr val="000000"/>
                          </a:solidFill>
                          <a:latin typeface="Lato"/>
                        </a:rPr>
                        <a:t>Sa aking saloobin ...</a:t>
                      </a:r>
                      <a:endParaRPr b="0" lang="en-PH" sz="2000" spc="-1" strike="noStrike">
                        <a:solidFill>
                          <a:srgbClr val="000000"/>
                        </a:solidFill>
                        <a:latin typeface="Lato"/>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d7"/>
                    </a:solidFill>
                  </a:tcPr>
                </a:tc>
              </a:tr>
            </a:tbl>
          </a:graphicData>
        </a:graphic>
      </p:graphicFrame>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360360" y="2879640"/>
            <a:ext cx="12169800" cy="615960"/>
          </a:xfrm>
          <a:prstGeom prst="rect">
            <a:avLst/>
          </a:prstGeom>
          <a:noFill/>
          <a:ln w="0">
            <a:noFill/>
          </a:ln>
        </p:spPr>
        <p:style>
          <a:lnRef idx="0"/>
          <a:fillRef idx="0"/>
          <a:effectRef idx="0"/>
          <a:fontRef idx="minor"/>
        </p:style>
      </p:sp>
      <p:sp>
        <p:nvSpPr>
          <p:cNvPr id="144" name=""/>
          <p:cNvSpPr/>
          <p:nvPr/>
        </p:nvSpPr>
        <p:spPr>
          <a:xfrm>
            <a:off x="539640" y="3240000"/>
            <a:ext cx="10780920" cy="2500560"/>
          </a:xfrm>
          <a:prstGeom prst="rect">
            <a:avLst/>
          </a:prstGeom>
          <a:noFill/>
          <a:ln w="0">
            <a:noFill/>
          </a:ln>
        </p:spPr>
        <p:style>
          <a:lnRef idx="0"/>
          <a:fillRef idx="0"/>
          <a:effectRef idx="0"/>
          <a:fontRef idx="minor"/>
        </p:style>
      </p:sp>
      <p:sp>
        <p:nvSpPr>
          <p:cNvPr id="145" name=""/>
          <p:cNvSpPr/>
          <p:nvPr/>
        </p:nvSpPr>
        <p:spPr>
          <a:xfrm>
            <a:off x="539640" y="-360360"/>
            <a:ext cx="11518920" cy="575928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mga sumusunod na mga katanungan. Isulat ang iyong sagot sa iyong kuwaderno.</a:t>
            </a:r>
            <a:endParaRPr b="0" lang="en-PH" sz="2000" spc="-1" strike="noStrike">
              <a:solidFill>
                <a:srgbClr val="000000"/>
              </a:solidFill>
              <a:latin typeface="Arial"/>
            </a:endParaRPr>
          </a:p>
          <a:p>
            <a:pPr marL="720000">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1. Paano masasabing makatotohanan ang isang pangyayari?</a:t>
            </a:r>
            <a:endParaRPr b="0" lang="en-PH" sz="2000" spc="-1" strike="noStrike">
              <a:solidFill>
                <a:srgbClr val="000000"/>
              </a:solidFill>
              <a:latin typeface="Arial"/>
            </a:endParaRPr>
          </a:p>
          <a:p>
            <a:pPr marL="720000">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DejaVu Sans"/>
              </a:rPr>
              <a:t>2. Ano ang pinagkaiba ng damdamin at opinyon?</a:t>
            </a:r>
            <a:endParaRPr b="0" lang="en-PH" sz="2000" spc="-1" strike="noStrike">
              <a:solidFill>
                <a:srgbClr val="000000"/>
              </a:solidFill>
              <a:latin typeface="Arial"/>
            </a:endParaRPr>
          </a:p>
        </p:txBody>
      </p:sp>
      <p:sp>
        <p:nvSpPr>
          <p:cNvPr id="146"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47"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48"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9563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2023-06-16T13:26:36Z</dcterms:modified>
  <cp:revision>425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