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5.png" ContentType="image/png"/>
  <Override PartName="/ppt/media/image30.png" ContentType="image/png"/>
  <Override PartName="/ppt/media/image25.png" ContentType="image/png"/>
  <Override PartName="/ppt/media/image16.png" ContentType="image/png"/>
  <Override PartName="/ppt/media/image31.png" ContentType="image/png"/>
  <Override PartName="/ppt/media/image26.png" ContentType="image/png"/>
  <Override PartName="/ppt/media/image17.png" ContentType="image/png"/>
  <Override PartName="/ppt/media/image32.png" ContentType="image/png"/>
  <Override PartName="/ppt/media/image27.png" ContentType="image/png"/>
  <Override PartName="/ppt/media/image18.png" ContentType="image/png"/>
  <Override PartName="/ppt/media/image33.png" ContentType="image/png"/>
  <Override PartName="/ppt/media/image28.png" ContentType="image/png"/>
  <Override PartName="/ppt/media/image19.png" ContentType="image/png"/>
  <Override PartName="/ppt/media/image34.png" ContentType="image/png"/>
  <Override PartName="/ppt/media/image10.png" ContentType="image/png"/>
  <Override PartName="/ppt/media/image29.png" ContentType="image/png"/>
  <Override PartName="/ppt/media/image35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480" cy="10284480"/>
          </a:xfrm>
          <a:prstGeom prst="rect">
            <a:avLst/>
          </a:prstGeom>
          <a:ln w="0">
            <a:noFill/>
          </a:ln>
        </p:spPr>
      </p:pic>
      <p:grpSp>
        <p:nvGrpSpPr>
          <p:cNvPr id="77" name="Group 3"/>
          <p:cNvGrpSpPr/>
          <p:nvPr/>
        </p:nvGrpSpPr>
        <p:grpSpPr>
          <a:xfrm>
            <a:off x="-3780000" y="-2712600"/>
            <a:ext cx="18273600" cy="10272600"/>
            <a:chOff x="-3780000" y="-2712600"/>
            <a:chExt cx="18273600" cy="10272600"/>
          </a:xfrm>
        </p:grpSpPr>
        <p:sp>
          <p:nvSpPr>
            <p:cNvPr id="78" name="Freeform 4"/>
            <p:cNvSpPr/>
            <p:nvPr/>
          </p:nvSpPr>
          <p:spPr>
            <a:xfrm>
              <a:off x="-3780000" y="-2712600"/>
              <a:ext cx="18273600" cy="1027260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" name="Freeform 5"/>
          <p:cNvSpPr/>
          <p:nvPr/>
        </p:nvSpPr>
        <p:spPr>
          <a:xfrm>
            <a:off x="499680" y="2701800"/>
            <a:ext cx="4184280" cy="418428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0" name="Group 6"/>
          <p:cNvGrpSpPr/>
          <p:nvPr/>
        </p:nvGrpSpPr>
        <p:grpSpPr>
          <a:xfrm>
            <a:off x="5231160" y="2212920"/>
            <a:ext cx="13042080" cy="5779080"/>
            <a:chOff x="5231160" y="2212920"/>
            <a:chExt cx="13042080" cy="5779080"/>
          </a:xfrm>
        </p:grpSpPr>
        <p:sp>
          <p:nvSpPr>
            <p:cNvPr id="81" name="Freeform 7"/>
            <p:cNvSpPr/>
            <p:nvPr/>
          </p:nvSpPr>
          <p:spPr>
            <a:xfrm>
              <a:off x="5231160" y="2212920"/>
              <a:ext cx="13042080" cy="577908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" name="Freeform 8"/>
          <p:cNvSpPr/>
          <p:nvPr/>
        </p:nvSpPr>
        <p:spPr>
          <a:xfrm>
            <a:off x="5231160" y="8006760"/>
            <a:ext cx="13042440" cy="56196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Box 9"/>
          <p:cNvSpPr/>
          <p:nvPr/>
        </p:nvSpPr>
        <p:spPr>
          <a:xfrm>
            <a:off x="6068160" y="4361040"/>
            <a:ext cx="1104840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Pairs of Angles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 3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4" name="Group 1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75" name="Freeform 6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6" name="Freeform 9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TextBox 4"/>
          <p:cNvSpPr/>
          <p:nvPr/>
        </p:nvSpPr>
        <p:spPr>
          <a:xfrm>
            <a:off x="368280" y="291240"/>
            <a:ext cx="15040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78" name="TextBox 5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79" name="TextBox 10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80" name="TextBox 11"/>
          <p:cNvSpPr/>
          <p:nvPr/>
        </p:nvSpPr>
        <p:spPr>
          <a:xfrm>
            <a:off x="618480" y="9824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Content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eeform 2"/>
          <p:cNvSpPr/>
          <p:nvPr/>
        </p:nvSpPr>
        <p:spPr>
          <a:xfrm>
            <a:off x="4133880" y="2263320"/>
            <a:ext cx="9910440" cy="506268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1"/>
          <p:cNvSpPr/>
          <p:nvPr/>
        </p:nvSpPr>
        <p:spPr>
          <a:xfrm>
            <a:off x="180000" y="36000"/>
            <a:ext cx="3599640" cy="70560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Freeform 2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6" name="Group 3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87" name="Freeform 4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8" name="Freeform 5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TextBox 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0" name="TextBox 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1" name="TextBox 8"/>
          <p:cNvSpPr/>
          <p:nvPr/>
        </p:nvSpPr>
        <p:spPr>
          <a:xfrm>
            <a:off x="798840" y="900000"/>
            <a:ext cx="17200800" cy="77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Definition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Two angles are congruent if they have the same measure. ∠P ≅ ∠Q means “Angle P is congruent to angle Q”. Similar markings are used to indicate congruent angles.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 is congruent to ∠Q (∠P ≅ ∠Q).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measure of ∠P is equal to the measure of ∠Q (m∠P = m∠Q).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If-then form: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If ∠P ≅ ∠Q, then m∠P = m∠Q.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92" name="TextBox 3"/>
          <p:cNvSpPr/>
          <p:nvPr/>
        </p:nvSpPr>
        <p:spPr>
          <a:xfrm>
            <a:off x="324000" y="154800"/>
            <a:ext cx="327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Pairs of Angles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4"/>
          <a:stretch/>
        </p:blipFill>
        <p:spPr>
          <a:xfrm>
            <a:off x="1135800" y="2880000"/>
            <a:ext cx="6243840" cy="275364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5"/>
          <a:stretch/>
        </p:blipFill>
        <p:spPr>
          <a:xfrm>
            <a:off x="9000000" y="2700000"/>
            <a:ext cx="8759160" cy="46796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10"/>
          <p:cNvSpPr/>
          <p:nvPr/>
        </p:nvSpPr>
        <p:spPr>
          <a:xfrm>
            <a:off x="180000" y="36000"/>
            <a:ext cx="3599640" cy="70560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Freeform 11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7" name="Group 2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98" name="Freeform 12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9" name="Freeform 13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TextBox 12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1" name="TextBox 13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2" name="TextBox 14"/>
          <p:cNvSpPr/>
          <p:nvPr/>
        </p:nvSpPr>
        <p:spPr>
          <a:xfrm>
            <a:off x="798840" y="900000"/>
            <a:ext cx="17200800" cy="82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1: Complementary and Supplementary Angles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What are the complements of the angles 41°, 33°, 8°, and 84°?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What are the supplements of 82° and 125°?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Find the measures of angles that will give a sum of 90° when added to the given angle.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complements of 41°, 33°, 8°, and 84° are 49°, 57°, 82°, and 6°, respectively.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Find the measures of angles that will give a sum of 180° when added to 82° or 125°.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For 82°: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For 125°: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82° + x = 180°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x = 180° – 125° = 55°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98°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Note: Either of the two methods can be used in determining the supplement of an angle.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03" name="TextBox 15"/>
          <p:cNvSpPr/>
          <p:nvPr/>
        </p:nvSpPr>
        <p:spPr>
          <a:xfrm>
            <a:off x="324000" y="154800"/>
            <a:ext cx="327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Pairs of Angles</a:t>
            </a:r>
            <a:endParaRPr b="0" lang="en-PH" sz="3000" spc="-1" strike="noStrike">
              <a:latin typeface="Arial"/>
            </a:endParaRPr>
          </a:p>
        </p:txBody>
      </p:sp>
      <p:graphicFrame>
        <p:nvGraphicFramePr>
          <p:cNvPr id="104" name=""/>
          <p:cNvGraphicFramePr/>
          <p:nvPr/>
        </p:nvGraphicFramePr>
        <p:xfrm>
          <a:off x="891720" y="4040280"/>
          <a:ext cx="16567920" cy="999360"/>
        </p:xfrm>
        <a:graphic>
          <a:graphicData uri="http://schemas.openxmlformats.org/drawingml/2006/table">
            <a:tbl>
              <a:tblPr/>
              <a:tblGrid>
                <a:gridCol w="4141080"/>
                <a:gridCol w="4161960"/>
                <a:gridCol w="4120200"/>
                <a:gridCol w="4145040"/>
              </a:tblGrid>
              <a:tr h="9997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41° + x = 90°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x = 49°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33° + x = 90°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x = 57°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8° + x = 90°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x = 82°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84° + x = 90°</a:t>
                      </a:r>
                      <a:endParaRPr b="0" lang="en-PH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Lato"/>
                          <a:ea typeface="DejaVu Sans"/>
                        </a:rPr>
                        <a:t>x = 6°</a:t>
                      </a:r>
                      <a:endParaRPr b="0" lang="en-PH" sz="20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4"/>
          <p:cNvSpPr/>
          <p:nvPr/>
        </p:nvSpPr>
        <p:spPr>
          <a:xfrm>
            <a:off x="180000" y="36000"/>
            <a:ext cx="3599640" cy="70560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Freeform 15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7" name="Group 4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08" name="Freeform 16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9" name="Freeform 17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TextBox 1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1" name="TextBox 1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2" name="TextBox 18"/>
          <p:cNvSpPr/>
          <p:nvPr/>
        </p:nvSpPr>
        <p:spPr>
          <a:xfrm>
            <a:off x="798840" y="900000"/>
            <a:ext cx="17200800" cy="822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2: Complementary and Supplementary Angles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measure of the supplement of an angle is 30 more than twice the measure of the complement of the angle. Find the measure of the angle.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x represents the measure of the angle, then 90 – x represents the measure of its complement, and 180 – x is the measure of its supplement. If the supplement is 30 more than twice the complement, then: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180 – x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2(90 – x) + 30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180 – x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180 – 2x + 30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Use the Distributive Property.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180 – x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=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210 – 2x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Combine like terms.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180 + x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210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Add 2x to both sides.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30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Subtract 180 from both sides.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measure of the angle is 30°.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13" name="TextBox 19"/>
          <p:cNvSpPr/>
          <p:nvPr/>
        </p:nvSpPr>
        <p:spPr>
          <a:xfrm>
            <a:off x="324000" y="154800"/>
            <a:ext cx="327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Pairs of Angles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14" name="TextBox 20"/>
          <p:cNvSpPr/>
          <p:nvPr/>
        </p:nvSpPr>
        <p:spPr>
          <a:xfrm>
            <a:off x="6918840" y="6480000"/>
            <a:ext cx="5860800" cy="27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Checking: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30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180 - 30 = 2(90-30) + 30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150 = 2(60) + 30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150 = 120 + 30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150 = 150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8"/>
          <p:cNvSpPr/>
          <p:nvPr/>
        </p:nvSpPr>
        <p:spPr>
          <a:xfrm>
            <a:off x="180000" y="36000"/>
            <a:ext cx="3599640" cy="70560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Freeform 19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7" name="Group 5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18" name="Freeform 20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9" name="Freeform 21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TextBox 21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1" name="TextBox 22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2" name="TextBox 23"/>
          <p:cNvSpPr/>
          <p:nvPr/>
        </p:nvSpPr>
        <p:spPr>
          <a:xfrm>
            <a:off x="798840" y="900000"/>
            <a:ext cx="17200800" cy="13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Definition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Adjacent angles are two coplanar angles that have a common side between them but have no interior points in common.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Adjacent angles must have a common side; hence, they must also have a common vertex.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3" name="TextBox 24"/>
          <p:cNvSpPr/>
          <p:nvPr/>
        </p:nvSpPr>
        <p:spPr>
          <a:xfrm>
            <a:off x="324000" y="154800"/>
            <a:ext cx="327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Pairs of Angles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4"/>
          <a:stretch/>
        </p:blipFill>
        <p:spPr>
          <a:xfrm>
            <a:off x="2484000" y="2415960"/>
            <a:ext cx="11752560" cy="66985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22"/>
          <p:cNvSpPr/>
          <p:nvPr/>
        </p:nvSpPr>
        <p:spPr>
          <a:xfrm>
            <a:off x="180000" y="36000"/>
            <a:ext cx="3599640" cy="70560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Freeform 23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7" name="Group 7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28" name="Freeform 24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9" name="Freeform 25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TextBox 25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1" name="TextBox 26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2" name="TextBox 27"/>
          <p:cNvSpPr/>
          <p:nvPr/>
        </p:nvSpPr>
        <p:spPr>
          <a:xfrm>
            <a:off x="960840" y="1199520"/>
            <a:ext cx="7480800" cy="68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Definition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two angles are adjacent and supplementary, then they are called a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linear pair.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If-then form: If ∠LEN and ∠NEM are adjacent and supplementary, then ∠LEN and ∠NEM form a linear pair.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3" name="TextBox 28"/>
          <p:cNvSpPr/>
          <p:nvPr/>
        </p:nvSpPr>
        <p:spPr>
          <a:xfrm>
            <a:off x="324000" y="154800"/>
            <a:ext cx="327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Pairs of Angles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4"/>
          <a:stretch/>
        </p:blipFill>
        <p:spPr>
          <a:xfrm>
            <a:off x="1476000" y="2736000"/>
            <a:ext cx="5329440" cy="377964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/>
          <p:nvPr/>
        </p:nvSpPr>
        <p:spPr>
          <a:xfrm>
            <a:off x="9180000" y="1404000"/>
            <a:ext cx="8819640" cy="24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Other angles related to straight lines are vertical angles and angles at a point as shown below: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and ∠c are vertical angles.</a:t>
            </a:r>
            <a:endParaRPr b="0" lang="en-PH" sz="2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 and ∠d are vertical angles.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5"/>
          <a:stretch/>
        </p:blipFill>
        <p:spPr>
          <a:xfrm>
            <a:off x="9407880" y="2340000"/>
            <a:ext cx="4631760" cy="272196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14580000" y="6480000"/>
            <a:ext cx="3419640" cy="11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a, ∠b, and ∠c are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angles at a point.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6"/>
          <a:stretch/>
        </p:blipFill>
        <p:spPr>
          <a:xfrm>
            <a:off x="9720000" y="5720400"/>
            <a:ext cx="4236840" cy="309924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26"/>
          <p:cNvSpPr/>
          <p:nvPr/>
        </p:nvSpPr>
        <p:spPr>
          <a:xfrm>
            <a:off x="180000" y="36000"/>
            <a:ext cx="3599640" cy="70560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Freeform 27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1" name="Group 8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42" name="Freeform 28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3" name="Freeform 29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TextBox 29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5" name="TextBox 30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6" name="TextBox 31"/>
          <p:cNvSpPr/>
          <p:nvPr/>
        </p:nvSpPr>
        <p:spPr>
          <a:xfrm>
            <a:off x="360000" y="1162440"/>
            <a:ext cx="7480800" cy="27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3: Angle Properties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Given: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TA and TC are opposite rays.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TB and TD are opposite rays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 the values of x, y, and z.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7" name="TextBox 32"/>
          <p:cNvSpPr/>
          <p:nvPr/>
        </p:nvSpPr>
        <p:spPr>
          <a:xfrm>
            <a:off x="324000" y="154800"/>
            <a:ext cx="3275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Pairs of Angles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4"/>
          <a:stretch/>
        </p:blipFill>
        <p:spPr>
          <a:xfrm>
            <a:off x="8624160" y="281160"/>
            <a:ext cx="4695480" cy="3930480"/>
          </a:xfrm>
          <a:prstGeom prst="rect">
            <a:avLst/>
          </a:prstGeom>
          <a:ln w="0">
            <a:noFill/>
          </a:ln>
        </p:spPr>
      </p:pic>
      <p:sp>
        <p:nvSpPr>
          <p:cNvPr id="149" name=""/>
          <p:cNvSpPr/>
          <p:nvPr/>
        </p:nvSpPr>
        <p:spPr>
          <a:xfrm>
            <a:off x="1260000" y="2160000"/>
            <a:ext cx="360000" cy="360"/>
          </a:xfrm>
          <a:prstGeom prst="line">
            <a:avLst/>
          </a:prstGeom>
          <a:ln w="0">
            <a:solidFill>
              <a:srgbClr val="111111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2196000" y="2160000"/>
            <a:ext cx="360000" cy="360"/>
          </a:xfrm>
          <a:prstGeom prst="line">
            <a:avLst/>
          </a:prstGeom>
          <a:ln w="0">
            <a:solidFill>
              <a:srgbClr val="111111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"/>
          <p:cNvSpPr/>
          <p:nvPr/>
        </p:nvSpPr>
        <p:spPr>
          <a:xfrm>
            <a:off x="1260000" y="2700000"/>
            <a:ext cx="360000" cy="360"/>
          </a:xfrm>
          <a:prstGeom prst="line">
            <a:avLst/>
          </a:prstGeom>
          <a:ln w="0">
            <a:solidFill>
              <a:srgbClr val="111111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/>
          <p:nvPr/>
        </p:nvSpPr>
        <p:spPr>
          <a:xfrm>
            <a:off x="2160000" y="2700000"/>
            <a:ext cx="360000" cy="360"/>
          </a:xfrm>
          <a:prstGeom prst="line">
            <a:avLst/>
          </a:prstGeom>
          <a:ln w="0">
            <a:solidFill>
              <a:srgbClr val="111111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TextBox 33"/>
          <p:cNvSpPr/>
          <p:nvPr/>
        </p:nvSpPr>
        <p:spPr>
          <a:xfrm>
            <a:off x="540000" y="4179240"/>
            <a:ext cx="5039640" cy="32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For x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+ 25 = 65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Vertical angles are equal.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65 − 25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40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4" name="TextBox 34"/>
          <p:cNvSpPr/>
          <p:nvPr/>
        </p:nvSpPr>
        <p:spPr>
          <a:xfrm>
            <a:off x="5904000" y="4212000"/>
            <a:ext cx="5039640" cy="36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For 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y + 25 = 90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angles are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complementary angles.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y = 90 − 25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y = 65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5" name="TextBox 35"/>
          <p:cNvSpPr/>
          <p:nvPr/>
        </p:nvSpPr>
        <p:spPr>
          <a:xfrm>
            <a:off x="11232000" y="4262760"/>
            <a:ext cx="629964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For z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65 + z + y = 180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angles are supplementary.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65 + z + 65 = 180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130 + z = 180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z = 180 − 130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z = 50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Freeform 2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7" name="Group 3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58" name="Freeform 4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9" name="Freeform 5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TextBox 7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61" name="TextBox 8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2" name="TextBox 9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63" name="TextBox 2"/>
          <p:cNvSpPr/>
          <p:nvPr/>
        </p:nvSpPr>
        <p:spPr>
          <a:xfrm>
            <a:off x="618480" y="982440"/>
            <a:ext cx="15040800" cy="45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Determine whether the pair of measures of angles are complementary or supplementary.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25° and 65°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56° and 34°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140° and 40°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82° and 98°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5. 45° and 45°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6. 156° and 24°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7. 88° and 92°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8. 67° and 23°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reeform 30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5" name="Group 9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66" name="Freeform 31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7" name="Freeform 32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TextBox 1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69" name="TextBox 3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70" name="TextBox 3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71" name="TextBox 38"/>
          <p:cNvSpPr/>
          <p:nvPr/>
        </p:nvSpPr>
        <p:spPr>
          <a:xfrm>
            <a:off x="618480" y="982440"/>
            <a:ext cx="15040800" cy="45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Determine whether the pair of measures of angles are complementary or supplementary.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25° and 65°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56° and 34°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140° and 40°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82° and 98°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5. 45° and 45°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6. 156° and 24°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7. 88° and 92°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8. 67° and 23°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72" name="TextBox 39"/>
          <p:cNvSpPr/>
          <p:nvPr/>
        </p:nvSpPr>
        <p:spPr>
          <a:xfrm>
            <a:off x="14580000" y="4428360"/>
            <a:ext cx="3240000" cy="33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KEY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Complementary</a:t>
            </a:r>
            <a:endParaRPr b="0" lang="en-PH" sz="2000" spc="-1" strike="noStrike">
              <a:latin typeface="Arial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Complementary</a:t>
            </a:r>
            <a:endParaRPr b="0" lang="en-PH" sz="2000" spc="-1" strike="noStrike">
              <a:latin typeface="Arial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Supplementary</a:t>
            </a:r>
            <a:endParaRPr b="0" lang="en-PH" sz="2000" spc="-1" strike="noStrike">
              <a:latin typeface="Arial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Supplementary</a:t>
            </a:r>
            <a:endParaRPr b="0" lang="en-PH" sz="2000" spc="-1" strike="noStrike">
              <a:latin typeface="Arial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5. Complementary</a:t>
            </a:r>
            <a:endParaRPr b="0" lang="en-PH" sz="2000" spc="-1" strike="noStrike">
              <a:latin typeface="Arial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6. Supplementary</a:t>
            </a:r>
            <a:endParaRPr b="0" lang="en-PH" sz="2000" spc="-1" strike="noStrike">
              <a:latin typeface="Arial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7. Supplementary</a:t>
            </a:r>
            <a:endParaRPr b="0" lang="en-PH" sz="2000" spc="-1" strike="noStrike">
              <a:latin typeface="Arial"/>
            </a:endParaRPr>
          </a:p>
          <a:p>
            <a:pPr algn="just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8. Complementary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2023-07-25T10:50:56Z</dcterms:created>
  <dc:creator/>
  <dc:description/>
  <dc:identifier>DAFl9Zu4QXU</dc:identifier>
  <dc:language>en-PH</dc:language>
  <cp:lastModifiedBy/>
  <dcterms:modified xsi:type="dcterms:W3CDTF">2023-07-25T14:51:26Z</dcterms:modified>
  <cp:revision>5</cp:revision>
  <dc:subject/>
  <dc:title>PPT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