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_rels/.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_rels/slideMaster3.xml.rels" ContentType="application/vnd.openxmlformats-package.relationships+xml"/>
  <Override PartName="/ppt/slideMasters/_rels/slideMaster1.xml.rels" ContentType="application/vnd.openxmlformats-package.relationships+xml"/>
  <Override PartName="/ppt/slideMasters/_rels/slideMaster2.xml.rels" ContentType="application/vnd.openxmlformats-package.relationships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_rels/presentation.xml.rels" ContentType="application/vnd.openxmlformats-package.relationships+xml"/>
  <Override PartName="/ppt/media/image1.png" ContentType="image/png"/>
  <Override PartName="/ppt/media/image2.png" ContentType="image/png"/>
  <Override PartName="/ppt/media/image3.png" ContentType="image/png"/>
  <Override PartName="/ppt/media/image4.png" ContentType="image/png"/>
  <Override PartName="/ppt/media/image5.png" ContentType="image/png"/>
  <Override PartName="/ppt/media/image6.png" ContentType="image/png"/>
  <Override PartName="/ppt/presProps.xml" ContentType="application/vnd.openxmlformats-officedocument.presentationml.presProps+xml"/>
  <Override PartName="/ppt/slideLayouts/slideLayout1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_rels/slideLayout34.xml.rels" ContentType="application/vnd.openxmlformats-package.relationships+xml"/>
  <Override PartName="/ppt/slideLayouts/_rels/slideLayout33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32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24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31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30.xml.rels" ContentType="application/vnd.openxmlformats-package.relationships+xml"/>
  <Override PartName="/ppt/slideLayouts/_rels/slideLayout29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28.xml.rels" ContentType="application/vnd.openxmlformats-package.relationships+xml"/>
  <Override PartName="/ppt/slideLayouts/_rels/slideLayout3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27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35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25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26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11.xml.rels" ContentType="application/vnd.openxmlformats-package.relationships+xml"/>
  <Override PartName="/ppt/slideLayouts/slideLayout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s/slide1.xml" ContentType="application/vnd.openxmlformats-officedocument.presentationml.slide+xml"/>
  <Override PartName="/ppt/slides/slide19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11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20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7.xml" ContentType="application/vnd.openxmlformats-officedocument.presentationml.slide+xml"/>
  <Override PartName="/ppt/slides/slide21.xml" ContentType="application/vnd.openxmlformats-officedocument.presentationml.slide+xml"/>
  <Override PartName="/ppt/slides/slide15.xml" ContentType="application/vnd.openxmlformats-officedocument.presentationml.slide+xml"/>
  <Override PartName="/ppt/slides/slide8.xml" ContentType="application/vnd.openxmlformats-officedocument.presentationml.slide+xml"/>
  <Override PartName="/ppt/slides/slide22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9.xml" ContentType="application/vnd.openxmlformats-officedocument.presentationml.slide+xml"/>
  <Override PartName="/ppt/slides/_rels/slide18.xml.rels" ContentType="application/vnd.openxmlformats-package.relationships+xml"/>
  <Override PartName="/ppt/slides/_rels/slide11.xml.rels" ContentType="application/vnd.openxmlformats-package.relationships+xml"/>
  <Override PartName="/ppt/slides/_rels/slide17.xml.rels" ContentType="application/vnd.openxmlformats-package.relationships+xml"/>
  <Override PartName="/ppt/slides/_rels/slide10.xml.rels" ContentType="application/vnd.openxmlformats-package.relationships+xml"/>
  <Override PartName="/ppt/slides/_rels/slide16.xml.rels" ContentType="application/vnd.openxmlformats-package.relationships+xml"/>
  <Override PartName="/ppt/slides/_rels/slide15.xml.rels" ContentType="application/vnd.openxmlformats-package.relationships+xml"/>
  <Override PartName="/ppt/slides/_rels/slide13.xml.rels" ContentType="application/vnd.openxmlformats-package.relationships+xml"/>
  <Override PartName="/ppt/slides/_rels/slide12.xml.rels" ContentType="application/vnd.openxmlformats-package.relationships+xml"/>
  <Override PartName="/ppt/slides/_rels/slide19.xml.rels" ContentType="application/vnd.openxmlformats-package.relationships+xml"/>
  <Override PartName="/ppt/slides/_rels/slide9.xml.rels" ContentType="application/vnd.openxmlformats-package.relationships+xml"/>
  <Override PartName="/ppt/slides/_rels/slide2.xml.rels" ContentType="application/vnd.openxmlformats-package.relationships+xml"/>
  <Override PartName="/ppt/slides/_rels/slide14.xml.rels" ContentType="application/vnd.openxmlformats-package.relationships+xml"/>
  <Override PartName="/ppt/slides/_rels/slide22.xml.rels" ContentType="application/vnd.openxmlformats-package.relationships+xml"/>
  <Override PartName="/ppt/slides/_rels/slide1.xml.rels" ContentType="application/vnd.openxmlformats-package.relationships+xml"/>
  <Override PartName="/ppt/slides/_rels/slide8.xml.rels" ContentType="application/vnd.openxmlformats-package.relationships+xml"/>
  <Override PartName="/ppt/slides/_rels/slide21.xml.rels" ContentType="application/vnd.openxmlformats-package.relationships+xml"/>
  <Override PartName="/ppt/slides/_rels/slide7.xml.rels" ContentType="application/vnd.openxmlformats-package.relationships+xml"/>
  <Override PartName="/ppt/slides/_rels/slide6.xml.rels" ContentType="application/vnd.openxmlformats-package.relationships+xml"/>
  <Override PartName="/ppt/slides/_rels/slide20.xml.rels" ContentType="application/vnd.openxmlformats-package.relationships+xml"/>
  <Override PartName="/ppt/slides/_rels/slide4.xml.rels" ContentType="application/vnd.openxmlformats-package.relationships+xml"/>
  <Override PartName="/ppt/slides/_rels/slide5.xml.rels" ContentType="application/vnd.openxmlformats-package.relationships+xml"/>
  <Override PartName="/ppt/slides/_rels/slide3.xml.rels" ContentType="application/vnd.openxmlformats-package.relationships+xml"/>
  <Override PartName="/ppt/slides/slide18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  <p:sldMasterId id="2147483674" r:id="rId4"/>
  </p:sld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5" r:id="rId24"/>
    <p:sldId id="276" r:id="rId25"/>
    <p:sldId id="277" r:id="rId26"/>
  </p:sldIdLst>
  <p:sldSz cx="12192000" cy="6858000"/>
  <p:notesSz cx="7772400" cy="100584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9" Type="http://schemas.openxmlformats.org/officeDocument/2006/relationships/slide" Target="slides/slide5.xml"/><Relationship Id="rId10" Type="http://schemas.openxmlformats.org/officeDocument/2006/relationships/slide" Target="slides/slide6.xml"/><Relationship Id="rId11" Type="http://schemas.openxmlformats.org/officeDocument/2006/relationships/slide" Target="slides/slide7.xml"/><Relationship Id="rId12" Type="http://schemas.openxmlformats.org/officeDocument/2006/relationships/slide" Target="slides/slide8.xml"/><Relationship Id="rId13" Type="http://schemas.openxmlformats.org/officeDocument/2006/relationships/slide" Target="slides/slide9.xml"/><Relationship Id="rId14" Type="http://schemas.openxmlformats.org/officeDocument/2006/relationships/slide" Target="slides/slide10.xml"/><Relationship Id="rId15" Type="http://schemas.openxmlformats.org/officeDocument/2006/relationships/slide" Target="slides/slide11.xml"/><Relationship Id="rId16" Type="http://schemas.openxmlformats.org/officeDocument/2006/relationships/slide" Target="slides/slide12.xml"/><Relationship Id="rId17" Type="http://schemas.openxmlformats.org/officeDocument/2006/relationships/slide" Target="slides/slide13.xml"/><Relationship Id="rId18" Type="http://schemas.openxmlformats.org/officeDocument/2006/relationships/slide" Target="slides/slide14.xml"/><Relationship Id="rId19" Type="http://schemas.openxmlformats.org/officeDocument/2006/relationships/slide" Target="slides/slide15.xml"/><Relationship Id="rId20" Type="http://schemas.openxmlformats.org/officeDocument/2006/relationships/slide" Target="slides/slide16.xml"/><Relationship Id="rId21" Type="http://schemas.openxmlformats.org/officeDocument/2006/relationships/slide" Target="slides/slide17.xml"/><Relationship Id="rId22" Type="http://schemas.openxmlformats.org/officeDocument/2006/relationships/slide" Target="slides/slide18.xml"/><Relationship Id="rId23" Type="http://schemas.openxmlformats.org/officeDocument/2006/relationships/slide" Target="slides/slide19.xml"/><Relationship Id="rId24" Type="http://schemas.openxmlformats.org/officeDocument/2006/relationships/slide" Target="slides/slide20.xml"/><Relationship Id="rId25" Type="http://schemas.openxmlformats.org/officeDocument/2006/relationships/slide" Target="slides/slide21.xml"/><Relationship Id="rId26" Type="http://schemas.openxmlformats.org/officeDocument/2006/relationships/slide" Target="slides/slide22.xml"/><Relationship Id="rId27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9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3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3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4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3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7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8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9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40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41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0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5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0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1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6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5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6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8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9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2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7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0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1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2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3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4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2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89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9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99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0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0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3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4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0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8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1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5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6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9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0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1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2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3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slideLayout" Target="../slideLayouts/slideLayout1.xml"/><Relationship Id="rId5" Type="http://schemas.openxmlformats.org/officeDocument/2006/relationships/slideLayout" Target="../slideLayouts/slideLayout2.xml"/><Relationship Id="rId6" Type="http://schemas.openxmlformats.org/officeDocument/2006/relationships/slideLayout" Target="../slideLayouts/slideLayout3.xml"/><Relationship Id="rId7" Type="http://schemas.openxmlformats.org/officeDocument/2006/relationships/slideLayout" Target="../slideLayouts/slideLayout4.xml"/><Relationship Id="rId8" Type="http://schemas.openxmlformats.org/officeDocument/2006/relationships/slideLayout" Target="../slideLayouts/slideLayout5.xml"/><Relationship Id="rId9" Type="http://schemas.openxmlformats.org/officeDocument/2006/relationships/slideLayout" Target="../slideLayouts/slideLayout6.xml"/><Relationship Id="rId10" Type="http://schemas.openxmlformats.org/officeDocument/2006/relationships/slideLayout" Target="../slideLayouts/slideLayout7.xml"/><Relationship Id="rId11" Type="http://schemas.openxmlformats.org/officeDocument/2006/relationships/slideLayout" Target="../slideLayouts/slideLayout8.xml"/><Relationship Id="rId12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0.xml"/><Relationship Id="rId14" Type="http://schemas.openxmlformats.org/officeDocument/2006/relationships/slideLayout" Target="../slideLayouts/slideLayout11.xml"/><Relationship Id="rId15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slideLayout" Target="../slideLayouts/slideLayout13.xml"/><Relationship Id="rId5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6.xml"/><Relationship Id="rId8" Type="http://schemas.openxmlformats.org/officeDocument/2006/relationships/slideLayout" Target="../slideLayouts/slideLayout17.xml"/><Relationship Id="rId9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3.xml"/><Relationship Id="rId15" Type="http://schemas.openxmlformats.org/officeDocument/2006/relationships/slideLayout" Target="../slideLayouts/slideLayout24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image" Target="../media/image5.png"/><Relationship Id="rId3" Type="http://schemas.openxmlformats.org/officeDocument/2006/relationships/slideLayout" Target="../slideLayouts/slideLayout25.xml"/><Relationship Id="rId4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7.xml"/><Relationship Id="rId6" Type="http://schemas.openxmlformats.org/officeDocument/2006/relationships/slideLayout" Target="../slideLayouts/slideLayout28.xml"/><Relationship Id="rId7" Type="http://schemas.openxmlformats.org/officeDocument/2006/relationships/slideLayout" Target="../slideLayouts/slideLayout29.xml"/><Relationship Id="rId8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3.xml"/><Relationship Id="rId12" Type="http://schemas.openxmlformats.org/officeDocument/2006/relationships/slideLayout" Target="../slideLayouts/slideLayout34.xml"/><Relationship Id="rId13" Type="http://schemas.openxmlformats.org/officeDocument/2006/relationships/slideLayout" Target="../slideLayouts/slideLayout35.xml"/><Relationship Id="rId14" Type="http://schemas.openxmlformats.org/officeDocument/2006/relationships/slideLayout" Target="../slideLayouts/slideLayout36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Rectangle 6"/>
          <p:cNvSpPr/>
          <p:nvPr/>
        </p:nvSpPr>
        <p:spPr>
          <a:xfrm>
            <a:off x="0" y="0"/>
            <a:ext cx="12182040" cy="6847920"/>
          </a:xfrm>
          <a:prstGeom prst="rect">
            <a:avLst/>
          </a:prstGeom>
          <a:solidFill>
            <a:srgbClr val="ffffff"/>
          </a:solidFill>
          <a:ln w="25560"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1" name="Picture 4" descr=""/>
          <p:cNvPicPr/>
          <p:nvPr/>
        </p:nvPicPr>
        <p:blipFill>
          <a:blip r:embed="rId3"/>
          <a:stretch/>
        </p:blipFill>
        <p:spPr>
          <a:xfrm>
            <a:off x="333000" y="1801080"/>
            <a:ext cx="2788920" cy="2788920"/>
          </a:xfrm>
          <a:prstGeom prst="rect">
            <a:avLst/>
          </a:prstGeom>
          <a:ln w="0">
            <a:noFill/>
          </a:ln>
        </p:spPr>
      </p:pic>
      <p:sp>
        <p:nvSpPr>
          <p:cNvPr id="2" name="Rectangle 5"/>
          <p:cNvSpPr/>
          <p:nvPr/>
        </p:nvSpPr>
        <p:spPr>
          <a:xfrm>
            <a:off x="3487320" y="1475280"/>
            <a:ext cx="8694360" cy="3852360"/>
          </a:xfrm>
          <a:prstGeom prst="rect">
            <a:avLst/>
          </a:prstGeom>
          <a:solidFill>
            <a:srgbClr val="9c0000"/>
          </a:solidFill>
          <a:ln w="2556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3" name="Rectangle 8"/>
          <p:cNvSpPr/>
          <p:nvPr/>
        </p:nvSpPr>
        <p:spPr>
          <a:xfrm>
            <a:off x="3487320" y="5337720"/>
            <a:ext cx="8694360" cy="374040"/>
          </a:xfrm>
          <a:prstGeom prst="rect">
            <a:avLst/>
          </a:prstGeom>
          <a:gradFill rotWithShape="0">
            <a:gsLst>
              <a:gs pos="0">
                <a:srgbClr val="c00000"/>
              </a:gs>
              <a:gs pos="100000">
                <a:srgbClr val="e9bf0e">
                  <a:alpha val="83137"/>
                </a:srgbClr>
              </a:gs>
            </a:gsLst>
            <a:lin ang="0"/>
          </a:gradFill>
          <a:ln w="2556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4"/>
    <p:sldLayoutId id="2147483650" r:id="rId5"/>
    <p:sldLayoutId id="2147483651" r:id="rId6"/>
    <p:sldLayoutId id="2147483652" r:id="rId7"/>
    <p:sldLayoutId id="2147483653" r:id="rId8"/>
    <p:sldLayoutId id="2147483654" r:id="rId9"/>
    <p:sldLayoutId id="2147483655" r:id="rId10"/>
    <p:sldLayoutId id="2147483656" r:id="rId11"/>
    <p:sldLayoutId id="2147483657" r:id="rId12"/>
    <p:sldLayoutId id="2147483658" r:id="rId13"/>
    <p:sldLayoutId id="2147483659" r:id="rId14"/>
    <p:sldLayoutId id="2147483660" r:id="rId15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Picture 18" descr=""/>
          <p:cNvPicPr/>
          <p:nvPr/>
        </p:nvPicPr>
        <p:blipFill>
          <a:blip r:embed="rId2"/>
          <a:stretch/>
        </p:blipFill>
        <p:spPr>
          <a:xfrm>
            <a:off x="0" y="6242760"/>
            <a:ext cx="12182040" cy="624960"/>
          </a:xfrm>
          <a:prstGeom prst="rect">
            <a:avLst/>
          </a:prstGeom>
          <a:ln w="0">
            <a:noFill/>
          </a:ln>
        </p:spPr>
      </p:pic>
      <p:sp>
        <p:nvSpPr>
          <p:cNvPr id="43" name="Rectangle 7"/>
          <p:cNvSpPr/>
          <p:nvPr/>
        </p:nvSpPr>
        <p:spPr>
          <a:xfrm>
            <a:off x="10868760" y="0"/>
            <a:ext cx="960480" cy="960480"/>
          </a:xfrm>
          <a:prstGeom prst="rect">
            <a:avLst/>
          </a:prstGeom>
          <a:solidFill>
            <a:srgbClr val="9c0000"/>
          </a:solidFill>
          <a:ln w="25560"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44" name="Picture 10" descr=""/>
          <p:cNvPicPr/>
          <p:nvPr/>
        </p:nvPicPr>
        <p:blipFill>
          <a:blip r:embed="rId3"/>
          <a:stretch/>
        </p:blipFill>
        <p:spPr>
          <a:xfrm>
            <a:off x="10857240" y="-64440"/>
            <a:ext cx="1024560" cy="1024560"/>
          </a:xfrm>
          <a:prstGeom prst="rect">
            <a:avLst/>
          </a:prstGeom>
          <a:ln w="0">
            <a:noFill/>
          </a:ln>
        </p:spPr>
      </p:pic>
      <p:sp>
        <p:nvSpPr>
          <p:cNvPr id="45" name="TextBox 9"/>
          <p:cNvSpPr/>
          <p:nvPr/>
        </p:nvSpPr>
        <p:spPr>
          <a:xfrm>
            <a:off x="185400" y="6362280"/>
            <a:ext cx="468180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Rex Curriculum Resource 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46" name="TextBox 11"/>
          <p:cNvSpPr/>
          <p:nvPr/>
        </p:nvSpPr>
        <p:spPr>
          <a:xfrm>
            <a:off x="9452520" y="6352200"/>
            <a:ext cx="261324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WWW.REX.COM.PH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4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4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  <p:sldLayoutId id="2147483671" r:id="rId13"/>
    <p:sldLayoutId id="2147483672" r:id="rId14"/>
    <p:sldLayoutId id="2147483673" r:id="rId15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" name="New REX Education Mission Logo V.png" descr="New REX Education Mission Logo V.png"/>
          <p:cNvPicPr/>
          <p:nvPr/>
        </p:nvPicPr>
        <p:blipFill>
          <a:blip r:embed="rId2"/>
          <a:stretch/>
        </p:blipFill>
        <p:spPr>
          <a:xfrm>
            <a:off x="2755800" y="1508760"/>
            <a:ext cx="6606360" cy="3374640"/>
          </a:xfrm>
          <a:prstGeom prst="rect">
            <a:avLst/>
          </a:prstGeom>
          <a:ln w="12600">
            <a:noFill/>
          </a:ln>
        </p:spPr>
      </p:pic>
      <p:sp>
        <p:nvSpPr>
          <p:cNvPr id="8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8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1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1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1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1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1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1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1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1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2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2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2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5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6.png"/><Relationship Id="rId2" Type="http://schemas.openxmlformats.org/officeDocument/2006/relationships/slideLayout" Target="../slideLayouts/slideLayout1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"/>
          <p:cNvSpPr/>
          <p:nvPr/>
        </p:nvSpPr>
        <p:spPr>
          <a:xfrm>
            <a:off x="3744000" y="2703960"/>
            <a:ext cx="8207280" cy="3955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  <a:buNone/>
            </a:pPr>
            <a:r>
              <a:rPr b="1" lang="en-PH" sz="3600" spc="-1" strike="noStrike">
                <a:solidFill>
                  <a:srgbClr val="ffffff"/>
                </a:solidFill>
                <a:latin typeface="Lato"/>
                <a:ea typeface="Ž_x005F_x0010_éþ"/>
              </a:rPr>
              <a:t>Using the Simple Present Tense of the Verbs in Sentences</a:t>
            </a:r>
            <a:endParaRPr b="0" lang="en-PH" sz="3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"/>
          <p:cNvSpPr/>
          <p:nvPr/>
        </p:nvSpPr>
        <p:spPr>
          <a:xfrm>
            <a:off x="1980000" y="252000"/>
            <a:ext cx="8459280" cy="3955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  <a:buNone/>
            </a:pPr>
            <a:r>
              <a:rPr b="1" lang="en-PH" sz="3000" spc="-1" strike="noStrike">
                <a:solidFill>
                  <a:srgbClr val="000000"/>
                </a:solidFill>
                <a:latin typeface="Lato"/>
                <a:ea typeface="Ž_x005F_x0010_éþ"/>
              </a:rPr>
              <a:t>Using the Simple Present Tense of the Verbs in Sentences</a:t>
            </a:r>
            <a:endParaRPr b="0" lang="en-PH" sz="3000" spc="-1" strike="noStrike">
              <a:latin typeface="Arial"/>
            </a:endParaRPr>
          </a:p>
        </p:txBody>
      </p:sp>
      <p:sp>
        <p:nvSpPr>
          <p:cNvPr id="154" name=""/>
          <p:cNvSpPr/>
          <p:nvPr/>
        </p:nvSpPr>
        <p:spPr>
          <a:xfrm>
            <a:off x="1051560" y="1316160"/>
            <a:ext cx="10107720" cy="2208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just">
              <a:lnSpc>
                <a:spcPct val="100000"/>
              </a:lnSpc>
              <a:buNone/>
            </a:pPr>
            <a:r>
              <a:rPr b="0" lang="en-PH" sz="22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2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200" spc="-1" strike="noStrike">
                <a:solidFill>
                  <a:srgbClr val="000000"/>
                </a:solidFill>
                <a:latin typeface="Lato"/>
                <a:ea typeface="DejaVu Sans"/>
              </a:rPr>
              <a:t>Verbs can also be singular or plural depending on their agreement with the number of the subject in the sentence.</a:t>
            </a:r>
            <a:endParaRPr b="0" lang="en-PH" sz="2200" spc="-1" strike="noStrike">
              <a:latin typeface="Arial"/>
            </a:endParaRPr>
          </a:p>
        </p:txBody>
      </p:sp>
      <p:graphicFrame>
        <p:nvGraphicFramePr>
          <p:cNvPr id="155" name=""/>
          <p:cNvGraphicFramePr/>
          <p:nvPr/>
        </p:nvGraphicFramePr>
        <p:xfrm>
          <a:off x="1097640" y="2399400"/>
          <a:ext cx="9899280" cy="3360240"/>
        </p:xfrm>
        <a:graphic>
          <a:graphicData uri="http://schemas.openxmlformats.org/drawingml/2006/table">
            <a:tbl>
              <a:tblPr/>
              <a:tblGrid>
                <a:gridCol w="4568400"/>
                <a:gridCol w="5331240"/>
              </a:tblGrid>
              <a:tr h="1980000">
                <a:tc>
                  <a:txBody>
                    <a:bodyPr lIns="90000" rIns="90000" anchor="ctr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2400" spc="-1" strike="noStrike">
                          <a:latin typeface="Lato"/>
                          <a:ea typeface="à'8Béþ"/>
                        </a:rPr>
                        <a:t>Add </a:t>
                      </a:r>
                      <a:r>
                        <a:rPr b="1" lang="en-PH" sz="2400" spc="-1" strike="noStrike">
                          <a:latin typeface="Lato"/>
                          <a:ea typeface="à'8Béþ"/>
                        </a:rPr>
                        <a:t>-s/-es/i + -es</a:t>
                      </a:r>
                      <a:r>
                        <a:rPr b="0" lang="en-PH" sz="2400" spc="-1" strike="noStrike">
                          <a:latin typeface="Lato"/>
                          <a:ea typeface="à'8Béþ"/>
                        </a:rPr>
                        <a:t> to the base form of the verb in the simple present tense when the subject is singular.</a:t>
                      </a:r>
                      <a:endParaRPr b="0" lang="en-PH" sz="24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2400" spc="-1" strike="noStrike">
                          <a:latin typeface="Lato"/>
                        </a:rPr>
                        <a:t>Use the </a:t>
                      </a:r>
                      <a:r>
                        <a:rPr b="1" lang="en-PH" sz="2400" spc="-1" strike="noStrike">
                          <a:latin typeface="Lato"/>
                        </a:rPr>
                        <a:t>base form of the verb</a:t>
                      </a:r>
                      <a:r>
                        <a:rPr b="0" lang="en-PH" sz="2400" spc="-1" strike="noStrike">
                          <a:latin typeface="Lato"/>
                        </a:rPr>
                        <a:t> when the subject is </a:t>
                      </a:r>
                      <a:r>
                        <a:rPr b="1" lang="en-PH" sz="2400" spc="-1" strike="noStrike">
                          <a:latin typeface="Lato"/>
                        </a:rPr>
                        <a:t>plural</a:t>
                      </a:r>
                      <a:r>
                        <a:rPr b="0" lang="en-PH" sz="2400" spc="-1" strike="noStrike">
                          <a:latin typeface="Lato"/>
                        </a:rPr>
                        <a:t> and when the pronoun used is </a:t>
                      </a:r>
                      <a:r>
                        <a:rPr b="1" lang="en-PH" sz="2400" spc="-1" strike="noStrike">
                          <a:latin typeface="Lato"/>
                        </a:rPr>
                        <a:t>I</a:t>
                      </a:r>
                      <a:r>
                        <a:rPr b="0" lang="en-PH" sz="2400" spc="-1" strike="noStrike">
                          <a:latin typeface="Lato"/>
                        </a:rPr>
                        <a:t> or </a:t>
                      </a:r>
                      <a:r>
                        <a:rPr b="1" lang="en-PH" sz="2400" spc="-1" strike="noStrike">
                          <a:latin typeface="Lato"/>
                        </a:rPr>
                        <a:t>You</a:t>
                      </a:r>
                      <a:r>
                        <a:rPr b="0" lang="en-PH" sz="2400" spc="-1" strike="noStrike">
                          <a:latin typeface="Lato"/>
                        </a:rPr>
                        <a:t>.</a:t>
                      </a:r>
                      <a:endParaRPr b="0" lang="en-PH" sz="24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</a:tr>
              <a:tr h="873360">
                <a:tc>
                  <a:txBody>
                    <a:bodyPr lIns="90000" rIns="90000" anchor="ctr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2400" spc="-1" strike="noStrike">
                          <a:latin typeface="Arial"/>
                        </a:rPr>
                        <a:t>1. The short vacation </a:t>
                      </a:r>
                      <a:r>
                        <a:rPr b="1" lang="en-PH" sz="2400" spc="-1" strike="noStrike">
                          <a:latin typeface="Arial"/>
                        </a:rPr>
                        <a:t>ends</a:t>
                      </a:r>
                      <a:r>
                        <a:rPr b="0" lang="en-PH" sz="2400" spc="-1" strike="noStrike">
                          <a:latin typeface="Arial"/>
                        </a:rPr>
                        <a:t>             tomorrow.</a:t>
                      </a:r>
                      <a:endParaRPr b="0" lang="en-PH" sz="24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2400" spc="-1" strike="noStrike">
                          <a:latin typeface="Arial"/>
                        </a:rPr>
                        <a:t>1. I also </a:t>
                      </a:r>
                      <a:r>
                        <a:rPr b="1" lang="en-PH" sz="2400" spc="-1" strike="noStrike">
                          <a:latin typeface="Arial"/>
                        </a:rPr>
                        <a:t>know</a:t>
                      </a:r>
                      <a:r>
                        <a:rPr b="0" lang="en-PH" sz="2400" spc="-1" strike="noStrike">
                          <a:latin typeface="Arial"/>
                        </a:rPr>
                        <a:t>  where it is.</a:t>
                      </a:r>
                      <a:endParaRPr b="0" lang="en-PH" sz="24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</a:tr>
              <a:tr h="507240">
                <a:tc>
                  <a:txBody>
                    <a:bodyPr lIns="90000" rIns="90000" anchor="ctr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2400" spc="-1" strike="noStrike">
                          <a:latin typeface="Arial"/>
                        </a:rPr>
                        <a:t>2. Lolo </a:t>
                      </a:r>
                      <a:r>
                        <a:rPr b="1" lang="en-PH" sz="2400" spc="-1" strike="noStrike">
                          <a:latin typeface="Arial"/>
                        </a:rPr>
                        <a:t>cooks</a:t>
                      </a:r>
                      <a:r>
                        <a:rPr b="0" lang="en-PH" sz="2400" spc="-1" strike="noStrike">
                          <a:latin typeface="Arial"/>
                        </a:rPr>
                        <a:t>  food for us.</a:t>
                      </a:r>
                      <a:endParaRPr b="0" lang="en-PH" sz="24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2400" spc="-1" strike="noStrike">
                          <a:latin typeface="Arial"/>
                        </a:rPr>
                        <a:t>2. You better </a:t>
                      </a:r>
                      <a:r>
                        <a:rPr b="1" lang="en-PH" sz="2400" spc="-1" strike="noStrike">
                          <a:latin typeface="Arial"/>
                        </a:rPr>
                        <a:t>say </a:t>
                      </a:r>
                      <a:r>
                        <a:rPr b="0" lang="en-PH" sz="2400" spc="-1" strike="noStrike">
                          <a:latin typeface="Arial"/>
                        </a:rPr>
                        <a:t>it tonight.</a:t>
                      </a:r>
                      <a:endParaRPr b="0" lang="en-PH" sz="24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</a:tr>
            </a:tbl>
          </a:graphicData>
        </a:graphic>
      </p:graphicFrame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"/>
          <p:cNvSpPr/>
          <p:nvPr/>
        </p:nvSpPr>
        <p:spPr>
          <a:xfrm>
            <a:off x="1260000" y="1891080"/>
            <a:ext cx="4403880" cy="1420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2600" spc="-1" strike="noStrike">
                <a:solidFill>
                  <a:srgbClr val="000000"/>
                </a:solidFill>
                <a:latin typeface="Lato"/>
                <a:ea typeface="DejaVu Sans"/>
              </a:rPr>
              <a:t>The Verb “be”</a:t>
            </a:r>
            <a:endParaRPr b="0" lang="en-PH" sz="2600" spc="-1" strike="noStrike">
              <a:latin typeface="Arial"/>
            </a:endParaRPr>
          </a:p>
        </p:txBody>
      </p:sp>
      <p:sp>
        <p:nvSpPr>
          <p:cNvPr id="157" name=""/>
          <p:cNvSpPr/>
          <p:nvPr/>
        </p:nvSpPr>
        <p:spPr>
          <a:xfrm>
            <a:off x="1800000" y="364680"/>
            <a:ext cx="8459280" cy="3955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  <a:buNone/>
            </a:pPr>
            <a:r>
              <a:rPr b="1" lang="en-PH" sz="3200" spc="-1" strike="noStrike">
                <a:solidFill>
                  <a:srgbClr val="000000"/>
                </a:solidFill>
                <a:latin typeface="Lato"/>
                <a:ea typeface="Ž_x005F_x0010_éþ"/>
              </a:rPr>
              <a:t>Using the Simple Present Tense of the Verbs in Sentences</a:t>
            </a:r>
            <a:endParaRPr b="0" lang="en-PH" sz="3200" spc="-1" strike="noStrike">
              <a:latin typeface="Arial"/>
            </a:endParaRPr>
          </a:p>
        </p:txBody>
      </p:sp>
      <p:sp>
        <p:nvSpPr>
          <p:cNvPr id="158" name=""/>
          <p:cNvSpPr/>
          <p:nvPr/>
        </p:nvSpPr>
        <p:spPr>
          <a:xfrm>
            <a:off x="1260000" y="2628000"/>
            <a:ext cx="9664560" cy="2750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just">
              <a:lnSpc>
                <a:spcPct val="100000"/>
              </a:lnSpc>
              <a:buNone/>
            </a:pPr>
            <a:r>
              <a:rPr b="0" lang="en-PH" sz="26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6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600" spc="-1" strike="noStrike">
                <a:solidFill>
                  <a:srgbClr val="000000"/>
                </a:solidFill>
                <a:latin typeface="Lato"/>
                <a:ea typeface="DejaVu Sans"/>
              </a:rPr>
              <a:t>Other than action, a verb may also express a state of being, which shows no action at all. The verb </a:t>
            </a:r>
            <a:r>
              <a:rPr b="1" lang="en-PH" sz="2600" spc="-1" strike="noStrike">
                <a:solidFill>
                  <a:srgbClr val="000000"/>
                </a:solidFill>
                <a:latin typeface="Lato"/>
                <a:ea typeface="DejaVu Sans"/>
              </a:rPr>
              <a:t>be</a:t>
            </a:r>
            <a:r>
              <a:rPr b="0" lang="en-PH" sz="2600" spc="-1" strike="noStrike">
                <a:solidFill>
                  <a:srgbClr val="000000"/>
                </a:solidFill>
                <a:latin typeface="Lato"/>
                <a:ea typeface="DejaVu Sans"/>
              </a:rPr>
              <a:t>, sometimes called </a:t>
            </a:r>
            <a:r>
              <a:rPr b="1" lang="en-PH" sz="2600" spc="-1" strike="noStrike">
                <a:solidFill>
                  <a:srgbClr val="000000"/>
                </a:solidFill>
                <a:latin typeface="Lato"/>
                <a:ea typeface="DejaVu Sans"/>
              </a:rPr>
              <a:t>be verb</a:t>
            </a:r>
            <a:r>
              <a:rPr b="0" lang="en-PH" sz="2600" spc="-1" strike="noStrike">
                <a:solidFill>
                  <a:srgbClr val="000000"/>
                </a:solidFill>
                <a:latin typeface="Lato"/>
                <a:ea typeface="DejaVu Sans"/>
              </a:rPr>
              <a:t>, falls into this kind, which states when and where someone or something exists.</a:t>
            </a:r>
            <a:endParaRPr b="0" lang="en-PH" sz="2600" spc="-1" strike="noStrike">
              <a:latin typeface="Arial"/>
            </a:endParaRPr>
          </a:p>
        </p:txBody>
      </p:sp>
      <p:sp>
        <p:nvSpPr>
          <p:cNvPr id="159" name=""/>
          <p:cNvSpPr/>
          <p:nvPr/>
        </p:nvSpPr>
        <p:spPr>
          <a:xfrm>
            <a:off x="1314720" y="4771080"/>
            <a:ext cx="9656640" cy="1420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en-PH" sz="26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6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600" spc="-1" strike="noStrike">
                <a:solidFill>
                  <a:srgbClr val="000000"/>
                </a:solidFill>
                <a:latin typeface="Lato"/>
                <a:ea typeface="DejaVu Sans"/>
              </a:rPr>
              <a:t>The </a:t>
            </a:r>
            <a:r>
              <a:rPr b="1" lang="en-PH" sz="2600" spc="-1" strike="noStrike">
                <a:solidFill>
                  <a:srgbClr val="000000"/>
                </a:solidFill>
                <a:latin typeface="Lato"/>
                <a:ea typeface="DejaVu Sans"/>
              </a:rPr>
              <a:t>be-verb</a:t>
            </a:r>
            <a:r>
              <a:rPr b="0" lang="en-PH" sz="2600" spc="-1" strike="noStrike">
                <a:solidFill>
                  <a:srgbClr val="000000"/>
                </a:solidFill>
                <a:latin typeface="Lato"/>
                <a:ea typeface="DejaVu Sans"/>
              </a:rPr>
              <a:t> comprises </a:t>
            </a:r>
            <a:r>
              <a:rPr b="1" lang="en-PH" sz="2600" spc="-1" strike="noStrike">
                <a:solidFill>
                  <a:srgbClr val="000000"/>
                </a:solidFill>
                <a:latin typeface="Lato"/>
                <a:ea typeface="DejaVu Sans"/>
              </a:rPr>
              <a:t>am, is</a:t>
            </a:r>
            <a:r>
              <a:rPr b="0" lang="en-PH" sz="2600" spc="-1" strike="noStrike">
                <a:solidFill>
                  <a:srgbClr val="000000"/>
                </a:solidFill>
                <a:latin typeface="Lato"/>
                <a:ea typeface="DejaVu Sans"/>
              </a:rPr>
              <a:t>, and </a:t>
            </a:r>
            <a:r>
              <a:rPr b="1" lang="en-PH" sz="2600" spc="-1" strike="noStrike">
                <a:solidFill>
                  <a:srgbClr val="000000"/>
                </a:solidFill>
                <a:latin typeface="Lato"/>
                <a:ea typeface="DejaVu Sans"/>
              </a:rPr>
              <a:t>are</a:t>
            </a:r>
            <a:r>
              <a:rPr b="0" lang="en-PH" sz="2600" spc="-1" strike="noStrike">
                <a:solidFill>
                  <a:srgbClr val="000000"/>
                </a:solidFill>
                <a:latin typeface="Lato"/>
                <a:ea typeface="DejaVu Sans"/>
              </a:rPr>
              <a:t> for the present tense.</a:t>
            </a:r>
            <a:endParaRPr b="0" lang="en-PH" sz="2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"/>
          <p:cNvSpPr/>
          <p:nvPr/>
        </p:nvSpPr>
        <p:spPr>
          <a:xfrm>
            <a:off x="1800720" y="360000"/>
            <a:ext cx="8459280" cy="3955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  <a:buNone/>
            </a:pPr>
            <a:r>
              <a:rPr b="1" lang="en-PH" sz="2800" spc="-1" strike="noStrike">
                <a:solidFill>
                  <a:srgbClr val="000000"/>
                </a:solidFill>
                <a:latin typeface="Lato"/>
                <a:ea typeface="Ž_x005F_x0010_éþ"/>
              </a:rPr>
              <a:t>Using the Simple Present Tense of the Verbs in Sentences</a:t>
            </a:r>
            <a:endParaRPr b="0" lang="en-PH" sz="2800" spc="-1" strike="noStrike">
              <a:latin typeface="Arial"/>
            </a:endParaRPr>
          </a:p>
        </p:txBody>
      </p:sp>
      <p:sp>
        <p:nvSpPr>
          <p:cNvPr id="161" name=""/>
          <p:cNvSpPr/>
          <p:nvPr/>
        </p:nvSpPr>
        <p:spPr>
          <a:xfrm>
            <a:off x="1298880" y="1620000"/>
            <a:ext cx="9680400" cy="2307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just">
              <a:lnSpc>
                <a:spcPct val="100000"/>
              </a:lnSpc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The general subject-verb agreement rule for be-verbs is that we use is for singular noun subjects and are for plural noun subjects.</a:t>
            </a:r>
            <a:endParaRPr b="0" lang="en-PH" sz="2400" spc="-1" strike="noStrike">
              <a:latin typeface="Arial"/>
            </a:endParaRPr>
          </a:p>
        </p:txBody>
      </p:sp>
      <p:sp>
        <p:nvSpPr>
          <p:cNvPr id="162" name=""/>
          <p:cNvSpPr/>
          <p:nvPr/>
        </p:nvSpPr>
        <p:spPr>
          <a:xfrm>
            <a:off x="1298880" y="2715840"/>
            <a:ext cx="9680400" cy="2307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just">
              <a:lnSpc>
                <a:spcPct val="100000"/>
              </a:lnSpc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But the pronouns used as subjects need a clear guide for subject-verb agreement. Read the table that follows.</a:t>
            </a:r>
            <a:endParaRPr b="0" lang="en-PH" sz="2400" spc="-1" strike="noStrike">
              <a:latin typeface="Arial"/>
            </a:endParaRPr>
          </a:p>
        </p:txBody>
      </p:sp>
      <p:graphicFrame>
        <p:nvGraphicFramePr>
          <p:cNvPr id="163" name=""/>
          <p:cNvGraphicFramePr/>
          <p:nvPr/>
        </p:nvGraphicFramePr>
        <p:xfrm>
          <a:off x="1448280" y="3832560"/>
          <a:ext cx="9531360" cy="1851480"/>
        </p:xfrm>
        <a:graphic>
          <a:graphicData uri="http://schemas.openxmlformats.org/drawingml/2006/table">
            <a:tbl>
              <a:tblPr/>
              <a:tblGrid>
                <a:gridCol w="3044880"/>
                <a:gridCol w="1719360"/>
                <a:gridCol w="3200400"/>
                <a:gridCol w="1567080"/>
              </a:tblGrid>
              <a:tr h="452880">
                <a:tc gridSpan="4">
                  <a:txBody>
                    <a:bodyPr lIns="90000" rIns="90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1" lang="en-PH" sz="2200" spc="-1" strike="noStrike">
                          <a:latin typeface="Lato"/>
                        </a:rPr>
                        <a:t>Personal Pronouns as Subjects</a:t>
                      </a:r>
                      <a:endParaRPr b="0" lang="en-PH" sz="22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  <a:tc hMerge="1">
                  <a:tcPr anchor="t" marL="90000" marR="90000">
                    <a:solidFill>
                      <a:srgbClr val="729fcf"/>
                    </a:solidFill>
                  </a:tcPr>
                </a:tc>
                <a:tc hMerge="1">
                  <a:tcPr anchor="t" marL="90000" marR="90000">
                    <a:solidFill>
                      <a:srgbClr val="729fcf"/>
                    </a:solidFill>
                  </a:tcPr>
                </a:tc>
                <a:tc hMerge="1">
                  <a:tcPr anchor="t" marL="90000" marR="90000">
                    <a:solidFill>
                      <a:srgbClr val="729fcf"/>
                    </a:solidFill>
                  </a:tcPr>
                </a:tc>
              </a:tr>
              <a:tr h="563760">
                <a:tc>
                  <a:txBody>
                    <a:bodyPr lIns="90000" rIns="90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1" lang="en-PH" sz="2200" spc="-1" strike="noStrike">
                          <a:latin typeface="Arial"/>
                        </a:rPr>
                        <a:t>Singular Pronouns</a:t>
                      </a:r>
                      <a:endParaRPr b="0" lang="en-PH" sz="22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1" lang="en-PH" sz="2200" spc="-1" strike="noStrike">
                          <a:latin typeface="Arial"/>
                        </a:rPr>
                        <a:t>Be-verb</a:t>
                      </a:r>
                      <a:endParaRPr b="0" lang="en-PH" sz="22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1" lang="en-PH" sz="2200" spc="-1" strike="noStrike">
                          <a:latin typeface="Arial"/>
                        </a:rPr>
                        <a:t>Plural Pronouns</a:t>
                      </a:r>
                      <a:endParaRPr b="0" lang="en-PH" sz="22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1" lang="en-PH" sz="2200" spc="-1" strike="noStrike">
                          <a:latin typeface="Arial"/>
                        </a:rPr>
                        <a:t>Be-verb</a:t>
                      </a:r>
                      <a:endParaRPr b="0" lang="en-PH" sz="22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</a:tr>
              <a:tr h="401760">
                <a:tc>
                  <a:txBody>
                    <a:bodyPr lIns="90000" rIns="90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0" lang="en-PH" sz="2200" spc="-1" strike="noStrike">
                          <a:latin typeface="Arial"/>
                        </a:rPr>
                        <a:t>I</a:t>
                      </a:r>
                      <a:endParaRPr b="0" lang="en-PH" sz="22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0" lang="en-PH" sz="2200" spc="-1" strike="noStrike">
                          <a:latin typeface="Arial"/>
                        </a:rPr>
                        <a:t>am</a:t>
                      </a:r>
                      <a:endParaRPr b="0" lang="en-PH" sz="22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0" lang="en-PH" sz="2200" spc="-1" strike="noStrike">
                          <a:latin typeface="Arial"/>
                        </a:rPr>
                        <a:t>we</a:t>
                      </a:r>
                      <a:endParaRPr b="0" lang="en-PH" sz="22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0" lang="en-PH" sz="2200" spc="-1" strike="noStrike">
                          <a:latin typeface="Arial"/>
                        </a:rPr>
                        <a:t>are</a:t>
                      </a:r>
                      <a:endParaRPr b="0" lang="en-PH" sz="22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</a:tr>
              <a:tr h="433440">
                <a:tc>
                  <a:txBody>
                    <a:bodyPr lIns="90000" rIns="90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0" lang="en-PH" sz="2200" spc="-1" strike="noStrike">
                          <a:latin typeface="Arial"/>
                        </a:rPr>
                        <a:t>he, she, it</a:t>
                      </a:r>
                      <a:endParaRPr b="0" lang="en-PH" sz="22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0" lang="en-PH" sz="2200" spc="-1" strike="noStrike">
                          <a:latin typeface="Arial"/>
                        </a:rPr>
                        <a:t>is</a:t>
                      </a:r>
                      <a:endParaRPr b="0" lang="en-PH" sz="22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0" lang="en-PH" sz="2200" spc="-1" strike="noStrike">
                          <a:latin typeface="Arial"/>
                        </a:rPr>
                        <a:t>they</a:t>
                      </a:r>
                      <a:endParaRPr b="0" lang="en-PH" sz="22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0" lang="en-PH" sz="2200" spc="-1" strike="noStrike">
                          <a:latin typeface="Arial"/>
                        </a:rPr>
                        <a:t>are</a:t>
                      </a:r>
                      <a:endParaRPr b="0" lang="en-PH" sz="22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</a:tr>
            </a:tbl>
          </a:graphicData>
        </a:graphic>
      </p:graphicFrame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"/>
          <p:cNvSpPr/>
          <p:nvPr/>
        </p:nvSpPr>
        <p:spPr>
          <a:xfrm>
            <a:off x="2087280" y="364680"/>
            <a:ext cx="8459280" cy="3955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  <a:buNone/>
            </a:pPr>
            <a:r>
              <a:rPr b="1" lang="en-PH" sz="2800" spc="-1" strike="noStrike">
                <a:solidFill>
                  <a:srgbClr val="000000"/>
                </a:solidFill>
                <a:latin typeface="Lato"/>
                <a:ea typeface="Ž_x005F_x0010_éþ"/>
              </a:rPr>
              <a:t>Using the Simple Present Tense of the Verbs in Sentences</a:t>
            </a:r>
            <a:endParaRPr b="0" lang="en-PH" sz="2800" spc="-1" strike="noStrike">
              <a:latin typeface="Arial"/>
            </a:endParaRPr>
          </a:p>
        </p:txBody>
      </p:sp>
      <p:sp>
        <p:nvSpPr>
          <p:cNvPr id="165" name=""/>
          <p:cNvSpPr/>
          <p:nvPr/>
        </p:nvSpPr>
        <p:spPr>
          <a:xfrm>
            <a:off x="1218600" y="1633320"/>
            <a:ext cx="9688680" cy="1724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spcBef>
                <a:spcPts val="283"/>
              </a:spcBef>
              <a:spcAft>
                <a:spcPts val="283"/>
              </a:spcAft>
              <a:buNone/>
            </a:pPr>
            <a:r>
              <a:rPr b="0" lang="en-PH" sz="2200" spc="-1" strike="noStrike" u="sng">
                <a:solidFill>
                  <a:srgbClr val="000000"/>
                </a:solidFill>
                <a:uFillTx/>
                <a:latin typeface="Lato"/>
                <a:ea typeface="DejaVu Sans"/>
              </a:rPr>
              <a:t>Other Subject-Verb Agreement Rules</a:t>
            </a:r>
            <a:endParaRPr b="0" lang="en-PH" sz="22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283"/>
              </a:spcBef>
              <a:spcAft>
                <a:spcPts val="283"/>
              </a:spcAft>
              <a:buNone/>
            </a:pPr>
            <a:r>
              <a:rPr b="1" lang="en-PH" sz="2200" spc="-1" strike="noStrike">
                <a:solidFill>
                  <a:srgbClr val="000000"/>
                </a:solidFill>
                <a:latin typeface="Lato"/>
                <a:ea typeface="DejaVu Sans"/>
              </a:rPr>
              <a:t>Indefinite Pronoun as Subject</a:t>
            </a:r>
            <a:endParaRPr b="0" lang="en-PH" sz="2200" spc="-1" strike="noStrike">
              <a:latin typeface="Arial"/>
            </a:endParaRPr>
          </a:p>
        </p:txBody>
      </p:sp>
      <p:sp>
        <p:nvSpPr>
          <p:cNvPr id="166" name=""/>
          <p:cNvSpPr/>
          <p:nvPr/>
        </p:nvSpPr>
        <p:spPr>
          <a:xfrm>
            <a:off x="1224000" y="2664000"/>
            <a:ext cx="9719280" cy="2541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just">
              <a:lnSpc>
                <a:spcPct val="100000"/>
              </a:lnSpc>
              <a:buNone/>
            </a:pPr>
            <a:r>
              <a:rPr b="0" lang="en-PH" sz="2200" spc="-1" strike="noStrike">
                <a:solidFill>
                  <a:srgbClr val="000000"/>
                </a:solidFill>
                <a:latin typeface="Lato"/>
                <a:ea typeface="à'8Béþ"/>
              </a:rPr>
              <a:t>	</a:t>
            </a:r>
            <a:r>
              <a:rPr b="0" lang="en-PH" sz="2200" spc="-1" strike="noStrike">
                <a:solidFill>
                  <a:srgbClr val="000000"/>
                </a:solidFill>
                <a:latin typeface="Lato"/>
                <a:ea typeface="à'8Béþ"/>
              </a:rPr>
              <a:t>	</a:t>
            </a:r>
            <a:r>
              <a:rPr b="0" lang="en-PH" sz="2200" spc="-1" strike="noStrike">
                <a:solidFill>
                  <a:srgbClr val="000000"/>
                </a:solidFill>
                <a:latin typeface="Lato"/>
                <a:ea typeface="à'8Béþ"/>
              </a:rPr>
              <a:t>Indefinite pronouns like each, either, every, everyone/everybody, someone/somebody, anyone/anybody, no one/nobody, neither, and one use verbs in the </a:t>
            </a:r>
            <a:r>
              <a:rPr b="1" lang="en-PH" sz="2200" spc="-1" strike="noStrike">
                <a:solidFill>
                  <a:srgbClr val="000000"/>
                </a:solidFill>
                <a:latin typeface="Lato"/>
                <a:ea typeface="à'8Béþ"/>
              </a:rPr>
              <a:t>-s/-es/i + -es</a:t>
            </a:r>
            <a:r>
              <a:rPr b="0" lang="en-PH" sz="2200" spc="-1" strike="noStrike">
                <a:solidFill>
                  <a:srgbClr val="000000"/>
                </a:solidFill>
                <a:latin typeface="Lato"/>
                <a:ea typeface="à'8Béþ"/>
              </a:rPr>
              <a:t> form.</a:t>
            </a:r>
            <a:endParaRPr b="0" lang="en-PH" sz="2200" spc="-1" strike="noStrike">
              <a:latin typeface="Arial"/>
            </a:endParaRPr>
          </a:p>
        </p:txBody>
      </p:sp>
      <p:sp>
        <p:nvSpPr>
          <p:cNvPr id="167" name=""/>
          <p:cNvSpPr/>
          <p:nvPr/>
        </p:nvSpPr>
        <p:spPr>
          <a:xfrm>
            <a:off x="2087280" y="3996000"/>
            <a:ext cx="3636000" cy="839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2200" spc="-1" strike="noStrike">
                <a:solidFill>
                  <a:srgbClr val="000000"/>
                </a:solidFill>
                <a:latin typeface="Lato"/>
                <a:ea typeface="DejaVu Sans"/>
              </a:rPr>
              <a:t>Examples:</a:t>
            </a:r>
            <a:endParaRPr b="0" lang="en-PH" sz="2200" spc="-1" strike="noStrike">
              <a:latin typeface="Arial"/>
            </a:endParaRPr>
          </a:p>
        </p:txBody>
      </p:sp>
      <p:sp>
        <p:nvSpPr>
          <p:cNvPr id="168" name=""/>
          <p:cNvSpPr/>
          <p:nvPr/>
        </p:nvSpPr>
        <p:spPr>
          <a:xfrm>
            <a:off x="2952000" y="4608000"/>
            <a:ext cx="8999280" cy="2340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en-PH" sz="2200" spc="-1" strike="noStrike">
                <a:solidFill>
                  <a:srgbClr val="000000"/>
                </a:solidFill>
                <a:latin typeface="Lato"/>
                <a:ea typeface="DejaVu Sans"/>
              </a:rPr>
              <a:t>• </a:t>
            </a:r>
            <a:r>
              <a:rPr b="0" lang="en-PH" sz="2200" spc="-1" strike="noStrike">
                <a:solidFill>
                  <a:srgbClr val="000000"/>
                </a:solidFill>
                <a:latin typeface="Lato"/>
                <a:ea typeface="DejaVu Sans"/>
              </a:rPr>
              <a:t>One of the winners </a:t>
            </a:r>
            <a:r>
              <a:rPr b="1" lang="en-PH" sz="2200" spc="-1" strike="noStrike">
                <a:solidFill>
                  <a:srgbClr val="000000"/>
                </a:solidFill>
                <a:latin typeface="Lato"/>
                <a:ea typeface="DejaVu Sans"/>
              </a:rPr>
              <a:t>is</a:t>
            </a:r>
            <a:r>
              <a:rPr b="0" lang="en-PH" sz="2200" spc="-1" strike="noStrike">
                <a:solidFill>
                  <a:srgbClr val="000000"/>
                </a:solidFill>
                <a:latin typeface="Lato"/>
                <a:ea typeface="DejaVu Sans"/>
              </a:rPr>
              <a:t> a student from the South.</a:t>
            </a:r>
            <a:endParaRPr b="0" lang="en-PH" sz="22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2200" spc="-1" strike="noStrike">
                <a:solidFill>
                  <a:srgbClr val="000000"/>
                </a:solidFill>
                <a:latin typeface="Lato"/>
                <a:ea typeface="DejaVu Sans"/>
              </a:rPr>
              <a:t>• </a:t>
            </a:r>
            <a:r>
              <a:rPr b="0" lang="en-PH" sz="2200" spc="-1" strike="noStrike">
                <a:solidFill>
                  <a:srgbClr val="000000"/>
                </a:solidFill>
                <a:latin typeface="Lato"/>
                <a:ea typeface="DejaVu Sans"/>
              </a:rPr>
              <a:t>Every individual </a:t>
            </a:r>
            <a:r>
              <a:rPr b="1" lang="en-PH" sz="2200" spc="-1" strike="noStrike">
                <a:solidFill>
                  <a:srgbClr val="000000"/>
                </a:solidFill>
                <a:latin typeface="Lato"/>
                <a:ea typeface="DejaVu Sans"/>
              </a:rPr>
              <a:t>speaks</a:t>
            </a:r>
            <a:r>
              <a:rPr b="0" lang="en-PH" sz="2200" spc="-1" strike="noStrike">
                <a:solidFill>
                  <a:srgbClr val="000000"/>
                </a:solidFill>
                <a:latin typeface="Lato"/>
                <a:ea typeface="DejaVu Sans"/>
              </a:rPr>
              <a:t> freely for his or her rights.</a:t>
            </a:r>
            <a:endParaRPr b="0" lang="en-PH" sz="22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2200" spc="-1" strike="noStrike">
                <a:solidFill>
                  <a:srgbClr val="000000"/>
                </a:solidFill>
                <a:latin typeface="Lato"/>
                <a:ea typeface="à'8Béþ"/>
              </a:rPr>
              <a:t>• </a:t>
            </a:r>
            <a:r>
              <a:rPr b="0" lang="en-PH" sz="2200" spc="-1" strike="noStrike">
                <a:solidFill>
                  <a:srgbClr val="000000"/>
                </a:solidFill>
                <a:latin typeface="Lato"/>
                <a:ea typeface="à'8Béþ"/>
              </a:rPr>
              <a:t>Nobody </a:t>
            </a:r>
            <a:r>
              <a:rPr b="1" lang="en-PH" sz="2200" spc="-1" strike="noStrike">
                <a:solidFill>
                  <a:srgbClr val="000000"/>
                </a:solidFill>
                <a:latin typeface="Lato"/>
                <a:ea typeface="à'8Béþ"/>
              </a:rPr>
              <a:t>stops</a:t>
            </a:r>
            <a:r>
              <a:rPr b="0" lang="en-PH" sz="2200" spc="-1" strike="noStrike">
                <a:solidFill>
                  <a:srgbClr val="000000"/>
                </a:solidFill>
                <a:latin typeface="Lato"/>
                <a:ea typeface="à'8Béþ"/>
              </a:rPr>
              <a:t> him from doing such.</a:t>
            </a:r>
            <a:endParaRPr b="0" lang="en-PH" sz="22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"/>
          <p:cNvSpPr/>
          <p:nvPr/>
        </p:nvSpPr>
        <p:spPr>
          <a:xfrm>
            <a:off x="1872000" y="292680"/>
            <a:ext cx="8459280" cy="3955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  <a:buNone/>
            </a:pPr>
            <a:r>
              <a:rPr b="1" lang="en-PH" sz="2800" spc="-1" strike="noStrike">
                <a:solidFill>
                  <a:srgbClr val="000000"/>
                </a:solidFill>
                <a:latin typeface="Lato"/>
                <a:ea typeface="Ž_x005F_x0010_éþ"/>
              </a:rPr>
              <a:t>Using the Simple Present Tense of the Verbs in Sentences</a:t>
            </a:r>
            <a:endParaRPr b="0" lang="en-PH" sz="2800" spc="-1" strike="noStrike">
              <a:latin typeface="Arial"/>
            </a:endParaRPr>
          </a:p>
        </p:txBody>
      </p:sp>
      <p:sp>
        <p:nvSpPr>
          <p:cNvPr id="170" name=""/>
          <p:cNvSpPr/>
          <p:nvPr/>
        </p:nvSpPr>
        <p:spPr>
          <a:xfrm>
            <a:off x="1332000" y="1404000"/>
            <a:ext cx="5798880" cy="483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en-PH" sz="2200" spc="-1" strike="noStrike" u="sng">
                <a:solidFill>
                  <a:srgbClr val="000000"/>
                </a:solidFill>
                <a:uFillTx/>
                <a:latin typeface="Lato"/>
                <a:ea typeface="DejaVu Sans"/>
              </a:rPr>
              <a:t>Other Subject-Verb Agreement Rules</a:t>
            </a:r>
            <a:endParaRPr b="0" lang="en-PH" sz="2200" spc="-1" strike="noStrike">
              <a:latin typeface="Arial"/>
            </a:endParaRPr>
          </a:p>
        </p:txBody>
      </p:sp>
      <p:sp>
        <p:nvSpPr>
          <p:cNvPr id="171" name=""/>
          <p:cNvSpPr/>
          <p:nvPr/>
        </p:nvSpPr>
        <p:spPr>
          <a:xfrm>
            <a:off x="1332000" y="1908720"/>
            <a:ext cx="5939280" cy="1215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2200" spc="-1" strike="noStrike">
                <a:solidFill>
                  <a:srgbClr val="000000"/>
                </a:solidFill>
                <a:latin typeface="Lato"/>
                <a:ea typeface="DejaVu Sans"/>
              </a:rPr>
              <a:t>Collective Noun as Subject</a:t>
            </a:r>
            <a:endParaRPr b="0" lang="en-PH" sz="2200" spc="-1" strike="noStrike">
              <a:latin typeface="Arial"/>
            </a:endParaRPr>
          </a:p>
        </p:txBody>
      </p:sp>
      <p:sp>
        <p:nvSpPr>
          <p:cNvPr id="172" name=""/>
          <p:cNvSpPr/>
          <p:nvPr/>
        </p:nvSpPr>
        <p:spPr>
          <a:xfrm>
            <a:off x="1341720" y="2415600"/>
            <a:ext cx="9493560" cy="2340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just">
              <a:lnSpc>
                <a:spcPct val="100000"/>
              </a:lnSpc>
              <a:buNone/>
            </a:pPr>
            <a:r>
              <a:rPr b="0" lang="en-PH" sz="22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2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200" spc="-1" strike="noStrike">
                <a:solidFill>
                  <a:srgbClr val="000000"/>
                </a:solidFill>
                <a:latin typeface="Lato"/>
                <a:ea typeface="DejaVu Sans"/>
              </a:rPr>
              <a:t>When a collective noun functions as a singular unit, use verbs in the -s/ es/i + -es form. When the parts of the collective noun function separately, use the base form of the verb.</a:t>
            </a:r>
            <a:endParaRPr b="0" lang="en-PH" sz="2200" spc="-1" strike="noStrike">
              <a:latin typeface="Arial"/>
            </a:endParaRPr>
          </a:p>
        </p:txBody>
      </p:sp>
      <p:sp>
        <p:nvSpPr>
          <p:cNvPr id="173" name=""/>
          <p:cNvSpPr/>
          <p:nvPr/>
        </p:nvSpPr>
        <p:spPr>
          <a:xfrm>
            <a:off x="1320120" y="3780000"/>
            <a:ext cx="6563160" cy="875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2200" spc="-1" strike="noStrike">
                <a:solidFill>
                  <a:srgbClr val="000000"/>
                </a:solidFill>
                <a:latin typeface="Lato"/>
                <a:ea typeface="DejaVu Sans"/>
              </a:rPr>
              <a:t>Examples of Collective Nouns:</a:t>
            </a:r>
            <a:endParaRPr b="0" lang="en-PH" sz="2200" spc="-1" strike="noStrike">
              <a:latin typeface="Arial"/>
            </a:endParaRPr>
          </a:p>
        </p:txBody>
      </p:sp>
      <p:sp>
        <p:nvSpPr>
          <p:cNvPr id="174" name=""/>
          <p:cNvSpPr/>
          <p:nvPr/>
        </p:nvSpPr>
        <p:spPr>
          <a:xfrm>
            <a:off x="2256120" y="4284000"/>
            <a:ext cx="9443160" cy="2142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en-PH" sz="2200" spc="-1" strike="noStrike">
                <a:solidFill>
                  <a:srgbClr val="000000"/>
                </a:solidFill>
                <a:latin typeface="Lato"/>
                <a:ea typeface="DejaVu Sans"/>
              </a:rPr>
              <a:t>People:      team, panel, staff, family, group, committee, class, group, </a:t>
            </a:r>
            <a:r>
              <a:rPr b="0" lang="en-PH" sz="22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2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2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200" spc="-1" strike="noStrike">
                <a:solidFill>
                  <a:srgbClr val="000000"/>
                </a:solidFill>
                <a:latin typeface="Lato"/>
                <a:ea typeface="DejaVu Sans"/>
              </a:rPr>
              <a:t>       band, battalion, choir, jury, board</a:t>
            </a:r>
            <a:endParaRPr b="0" lang="en-PH" sz="22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2200" spc="-1" strike="noStrike">
                <a:solidFill>
                  <a:srgbClr val="000000"/>
                </a:solidFill>
                <a:latin typeface="Lato"/>
                <a:ea typeface="DejaVu Sans"/>
              </a:rPr>
              <a:t>Animals: </a:t>
            </a:r>
            <a:r>
              <a:rPr b="0" lang="en-PH" sz="22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200" spc="-1" strike="noStrike">
                <a:solidFill>
                  <a:srgbClr val="000000"/>
                </a:solidFill>
                <a:latin typeface="Lato"/>
                <a:ea typeface="DejaVu Sans"/>
              </a:rPr>
              <a:t> flock, herd, swarm, cattle, school</a:t>
            </a:r>
            <a:endParaRPr b="0" lang="en-PH" sz="22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2200" spc="-1" strike="noStrike">
                <a:solidFill>
                  <a:srgbClr val="000000"/>
                </a:solidFill>
                <a:latin typeface="Lato"/>
                <a:ea typeface="DejaVu Sans"/>
              </a:rPr>
              <a:t>Things: </a:t>
            </a:r>
            <a:r>
              <a:rPr b="0" lang="en-PH" sz="22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200" spc="-1" strike="noStrike">
                <a:solidFill>
                  <a:srgbClr val="000000"/>
                </a:solidFill>
                <a:latin typeface="Lato"/>
                <a:ea typeface="DejaVu Sans"/>
              </a:rPr>
              <a:t> bunch, fleet, pack, set</a:t>
            </a:r>
            <a:endParaRPr b="0" lang="en-PH" sz="22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"/>
          <p:cNvSpPr/>
          <p:nvPr/>
        </p:nvSpPr>
        <p:spPr>
          <a:xfrm>
            <a:off x="1260000" y="1857960"/>
            <a:ext cx="7379280" cy="949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Collective Noun as Subject</a:t>
            </a:r>
            <a:endParaRPr b="0" lang="en-PH" sz="2400" spc="-1" strike="noStrike">
              <a:latin typeface="Arial"/>
            </a:endParaRPr>
          </a:p>
        </p:txBody>
      </p:sp>
      <p:sp>
        <p:nvSpPr>
          <p:cNvPr id="176" name=""/>
          <p:cNvSpPr/>
          <p:nvPr/>
        </p:nvSpPr>
        <p:spPr>
          <a:xfrm>
            <a:off x="1872000" y="364680"/>
            <a:ext cx="8459280" cy="3955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  <a:buNone/>
            </a:pPr>
            <a:r>
              <a:rPr b="1" lang="en-PH" sz="3000" spc="-1" strike="noStrike">
                <a:solidFill>
                  <a:srgbClr val="000000"/>
                </a:solidFill>
                <a:latin typeface="Lato"/>
                <a:ea typeface="Ž_x005F_x0010_éþ"/>
              </a:rPr>
              <a:t>Using the Simple Present Tense of the Verbs in Sentences</a:t>
            </a:r>
            <a:endParaRPr b="0" lang="en-PH" sz="3000" spc="-1" strike="noStrike">
              <a:latin typeface="Arial"/>
            </a:endParaRPr>
          </a:p>
        </p:txBody>
      </p:sp>
      <p:sp>
        <p:nvSpPr>
          <p:cNvPr id="177" name=""/>
          <p:cNvSpPr/>
          <p:nvPr/>
        </p:nvSpPr>
        <p:spPr>
          <a:xfrm>
            <a:off x="1872000" y="2590200"/>
            <a:ext cx="9970920" cy="4175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just">
              <a:lnSpc>
                <a:spcPct val="100000"/>
              </a:lnSpc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• 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The class </a:t>
            </a:r>
            <a:r>
              <a:rPr b="1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agrees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à'8Béþ"/>
              </a:rPr>
              <a:t>that the new policy must take effect now. </a:t>
            </a:r>
            <a:endParaRPr b="0" lang="en-PH" sz="24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à'8Béþ"/>
              </a:rPr>
              <a:t>  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à'8Béþ"/>
              </a:rPr>
              <a:t>(As one deciding body)</a:t>
            </a:r>
            <a:endParaRPr b="0" lang="en-PH" sz="24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à'8Béþ"/>
              </a:rPr>
              <a:t>• 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à'8Béþ"/>
              </a:rPr>
              <a:t>The class </a:t>
            </a:r>
            <a:r>
              <a:rPr b="1" lang="en-PH" sz="2400" spc="-1" strike="noStrike">
                <a:solidFill>
                  <a:srgbClr val="000000"/>
                </a:solidFill>
                <a:latin typeface="Lato"/>
                <a:ea typeface="à'8Béþ"/>
              </a:rPr>
              <a:t>have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à'8Béþ"/>
              </a:rPr>
              <a:t> opposing views on the proposed policy. </a:t>
            </a:r>
            <a:endParaRPr b="0" lang="en-PH" sz="24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à'8Béþ"/>
              </a:rPr>
              <a:t>  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à'8Béþ"/>
              </a:rPr>
              <a:t>(As individual members)</a:t>
            </a:r>
            <a:endParaRPr b="0" lang="en-PH" sz="24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à'8Béþ"/>
              </a:rPr>
              <a:t>• 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à'8Béþ"/>
              </a:rPr>
              <a:t>The band </a:t>
            </a:r>
            <a:r>
              <a:rPr b="1" lang="en-PH" sz="2400" spc="-1" strike="noStrike">
                <a:solidFill>
                  <a:srgbClr val="000000"/>
                </a:solidFill>
                <a:latin typeface="Lato"/>
                <a:ea typeface="à'8Béþ"/>
              </a:rPr>
              <a:t>wear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à'8Béþ"/>
              </a:rPr>
              <a:t> their uniforms. </a:t>
            </a:r>
            <a:endParaRPr b="0" lang="en-PH" sz="24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à'8Béþ"/>
              </a:rPr>
              <a:t>  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à'8Béþ"/>
              </a:rPr>
              <a:t>(As individual members; Their is a clue.)</a:t>
            </a:r>
            <a:endParaRPr b="0" lang="en-PH" sz="24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à'8Béþ"/>
              </a:rPr>
              <a:t>• 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à'8Béþ"/>
              </a:rPr>
              <a:t>The band </a:t>
            </a:r>
            <a:r>
              <a:rPr b="1" lang="en-PH" sz="2400" spc="-1" strike="noStrike">
                <a:solidFill>
                  <a:srgbClr val="000000"/>
                </a:solidFill>
                <a:latin typeface="Lato"/>
                <a:ea typeface="à'8Béþ"/>
              </a:rPr>
              <a:t>performs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à'8Béþ"/>
              </a:rPr>
              <a:t> its masterpiece. (As one group performing)</a:t>
            </a:r>
            <a:endParaRPr b="0" lang="en-PH" sz="24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"/>
          <p:cNvSpPr/>
          <p:nvPr/>
        </p:nvSpPr>
        <p:spPr>
          <a:xfrm>
            <a:off x="1800720" y="540000"/>
            <a:ext cx="8459280" cy="3955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  <a:buNone/>
            </a:pPr>
            <a:r>
              <a:rPr b="1" lang="en-PH" sz="3000" spc="-1" strike="noStrike">
                <a:solidFill>
                  <a:srgbClr val="000000"/>
                </a:solidFill>
                <a:latin typeface="Lato"/>
                <a:ea typeface="Ž_x005F_x0010_éþ"/>
              </a:rPr>
              <a:t>Using the Simple Present Tense of the Verbs in Sentences</a:t>
            </a:r>
            <a:endParaRPr b="0" lang="en-PH" sz="3000" spc="-1" strike="noStrike">
              <a:latin typeface="Arial"/>
            </a:endParaRPr>
          </a:p>
        </p:txBody>
      </p:sp>
      <p:sp>
        <p:nvSpPr>
          <p:cNvPr id="179" name=""/>
          <p:cNvSpPr/>
          <p:nvPr/>
        </p:nvSpPr>
        <p:spPr>
          <a:xfrm>
            <a:off x="1260000" y="2052000"/>
            <a:ext cx="7889760" cy="1809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2600" spc="-1" strike="noStrike">
                <a:solidFill>
                  <a:srgbClr val="000000"/>
                </a:solidFill>
                <a:latin typeface="Lato"/>
                <a:ea typeface="DejaVu Sans"/>
              </a:rPr>
              <a:t>Compound Subjects</a:t>
            </a:r>
            <a:endParaRPr b="0" lang="en-PH" sz="2600" spc="-1" strike="noStrike">
              <a:latin typeface="Arial"/>
            </a:endParaRPr>
          </a:p>
        </p:txBody>
      </p:sp>
      <p:sp>
        <p:nvSpPr>
          <p:cNvPr id="180" name=""/>
          <p:cNvSpPr/>
          <p:nvPr/>
        </p:nvSpPr>
        <p:spPr>
          <a:xfrm>
            <a:off x="1264320" y="2847240"/>
            <a:ext cx="9714960" cy="1724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just">
              <a:lnSpc>
                <a:spcPct val="100000"/>
              </a:lnSpc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Compound subjects, nouns, or pronouns, joined by “and” are plural in number. Use the verb are or the base form of the verb.</a:t>
            </a:r>
            <a:endParaRPr b="0" lang="en-PH" sz="2400" spc="-1" strike="noStrike">
              <a:latin typeface="Arial"/>
            </a:endParaRPr>
          </a:p>
        </p:txBody>
      </p:sp>
      <p:sp>
        <p:nvSpPr>
          <p:cNvPr id="181" name=""/>
          <p:cNvSpPr/>
          <p:nvPr/>
        </p:nvSpPr>
        <p:spPr>
          <a:xfrm>
            <a:off x="2160000" y="4032000"/>
            <a:ext cx="8819280" cy="2949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• 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Daisy and Jill </a:t>
            </a:r>
            <a:r>
              <a:rPr b="1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are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 best friends.</a:t>
            </a:r>
            <a:endParaRPr b="0" lang="en-PH" sz="24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à'8Béþ"/>
              </a:rPr>
              <a:t>• 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à'8Béþ"/>
              </a:rPr>
              <a:t>Annie and Marie </a:t>
            </a:r>
            <a:r>
              <a:rPr b="1" lang="en-PH" sz="2400" spc="-1" strike="noStrike">
                <a:solidFill>
                  <a:srgbClr val="000000"/>
                </a:solidFill>
                <a:latin typeface="Lato"/>
                <a:ea typeface="à'8Béþ"/>
              </a:rPr>
              <a:t>sing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à'8Béþ"/>
              </a:rPr>
              <a:t> and </a:t>
            </a:r>
            <a:r>
              <a:rPr b="1" lang="en-PH" sz="2400" spc="-1" strike="noStrike">
                <a:solidFill>
                  <a:srgbClr val="000000"/>
                </a:solidFill>
                <a:latin typeface="Lato"/>
                <a:ea typeface="à'8Béþ"/>
              </a:rPr>
              <a:t>dance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à'8Béþ"/>
              </a:rPr>
              <a:t> in the program.</a:t>
            </a:r>
            <a:endParaRPr b="0" lang="en-PH" sz="24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à'8Béþ"/>
              </a:rPr>
              <a:t>• 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à'8Béþ"/>
              </a:rPr>
              <a:t>The teacher and the adviser </a:t>
            </a:r>
            <a:r>
              <a:rPr b="1" lang="en-PH" sz="2400" spc="-1" strike="noStrike">
                <a:solidFill>
                  <a:srgbClr val="000000"/>
                </a:solidFill>
                <a:latin typeface="Lato"/>
                <a:ea typeface="à'8Béþ"/>
              </a:rPr>
              <a:t>work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à'8Béþ"/>
              </a:rPr>
              <a:t> hard on the project.</a:t>
            </a:r>
            <a:endParaRPr b="0" lang="en-PH" sz="24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"/>
          <p:cNvSpPr/>
          <p:nvPr/>
        </p:nvSpPr>
        <p:spPr>
          <a:xfrm>
            <a:off x="1800720" y="544680"/>
            <a:ext cx="8459280" cy="3955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  <a:buNone/>
            </a:pPr>
            <a:r>
              <a:rPr b="1" lang="en-PH" sz="3000" spc="-1" strike="noStrike">
                <a:solidFill>
                  <a:srgbClr val="000000"/>
                </a:solidFill>
                <a:latin typeface="Lato"/>
                <a:ea typeface="Ž_x005F_x0010_éþ"/>
              </a:rPr>
              <a:t>Using the Simple Present Tense of the Verbs in Sentences</a:t>
            </a:r>
            <a:endParaRPr b="0" lang="en-PH" sz="3000" spc="-1" strike="noStrike">
              <a:latin typeface="Arial"/>
            </a:endParaRPr>
          </a:p>
        </p:txBody>
      </p:sp>
      <p:sp>
        <p:nvSpPr>
          <p:cNvPr id="183" name=""/>
          <p:cNvSpPr/>
          <p:nvPr/>
        </p:nvSpPr>
        <p:spPr>
          <a:xfrm>
            <a:off x="1260000" y="2268360"/>
            <a:ext cx="7889760" cy="1809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2600" spc="-1" strike="noStrike">
                <a:solidFill>
                  <a:srgbClr val="000000"/>
                </a:solidFill>
                <a:latin typeface="Lato"/>
                <a:ea typeface="DejaVu Sans"/>
              </a:rPr>
              <a:t>Compound Subjects</a:t>
            </a:r>
            <a:endParaRPr b="0" lang="en-PH" sz="2600" spc="-1" strike="noStrike">
              <a:latin typeface="Arial"/>
            </a:endParaRPr>
          </a:p>
        </p:txBody>
      </p:sp>
      <p:sp>
        <p:nvSpPr>
          <p:cNvPr id="184" name=""/>
          <p:cNvSpPr/>
          <p:nvPr/>
        </p:nvSpPr>
        <p:spPr>
          <a:xfrm>
            <a:off x="1316880" y="3074040"/>
            <a:ext cx="9662400" cy="1965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just">
              <a:lnSpc>
                <a:spcPct val="100000"/>
              </a:lnSpc>
              <a:buNone/>
            </a:pPr>
            <a:r>
              <a:rPr b="0" lang="en-PH" sz="22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2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200" spc="-1" strike="noStrike">
                <a:solidFill>
                  <a:srgbClr val="000000"/>
                </a:solidFill>
                <a:latin typeface="Lato"/>
                <a:ea typeface="DejaVu Sans"/>
              </a:rPr>
              <a:t>Except for one instance when the compound subject refers to one person, concept, or idea, the singular number of the subject retains. Use the verb is or the </a:t>
            </a:r>
            <a:r>
              <a:rPr b="1" lang="en-PH" sz="2200" spc="-1" strike="noStrike">
                <a:solidFill>
                  <a:srgbClr val="000000"/>
                </a:solidFill>
                <a:latin typeface="Lato"/>
                <a:ea typeface="DejaVu Sans"/>
              </a:rPr>
              <a:t>-s/-es/i + -es</a:t>
            </a:r>
            <a:r>
              <a:rPr b="0" lang="en-PH" sz="2200" spc="-1" strike="noStrike">
                <a:solidFill>
                  <a:srgbClr val="000000"/>
                </a:solidFill>
                <a:latin typeface="Lato"/>
                <a:ea typeface="DejaVu Sans"/>
              </a:rPr>
              <a:t> form.</a:t>
            </a:r>
            <a:endParaRPr b="0" lang="en-PH" sz="2200" spc="-1" strike="noStrike">
              <a:latin typeface="Arial"/>
            </a:endParaRPr>
          </a:p>
        </p:txBody>
      </p:sp>
      <p:sp>
        <p:nvSpPr>
          <p:cNvPr id="185" name=""/>
          <p:cNvSpPr/>
          <p:nvPr/>
        </p:nvSpPr>
        <p:spPr>
          <a:xfrm>
            <a:off x="2232000" y="4551840"/>
            <a:ext cx="8279280" cy="1423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en-PH" sz="2200" spc="-1" strike="noStrike">
                <a:solidFill>
                  <a:srgbClr val="000000"/>
                </a:solidFill>
                <a:latin typeface="Lato"/>
                <a:ea typeface="à'8Béþ"/>
              </a:rPr>
              <a:t>• </a:t>
            </a:r>
            <a:r>
              <a:rPr b="0" lang="en-PH" sz="2200" spc="-1" strike="noStrike">
                <a:solidFill>
                  <a:srgbClr val="000000"/>
                </a:solidFill>
                <a:latin typeface="Lato"/>
                <a:ea typeface="à'8Béþ"/>
              </a:rPr>
              <a:t>Rice and fish </a:t>
            </a:r>
            <a:r>
              <a:rPr b="1" lang="en-PH" sz="2200" spc="-1" strike="noStrike">
                <a:solidFill>
                  <a:srgbClr val="000000"/>
                </a:solidFill>
                <a:latin typeface="Lato"/>
                <a:ea typeface="à'8Béþ"/>
              </a:rPr>
              <a:t>is</a:t>
            </a:r>
            <a:r>
              <a:rPr b="0" lang="en-PH" sz="2200" spc="-1" strike="noStrike">
                <a:solidFill>
                  <a:srgbClr val="000000"/>
                </a:solidFill>
                <a:latin typeface="Lato"/>
                <a:ea typeface="à'8Béþ"/>
              </a:rPr>
              <a:t> my favorite meal.</a:t>
            </a:r>
            <a:endParaRPr b="0" lang="en-PH" sz="22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2200" spc="-1" strike="noStrike">
                <a:solidFill>
                  <a:srgbClr val="000000"/>
                </a:solidFill>
                <a:latin typeface="Lato"/>
                <a:ea typeface="à'8Béþ"/>
              </a:rPr>
              <a:t>• </a:t>
            </a:r>
            <a:r>
              <a:rPr b="0" lang="en-PH" sz="2200" spc="-1" strike="noStrike">
                <a:solidFill>
                  <a:srgbClr val="000000"/>
                </a:solidFill>
                <a:latin typeface="Lato"/>
                <a:ea typeface="à'8Béþ"/>
              </a:rPr>
              <a:t>The teacher and adviser </a:t>
            </a:r>
            <a:r>
              <a:rPr b="1" lang="en-PH" sz="2200" spc="-1" strike="noStrike">
                <a:solidFill>
                  <a:srgbClr val="000000"/>
                </a:solidFill>
                <a:latin typeface="Lato"/>
                <a:ea typeface="à'8Béþ"/>
              </a:rPr>
              <a:t>leads</a:t>
            </a:r>
            <a:r>
              <a:rPr b="0" lang="en-PH" sz="2200" spc="-1" strike="noStrike">
                <a:solidFill>
                  <a:srgbClr val="000000"/>
                </a:solidFill>
                <a:latin typeface="Lato"/>
                <a:ea typeface="à'8Béþ"/>
              </a:rPr>
              <a:t> the class in the program.</a:t>
            </a:r>
            <a:endParaRPr b="0" lang="en-PH" sz="22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"/>
          <p:cNvSpPr/>
          <p:nvPr/>
        </p:nvSpPr>
        <p:spPr>
          <a:xfrm>
            <a:off x="1764000" y="360000"/>
            <a:ext cx="8459280" cy="4211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  <a:buNone/>
            </a:pPr>
            <a:r>
              <a:rPr b="1" lang="en-PH" sz="3000" spc="-1" strike="noStrike">
                <a:solidFill>
                  <a:srgbClr val="000000"/>
                </a:solidFill>
                <a:latin typeface="Lato"/>
                <a:ea typeface="Ž_x005F_x0010_éþ"/>
              </a:rPr>
              <a:t>Using the Simple Present Tense of the Verbs in Sentences</a:t>
            </a:r>
            <a:endParaRPr b="0" lang="en-PH" sz="3000" spc="-1" strike="noStrike">
              <a:latin typeface="Arial"/>
            </a:endParaRPr>
          </a:p>
        </p:txBody>
      </p:sp>
      <p:sp>
        <p:nvSpPr>
          <p:cNvPr id="187" name=""/>
          <p:cNvSpPr/>
          <p:nvPr/>
        </p:nvSpPr>
        <p:spPr>
          <a:xfrm>
            <a:off x="1404000" y="1908000"/>
            <a:ext cx="3095280" cy="402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en-PH" sz="2200" spc="-1" strike="noStrike">
                <a:solidFill>
                  <a:srgbClr val="c9211e"/>
                </a:solidFill>
                <a:latin typeface="Arial"/>
                <a:ea typeface="DejaVu Sans"/>
              </a:rPr>
              <a:t>Activity 1</a:t>
            </a:r>
            <a:endParaRPr b="0" lang="en-PH" sz="2200" spc="-1" strike="noStrike">
              <a:latin typeface="Arial"/>
            </a:endParaRPr>
          </a:p>
        </p:txBody>
      </p:sp>
      <p:sp>
        <p:nvSpPr>
          <p:cNvPr id="188" name=""/>
          <p:cNvSpPr/>
          <p:nvPr/>
        </p:nvSpPr>
        <p:spPr>
          <a:xfrm>
            <a:off x="1957680" y="3600000"/>
            <a:ext cx="9021600" cy="1965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en-PH" sz="2200" spc="-1" strike="noStrike">
                <a:solidFill>
                  <a:srgbClr val="000000"/>
                </a:solidFill>
                <a:latin typeface="Lato"/>
                <a:ea typeface="DejaVu Sans"/>
              </a:rPr>
              <a:t>1. Ate Sheena _____ fast.</a:t>
            </a:r>
            <a:endParaRPr b="0" lang="en-PH" sz="22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22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2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200" spc="-1" strike="noStrike">
                <a:solidFill>
                  <a:srgbClr val="000000"/>
                </a:solidFill>
                <a:latin typeface="Lato"/>
                <a:ea typeface="DejaVu Sans"/>
              </a:rPr>
              <a:t>a. run </a:t>
            </a:r>
            <a:r>
              <a:rPr b="0" lang="en-PH" sz="22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2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2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200" spc="-1" strike="noStrike">
                <a:solidFill>
                  <a:srgbClr val="000000"/>
                </a:solidFill>
                <a:latin typeface="Lato"/>
                <a:ea typeface="DejaVu Sans"/>
              </a:rPr>
              <a:t>b. runs</a:t>
            </a:r>
            <a:r>
              <a:rPr b="0" lang="en-PH" sz="22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2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2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200" spc="-1" strike="noStrike">
                <a:solidFill>
                  <a:srgbClr val="000000"/>
                </a:solidFill>
                <a:latin typeface="Lato"/>
                <a:ea typeface="DejaVu Sans"/>
              </a:rPr>
              <a:t>c. ran</a:t>
            </a:r>
            <a:endParaRPr b="0" lang="en-PH" sz="22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2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2200" spc="-1" strike="noStrike">
                <a:solidFill>
                  <a:srgbClr val="000000"/>
                </a:solidFill>
                <a:latin typeface="Lato"/>
                <a:ea typeface="AppleSystemUIFont"/>
              </a:rPr>
              <a:t>2. Every Saturday, our mother _____ us to the volleyball practice.</a:t>
            </a:r>
            <a:endParaRPr b="0" lang="en-PH" sz="22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2200" spc="-1" strike="noStrike">
                <a:solidFill>
                  <a:srgbClr val="000000"/>
                </a:solidFill>
                <a:latin typeface="Lato"/>
                <a:ea typeface="AppleSystemUIFont"/>
              </a:rPr>
              <a:t>	</a:t>
            </a:r>
            <a:r>
              <a:rPr b="0" lang="en-PH" sz="2200" spc="-1" strike="noStrike">
                <a:solidFill>
                  <a:srgbClr val="000000"/>
                </a:solidFill>
                <a:latin typeface="Lato"/>
                <a:ea typeface="AppleSystemUIFont"/>
              </a:rPr>
              <a:t>	</a:t>
            </a:r>
            <a:r>
              <a:rPr b="0" lang="en-PH" sz="2200" spc="-1" strike="noStrike">
                <a:solidFill>
                  <a:srgbClr val="000000"/>
                </a:solidFill>
                <a:latin typeface="Lato"/>
                <a:ea typeface="AppleSystemUIFont"/>
              </a:rPr>
              <a:t>a. escorts</a:t>
            </a:r>
            <a:r>
              <a:rPr b="0" lang="en-PH" sz="2200" spc="-1" strike="noStrike">
                <a:solidFill>
                  <a:srgbClr val="000000"/>
                </a:solidFill>
                <a:latin typeface="Lato"/>
                <a:ea typeface="AppleSystemUIFont"/>
              </a:rPr>
              <a:t>	</a:t>
            </a:r>
            <a:r>
              <a:rPr b="0" lang="en-PH" sz="2200" spc="-1" strike="noStrike">
                <a:solidFill>
                  <a:srgbClr val="000000"/>
                </a:solidFill>
                <a:latin typeface="Lato"/>
                <a:ea typeface="AppleSystemUIFont"/>
              </a:rPr>
              <a:t>	</a:t>
            </a:r>
            <a:r>
              <a:rPr b="0" lang="en-PH" sz="2200" spc="-1" strike="noStrike">
                <a:solidFill>
                  <a:srgbClr val="000000"/>
                </a:solidFill>
                <a:latin typeface="Lato"/>
                <a:ea typeface="AppleSystemUIFont"/>
              </a:rPr>
              <a:t>b. escorted</a:t>
            </a:r>
            <a:r>
              <a:rPr b="0" lang="en-PH" sz="2200" spc="-1" strike="noStrike">
                <a:solidFill>
                  <a:srgbClr val="000000"/>
                </a:solidFill>
                <a:latin typeface="Lato"/>
                <a:ea typeface="AppleSystemUIFont"/>
              </a:rPr>
              <a:t>	</a:t>
            </a:r>
            <a:r>
              <a:rPr b="0" lang="en-PH" sz="2200" spc="-1" strike="noStrike">
                <a:solidFill>
                  <a:srgbClr val="000000"/>
                </a:solidFill>
                <a:latin typeface="Lato"/>
                <a:ea typeface="AppleSystemUIFont"/>
              </a:rPr>
              <a:t>c. escort</a:t>
            </a:r>
            <a:endParaRPr b="0" lang="en-PH" sz="2200" spc="-1" strike="noStrike">
              <a:latin typeface="Arial"/>
            </a:endParaRPr>
          </a:p>
        </p:txBody>
      </p:sp>
      <p:sp>
        <p:nvSpPr>
          <p:cNvPr id="189" name=""/>
          <p:cNvSpPr/>
          <p:nvPr/>
        </p:nvSpPr>
        <p:spPr>
          <a:xfrm>
            <a:off x="1440000" y="2520000"/>
            <a:ext cx="9791280" cy="1079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just">
              <a:lnSpc>
                <a:spcPct val="100000"/>
              </a:lnSpc>
              <a:buNone/>
            </a:pPr>
            <a:r>
              <a:rPr b="0" lang="en-PH" sz="22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200" spc="-1" strike="noStrike">
                <a:solidFill>
                  <a:srgbClr val="000000"/>
                </a:solidFill>
                <a:latin typeface="Lato"/>
                <a:ea typeface="DejaVu Sans"/>
              </a:rPr>
              <a:t>Analyze each sentence. Choose the letter of the correct verb that will complete each sentence.</a:t>
            </a:r>
            <a:endParaRPr b="0" lang="en-PH" sz="22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"/>
          <p:cNvSpPr/>
          <p:nvPr/>
        </p:nvSpPr>
        <p:spPr>
          <a:xfrm>
            <a:off x="1800720" y="364680"/>
            <a:ext cx="8459280" cy="3955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  <a:buNone/>
            </a:pPr>
            <a:r>
              <a:rPr b="1" lang="en-PH" sz="3000" spc="-1" strike="noStrike">
                <a:solidFill>
                  <a:srgbClr val="000000"/>
                </a:solidFill>
                <a:latin typeface="Lato"/>
                <a:ea typeface="Ž_x005F_x0010_éþ"/>
              </a:rPr>
              <a:t>Using the Simple Present Tense of the Verbs in Sentences</a:t>
            </a:r>
            <a:endParaRPr b="0" lang="en-PH" sz="3000" spc="-1" strike="noStrike">
              <a:latin typeface="Arial"/>
            </a:endParaRPr>
          </a:p>
        </p:txBody>
      </p:sp>
      <p:sp>
        <p:nvSpPr>
          <p:cNvPr id="191" name=""/>
          <p:cNvSpPr/>
          <p:nvPr/>
        </p:nvSpPr>
        <p:spPr>
          <a:xfrm>
            <a:off x="1242360" y="1908000"/>
            <a:ext cx="9736920" cy="3840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en-PH" sz="2200" spc="-1" strike="noStrike">
                <a:solidFill>
                  <a:srgbClr val="000000"/>
                </a:solidFill>
                <a:latin typeface="Lato"/>
                <a:ea typeface="DejaVu Sans"/>
              </a:rPr>
              <a:t>3. My brother and my cousin _______ me to join the pageant because I am     </a:t>
            </a:r>
            <a:endParaRPr b="0" lang="en-PH" sz="22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2200" spc="-1" strike="noStrike">
                <a:solidFill>
                  <a:srgbClr val="000000"/>
                </a:solidFill>
                <a:latin typeface="Lato"/>
                <a:ea typeface="DejaVu Sans"/>
              </a:rPr>
              <a:t>    </a:t>
            </a:r>
            <a:r>
              <a:rPr b="0" lang="en-PH" sz="2200" spc="-1" strike="noStrike">
                <a:solidFill>
                  <a:srgbClr val="000000"/>
                </a:solidFill>
                <a:latin typeface="Lato"/>
                <a:ea typeface="DejaVu Sans"/>
              </a:rPr>
              <a:t>hesitant.</a:t>
            </a:r>
            <a:endParaRPr b="0" lang="en-PH" sz="22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2200" spc="-1" strike="noStrike">
                <a:solidFill>
                  <a:srgbClr val="000000"/>
                </a:solidFill>
                <a:latin typeface="Lato"/>
                <a:ea typeface="AppleSystemUIFont"/>
              </a:rPr>
              <a:t>	</a:t>
            </a:r>
            <a:r>
              <a:rPr b="0" lang="en-PH" sz="2200" spc="-1" strike="noStrike">
                <a:solidFill>
                  <a:srgbClr val="000000"/>
                </a:solidFill>
                <a:latin typeface="Lato"/>
                <a:ea typeface="AppleSystemUIFont"/>
              </a:rPr>
              <a:t>	</a:t>
            </a:r>
            <a:r>
              <a:rPr b="0" lang="en-PH" sz="2200" spc="-1" strike="noStrike">
                <a:solidFill>
                  <a:srgbClr val="000000"/>
                </a:solidFill>
                <a:latin typeface="Lato"/>
                <a:ea typeface="AppleSystemUIFont"/>
              </a:rPr>
              <a:t>	</a:t>
            </a:r>
            <a:r>
              <a:rPr b="0" lang="en-PH" sz="2200" spc="-1" strike="noStrike">
                <a:solidFill>
                  <a:srgbClr val="000000"/>
                </a:solidFill>
                <a:latin typeface="Lato"/>
                <a:ea typeface="AppleSystemUIFont"/>
              </a:rPr>
              <a:t>a. encourage </a:t>
            </a:r>
            <a:r>
              <a:rPr b="0" lang="en-PH" sz="2200" spc="-1" strike="noStrike">
                <a:solidFill>
                  <a:srgbClr val="000000"/>
                </a:solidFill>
                <a:latin typeface="Lato"/>
                <a:ea typeface="AppleSystemUIFont"/>
              </a:rPr>
              <a:t>	</a:t>
            </a:r>
            <a:r>
              <a:rPr b="0" lang="en-PH" sz="2200" spc="-1" strike="noStrike">
                <a:solidFill>
                  <a:srgbClr val="000000"/>
                </a:solidFill>
                <a:latin typeface="Lato"/>
                <a:ea typeface="AppleSystemUIFont"/>
              </a:rPr>
              <a:t>	</a:t>
            </a:r>
            <a:r>
              <a:rPr b="0" lang="en-PH" sz="2200" spc="-1" strike="noStrike">
                <a:solidFill>
                  <a:srgbClr val="000000"/>
                </a:solidFill>
                <a:latin typeface="Lato"/>
                <a:ea typeface="AppleSystemUIFont"/>
              </a:rPr>
              <a:t>b. encourages</a:t>
            </a:r>
            <a:r>
              <a:rPr b="0" lang="en-PH" sz="2200" spc="-1" strike="noStrike">
                <a:solidFill>
                  <a:srgbClr val="000000"/>
                </a:solidFill>
                <a:latin typeface="Lato"/>
                <a:ea typeface="AppleSystemUIFont"/>
              </a:rPr>
              <a:t>	</a:t>
            </a:r>
            <a:r>
              <a:rPr b="0" lang="en-PH" sz="2200" spc="-1" strike="noStrike">
                <a:solidFill>
                  <a:srgbClr val="000000"/>
                </a:solidFill>
                <a:latin typeface="Lato"/>
                <a:ea typeface="AppleSystemUIFont"/>
              </a:rPr>
              <a:t>	</a:t>
            </a:r>
            <a:r>
              <a:rPr b="0" lang="en-PH" sz="2200" spc="-1" strike="noStrike">
                <a:solidFill>
                  <a:srgbClr val="000000"/>
                </a:solidFill>
                <a:latin typeface="Lato"/>
                <a:ea typeface="AppleSystemUIFont"/>
              </a:rPr>
              <a:t>c. encouraged</a:t>
            </a:r>
            <a:endParaRPr b="0" lang="en-PH" sz="22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2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2200" spc="-1" strike="noStrike">
                <a:solidFill>
                  <a:srgbClr val="000000"/>
                </a:solidFill>
                <a:latin typeface="Lato"/>
                <a:ea typeface="AppleSystemUIFont"/>
              </a:rPr>
              <a:t>4. Everyone _____  losing in the contest.</a:t>
            </a:r>
            <a:endParaRPr b="0" lang="en-PH" sz="22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2200" spc="-1" strike="noStrike">
                <a:solidFill>
                  <a:srgbClr val="000000"/>
                </a:solidFill>
                <a:latin typeface="Lato"/>
                <a:ea typeface="AppleSystemUIFont"/>
              </a:rPr>
              <a:t>	</a:t>
            </a:r>
            <a:r>
              <a:rPr b="0" lang="en-PH" sz="2200" spc="-1" strike="noStrike">
                <a:solidFill>
                  <a:srgbClr val="000000"/>
                </a:solidFill>
                <a:latin typeface="Lato"/>
                <a:ea typeface="AppleSystemUIFont"/>
              </a:rPr>
              <a:t>	</a:t>
            </a:r>
            <a:r>
              <a:rPr b="0" lang="en-PH" sz="2200" spc="-1" strike="noStrike">
                <a:solidFill>
                  <a:srgbClr val="000000"/>
                </a:solidFill>
                <a:latin typeface="Lato"/>
                <a:ea typeface="AppleSystemUIFont"/>
              </a:rPr>
              <a:t>	</a:t>
            </a:r>
            <a:r>
              <a:rPr b="0" lang="en-PH" sz="2200" spc="-1" strike="noStrike">
                <a:solidFill>
                  <a:srgbClr val="000000"/>
                </a:solidFill>
                <a:latin typeface="Lato"/>
                <a:ea typeface="AppleSystemUIFont"/>
              </a:rPr>
              <a:t>a. am</a:t>
            </a:r>
            <a:r>
              <a:rPr b="0" lang="en-PH" sz="2200" spc="-1" strike="noStrike">
                <a:solidFill>
                  <a:srgbClr val="000000"/>
                </a:solidFill>
                <a:latin typeface="Lato"/>
                <a:ea typeface="AppleSystemUIFont"/>
              </a:rPr>
              <a:t>	</a:t>
            </a:r>
            <a:r>
              <a:rPr b="0" lang="en-PH" sz="2200" spc="-1" strike="noStrike">
                <a:solidFill>
                  <a:srgbClr val="000000"/>
                </a:solidFill>
                <a:latin typeface="Lato"/>
                <a:ea typeface="AppleSystemUIFont"/>
              </a:rPr>
              <a:t>	</a:t>
            </a:r>
            <a:r>
              <a:rPr b="0" lang="en-PH" sz="2200" spc="-1" strike="noStrike">
                <a:solidFill>
                  <a:srgbClr val="000000"/>
                </a:solidFill>
                <a:latin typeface="Lato"/>
                <a:ea typeface="AppleSystemUIFont"/>
              </a:rPr>
              <a:t>	</a:t>
            </a:r>
            <a:r>
              <a:rPr b="0" lang="en-PH" sz="2200" spc="-1" strike="noStrike">
                <a:solidFill>
                  <a:srgbClr val="000000"/>
                </a:solidFill>
                <a:latin typeface="Lato"/>
                <a:ea typeface="AppleSystemUIFont"/>
              </a:rPr>
              <a:t>	</a:t>
            </a:r>
            <a:r>
              <a:rPr b="0" lang="en-PH" sz="2200" spc="-1" strike="noStrike">
                <a:solidFill>
                  <a:srgbClr val="000000"/>
                </a:solidFill>
                <a:latin typeface="Lato"/>
                <a:ea typeface="AppleSystemUIFont"/>
              </a:rPr>
              <a:t>b. are</a:t>
            </a:r>
            <a:r>
              <a:rPr b="0" lang="en-PH" sz="2200" spc="-1" strike="noStrike">
                <a:solidFill>
                  <a:srgbClr val="000000"/>
                </a:solidFill>
                <a:latin typeface="Lato"/>
                <a:ea typeface="AppleSystemUIFont"/>
              </a:rPr>
              <a:t>	</a:t>
            </a:r>
            <a:r>
              <a:rPr b="0" lang="en-PH" sz="2200" spc="-1" strike="noStrike">
                <a:solidFill>
                  <a:srgbClr val="000000"/>
                </a:solidFill>
                <a:latin typeface="Lato"/>
                <a:ea typeface="AppleSystemUIFont"/>
              </a:rPr>
              <a:t>	</a:t>
            </a:r>
            <a:r>
              <a:rPr b="0" lang="en-PH" sz="2200" spc="-1" strike="noStrike">
                <a:solidFill>
                  <a:srgbClr val="000000"/>
                </a:solidFill>
                <a:latin typeface="Lato"/>
                <a:ea typeface="AppleSystemUIFont"/>
              </a:rPr>
              <a:t>	</a:t>
            </a:r>
            <a:r>
              <a:rPr b="0" lang="en-PH" sz="2200" spc="-1" strike="noStrike">
                <a:solidFill>
                  <a:srgbClr val="000000"/>
                </a:solidFill>
                <a:latin typeface="Lato"/>
                <a:ea typeface="AppleSystemUIFont"/>
              </a:rPr>
              <a:t>	</a:t>
            </a:r>
            <a:r>
              <a:rPr b="0" lang="en-PH" sz="2200" spc="-1" strike="noStrike">
                <a:solidFill>
                  <a:srgbClr val="000000"/>
                </a:solidFill>
                <a:latin typeface="Lato"/>
                <a:ea typeface="AppleSystemUIFont"/>
              </a:rPr>
              <a:t>c. is</a:t>
            </a:r>
            <a:endParaRPr b="0" lang="en-PH" sz="22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2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2200" spc="-1" strike="noStrike">
                <a:solidFill>
                  <a:srgbClr val="000000"/>
                </a:solidFill>
                <a:latin typeface="Lato"/>
                <a:ea typeface="AppleSystemUIFont"/>
              </a:rPr>
              <a:t>5. The government officials always ______ their best efforts to keep us safe </a:t>
            </a:r>
            <a:endParaRPr b="0" lang="en-PH" sz="22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2200" spc="-1" strike="noStrike">
                <a:solidFill>
                  <a:srgbClr val="000000"/>
                </a:solidFill>
                <a:latin typeface="Lato"/>
                <a:ea typeface="AppleSystemUIFont"/>
              </a:rPr>
              <a:t>    </a:t>
            </a:r>
            <a:r>
              <a:rPr b="0" lang="en-PH" sz="2200" spc="-1" strike="noStrike">
                <a:solidFill>
                  <a:srgbClr val="000000"/>
                </a:solidFill>
                <a:latin typeface="Lato"/>
                <a:ea typeface="AppleSystemUIFont"/>
              </a:rPr>
              <a:t>and sound.</a:t>
            </a:r>
            <a:endParaRPr b="0" lang="en-PH" sz="22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2200" spc="-1" strike="noStrike">
                <a:solidFill>
                  <a:srgbClr val="000000"/>
                </a:solidFill>
                <a:latin typeface="Lato"/>
                <a:ea typeface="AppleSystemUIFont"/>
              </a:rPr>
              <a:t>	</a:t>
            </a:r>
            <a:r>
              <a:rPr b="0" lang="en-PH" sz="2200" spc="-1" strike="noStrike">
                <a:solidFill>
                  <a:srgbClr val="000000"/>
                </a:solidFill>
                <a:latin typeface="Lato"/>
                <a:ea typeface="AppleSystemUIFont"/>
              </a:rPr>
              <a:t>	</a:t>
            </a:r>
            <a:r>
              <a:rPr b="0" lang="en-PH" sz="2200" spc="-1" strike="noStrike">
                <a:solidFill>
                  <a:srgbClr val="000000"/>
                </a:solidFill>
                <a:latin typeface="Lato"/>
                <a:ea typeface="AppleSystemUIFont"/>
              </a:rPr>
              <a:t>	</a:t>
            </a:r>
            <a:r>
              <a:rPr b="0" lang="en-PH" sz="2200" spc="-1" strike="noStrike">
                <a:solidFill>
                  <a:srgbClr val="000000"/>
                </a:solidFill>
                <a:latin typeface="Lato"/>
                <a:ea typeface="AppleSystemUIFont"/>
              </a:rPr>
              <a:t>a. exerts</a:t>
            </a:r>
            <a:r>
              <a:rPr b="0" lang="en-PH" sz="2200" spc="-1" strike="noStrike">
                <a:solidFill>
                  <a:srgbClr val="000000"/>
                </a:solidFill>
                <a:latin typeface="Lato"/>
                <a:ea typeface="AppleSystemUIFont"/>
              </a:rPr>
              <a:t>	</a:t>
            </a:r>
            <a:r>
              <a:rPr b="0" lang="en-PH" sz="2200" spc="-1" strike="noStrike">
                <a:solidFill>
                  <a:srgbClr val="000000"/>
                </a:solidFill>
                <a:latin typeface="Lato"/>
                <a:ea typeface="AppleSystemUIFont"/>
              </a:rPr>
              <a:t>	</a:t>
            </a:r>
            <a:r>
              <a:rPr b="0" lang="en-PH" sz="2200" spc="-1" strike="noStrike">
                <a:solidFill>
                  <a:srgbClr val="000000"/>
                </a:solidFill>
                <a:latin typeface="Lato"/>
                <a:ea typeface="AppleSystemUIFont"/>
              </a:rPr>
              <a:t>	</a:t>
            </a:r>
            <a:r>
              <a:rPr b="0" lang="en-PH" sz="2200" spc="-1" strike="noStrike">
                <a:solidFill>
                  <a:srgbClr val="000000"/>
                </a:solidFill>
                <a:latin typeface="Lato"/>
                <a:ea typeface="AppleSystemUIFont"/>
              </a:rPr>
              <a:t>b. exerted</a:t>
            </a:r>
            <a:r>
              <a:rPr b="0" lang="en-PH" sz="2200" spc="-1" strike="noStrike">
                <a:solidFill>
                  <a:srgbClr val="000000"/>
                </a:solidFill>
                <a:latin typeface="Lato"/>
                <a:ea typeface="AppleSystemUIFont"/>
              </a:rPr>
              <a:t>	</a:t>
            </a:r>
            <a:r>
              <a:rPr b="0" lang="en-PH" sz="2200" spc="-1" strike="noStrike">
                <a:solidFill>
                  <a:srgbClr val="000000"/>
                </a:solidFill>
                <a:latin typeface="Lato"/>
                <a:ea typeface="AppleSystemUIFont"/>
              </a:rPr>
              <a:t>	</a:t>
            </a:r>
            <a:r>
              <a:rPr b="0" lang="en-PH" sz="2200" spc="-1" strike="noStrike">
                <a:solidFill>
                  <a:srgbClr val="000000"/>
                </a:solidFill>
                <a:latin typeface="Lato"/>
                <a:ea typeface="AppleSystemUIFont"/>
              </a:rPr>
              <a:t>	</a:t>
            </a:r>
            <a:r>
              <a:rPr b="0" lang="en-PH" sz="2200" spc="-1" strike="noStrike">
                <a:solidFill>
                  <a:srgbClr val="000000"/>
                </a:solidFill>
                <a:latin typeface="Lato"/>
                <a:ea typeface="AppleSystemUIFont"/>
              </a:rPr>
              <a:t>c. exert</a:t>
            </a:r>
            <a:endParaRPr b="0" lang="en-PH" sz="22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"/>
          <p:cNvSpPr/>
          <p:nvPr/>
        </p:nvSpPr>
        <p:spPr>
          <a:xfrm>
            <a:off x="900000" y="3868200"/>
            <a:ext cx="10278720" cy="1348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algn="just">
              <a:lnSpc>
                <a:spcPct val="100000"/>
              </a:lnSpc>
              <a:spcBef>
                <a:spcPts val="499"/>
              </a:spcBef>
              <a:spcAft>
                <a:spcPts val="499"/>
              </a:spcAft>
              <a:buNone/>
            </a:pPr>
            <a:r>
              <a:rPr b="1" lang="en-PH" sz="2600" spc="-1" strike="noStrike">
                <a:solidFill>
                  <a:srgbClr val="000000"/>
                </a:solidFill>
                <a:latin typeface="Lato"/>
                <a:ea typeface="Arial;Arial"/>
              </a:rPr>
              <a:t>	</a:t>
            </a:r>
            <a:r>
              <a:rPr b="0" lang="en-PH" sz="2600" spc="-1" strike="noStrike">
                <a:solidFill>
                  <a:srgbClr val="000000"/>
                </a:solidFill>
                <a:latin typeface="Lato"/>
                <a:ea typeface="Arial;Arial"/>
              </a:rPr>
              <a:t> </a:t>
            </a:r>
            <a:endParaRPr b="0" lang="en-PH" sz="2600" spc="-1" strike="noStrike">
              <a:latin typeface="Arial"/>
            </a:endParaRPr>
          </a:p>
        </p:txBody>
      </p:sp>
      <p:sp>
        <p:nvSpPr>
          <p:cNvPr id="126" name=""/>
          <p:cNvSpPr/>
          <p:nvPr/>
        </p:nvSpPr>
        <p:spPr>
          <a:xfrm>
            <a:off x="989640" y="3600000"/>
            <a:ext cx="10169640" cy="2430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just">
              <a:lnSpc>
                <a:spcPct val="100000"/>
              </a:lnSpc>
              <a:buNone/>
            </a:pPr>
            <a:r>
              <a:rPr b="0" lang="en-PH" sz="2800" spc="-1" strike="noStrike">
                <a:solidFill>
                  <a:srgbClr val="000000"/>
                </a:solidFill>
                <a:latin typeface="Lato"/>
                <a:ea typeface="à'8Béþ"/>
              </a:rPr>
              <a:t>	</a:t>
            </a:r>
            <a:r>
              <a:rPr b="0" lang="en-PH" sz="2800" spc="-1" strike="noStrike">
                <a:solidFill>
                  <a:srgbClr val="000000"/>
                </a:solidFill>
                <a:latin typeface="Lato"/>
                <a:ea typeface="à'8Béþ"/>
              </a:rPr>
              <a:t>	</a:t>
            </a:r>
            <a:r>
              <a:rPr b="0" lang="en-PH" sz="2800" spc="-1" strike="noStrike">
                <a:solidFill>
                  <a:srgbClr val="000000"/>
                </a:solidFill>
                <a:latin typeface="Lato"/>
                <a:ea typeface="à'8Béþ"/>
              </a:rPr>
              <a:t>A </a:t>
            </a:r>
            <a:r>
              <a:rPr b="1" lang="en-PH" sz="2800" spc="-1" strike="noStrike">
                <a:solidFill>
                  <a:srgbClr val="000000"/>
                </a:solidFill>
                <a:latin typeface="Lato"/>
                <a:ea typeface="DejaVu Sans"/>
              </a:rPr>
              <a:t>verb</a:t>
            </a:r>
            <a:r>
              <a:rPr b="0" lang="en-PH" sz="2800" spc="-1" strike="noStrike">
                <a:solidFill>
                  <a:srgbClr val="000000"/>
                </a:solidFill>
                <a:latin typeface="Lato"/>
                <a:ea typeface="DejaVu Sans"/>
              </a:rPr>
              <a:t> can either be a state or an action. It usually functions as the predicate of a sentence. It has several features or characteristics, including </a:t>
            </a:r>
            <a:r>
              <a:rPr b="1" lang="en-PH" sz="2800" spc="-1" strike="noStrike">
                <a:solidFill>
                  <a:srgbClr val="000000"/>
                </a:solidFill>
                <a:latin typeface="Lato"/>
                <a:ea typeface="DejaVu Sans"/>
              </a:rPr>
              <a:t>form, tense, and number.</a:t>
            </a:r>
            <a:endParaRPr b="0" lang="en-PH" sz="2800" spc="-1" strike="noStrike">
              <a:latin typeface="Arial"/>
            </a:endParaRPr>
          </a:p>
        </p:txBody>
      </p:sp>
      <p:sp>
        <p:nvSpPr>
          <p:cNvPr id="127" name=""/>
          <p:cNvSpPr/>
          <p:nvPr/>
        </p:nvSpPr>
        <p:spPr>
          <a:xfrm>
            <a:off x="956880" y="2624760"/>
            <a:ext cx="10221840" cy="2054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2800" spc="-1" strike="noStrike">
                <a:solidFill>
                  <a:srgbClr val="000000"/>
                </a:solidFill>
                <a:latin typeface="Lato"/>
                <a:ea typeface="DejaVu Sans"/>
              </a:rPr>
              <a:t>The Verb and Its Features</a:t>
            </a:r>
            <a:endParaRPr b="0" lang="en-PH" sz="2800" spc="-1" strike="noStrike">
              <a:latin typeface="Arial"/>
            </a:endParaRPr>
          </a:p>
        </p:txBody>
      </p:sp>
      <p:sp>
        <p:nvSpPr>
          <p:cNvPr id="128" name=""/>
          <p:cNvSpPr/>
          <p:nvPr/>
        </p:nvSpPr>
        <p:spPr>
          <a:xfrm>
            <a:off x="1980000" y="723960"/>
            <a:ext cx="8459280" cy="3955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  <a:buNone/>
            </a:pPr>
            <a:r>
              <a:rPr b="1" lang="en-PH" sz="3600" spc="-1" strike="noStrike">
                <a:solidFill>
                  <a:srgbClr val="000000"/>
                </a:solidFill>
                <a:latin typeface="Lato"/>
                <a:ea typeface="Ž_x005F_x0010_éþ"/>
              </a:rPr>
              <a:t>Using the Simple Present Tense of the Verbs in Sentences</a:t>
            </a:r>
            <a:endParaRPr b="0" lang="en-PH" sz="3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"/>
          <p:cNvSpPr/>
          <p:nvPr/>
        </p:nvSpPr>
        <p:spPr>
          <a:xfrm>
            <a:off x="1764000" y="360000"/>
            <a:ext cx="8459280" cy="4211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  <a:buNone/>
            </a:pPr>
            <a:r>
              <a:rPr b="1" lang="en-PH" sz="3000" spc="-1" strike="noStrike">
                <a:solidFill>
                  <a:srgbClr val="000000"/>
                </a:solidFill>
                <a:latin typeface="Lato"/>
                <a:ea typeface="Ž_x005F_x0010_éþ"/>
              </a:rPr>
              <a:t>Using the Simple Present Tense of the Verbs in Sentences</a:t>
            </a:r>
            <a:endParaRPr b="0" lang="en-PH" sz="3000" spc="-1" strike="noStrike">
              <a:latin typeface="Arial"/>
            </a:endParaRPr>
          </a:p>
        </p:txBody>
      </p:sp>
      <p:sp>
        <p:nvSpPr>
          <p:cNvPr id="193" name=""/>
          <p:cNvSpPr/>
          <p:nvPr/>
        </p:nvSpPr>
        <p:spPr>
          <a:xfrm>
            <a:off x="4320000" y="1440000"/>
            <a:ext cx="3095280" cy="402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  <a:buNone/>
            </a:pPr>
            <a:r>
              <a:rPr b="1" lang="en-PH" sz="2200" spc="-1" strike="noStrike">
                <a:solidFill>
                  <a:srgbClr val="c9211e"/>
                </a:solidFill>
                <a:latin typeface="Arial"/>
                <a:ea typeface="DejaVu Sans"/>
              </a:rPr>
              <a:t>ANSWER KEY</a:t>
            </a:r>
            <a:endParaRPr b="1" lang="en-PH" sz="2200" spc="-1" strike="noStrike">
              <a:latin typeface="Arial"/>
            </a:endParaRPr>
          </a:p>
        </p:txBody>
      </p:sp>
      <p:sp>
        <p:nvSpPr>
          <p:cNvPr id="194" name=""/>
          <p:cNvSpPr/>
          <p:nvPr/>
        </p:nvSpPr>
        <p:spPr>
          <a:xfrm>
            <a:off x="1764000" y="3599280"/>
            <a:ext cx="9021600" cy="1965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en-PH" sz="2200" spc="-1" strike="noStrike">
                <a:solidFill>
                  <a:srgbClr val="000000"/>
                </a:solidFill>
                <a:latin typeface="Lato"/>
                <a:ea typeface="DejaVu Sans"/>
              </a:rPr>
              <a:t>1. Ate Sheena _____ fast.</a:t>
            </a:r>
            <a:endParaRPr b="0" lang="en-PH" sz="22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22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2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200" spc="-1" strike="noStrike">
                <a:solidFill>
                  <a:srgbClr val="000000"/>
                </a:solidFill>
                <a:latin typeface="Lato"/>
                <a:ea typeface="DejaVu Sans"/>
              </a:rPr>
              <a:t>a. run </a:t>
            </a:r>
            <a:r>
              <a:rPr b="0" lang="en-PH" sz="22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2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2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200" spc="-1" strike="noStrike">
                <a:solidFill>
                  <a:srgbClr val="000000"/>
                </a:solidFill>
                <a:highlight>
                  <a:srgbClr val="ffff00"/>
                </a:highlight>
                <a:latin typeface="Lato"/>
                <a:ea typeface="DejaVu Sans"/>
              </a:rPr>
              <a:t>b. runs</a:t>
            </a:r>
            <a:r>
              <a:rPr b="0" lang="en-PH" sz="2200" spc="-1" strike="noStrike">
                <a:solidFill>
                  <a:srgbClr val="000000"/>
                </a:solidFill>
                <a:highlight>
                  <a:srgbClr val="ffff00"/>
                </a:highlight>
                <a:latin typeface="Lato"/>
                <a:ea typeface="DejaVu Sans"/>
              </a:rPr>
              <a:t>	</a:t>
            </a:r>
            <a:r>
              <a:rPr b="0" lang="en-PH" sz="22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2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200" spc="-1" strike="noStrike">
                <a:solidFill>
                  <a:srgbClr val="000000"/>
                </a:solidFill>
                <a:latin typeface="Lato"/>
                <a:ea typeface="DejaVu Sans"/>
              </a:rPr>
              <a:t>c. ran</a:t>
            </a:r>
            <a:endParaRPr b="0" lang="en-PH" sz="22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2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2200" spc="-1" strike="noStrike">
                <a:solidFill>
                  <a:srgbClr val="000000"/>
                </a:solidFill>
                <a:latin typeface="Lato"/>
                <a:ea typeface="AppleSystemUIFont"/>
              </a:rPr>
              <a:t>2. Every Saturday, our mother _____ us to the volleyball practice.</a:t>
            </a:r>
            <a:endParaRPr b="0" lang="en-PH" sz="22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2200" spc="-1" strike="noStrike">
                <a:solidFill>
                  <a:srgbClr val="000000"/>
                </a:solidFill>
                <a:latin typeface="Lato"/>
                <a:ea typeface="AppleSystemUIFont"/>
              </a:rPr>
              <a:t>	</a:t>
            </a:r>
            <a:r>
              <a:rPr b="0" lang="en-PH" sz="2200" spc="-1" strike="noStrike">
                <a:solidFill>
                  <a:srgbClr val="000000"/>
                </a:solidFill>
                <a:latin typeface="Lato"/>
                <a:ea typeface="AppleSystemUIFont"/>
              </a:rPr>
              <a:t>	</a:t>
            </a:r>
            <a:r>
              <a:rPr b="0" lang="en-PH" sz="2200" spc="-1" strike="noStrike">
                <a:solidFill>
                  <a:srgbClr val="000000"/>
                </a:solidFill>
                <a:highlight>
                  <a:srgbClr val="ffff00"/>
                </a:highlight>
                <a:latin typeface="Lato"/>
                <a:ea typeface="AppleSystemUIFont"/>
              </a:rPr>
              <a:t>a. escorts</a:t>
            </a:r>
            <a:r>
              <a:rPr b="0" lang="en-PH" sz="2200" spc="-1" strike="noStrike">
                <a:solidFill>
                  <a:srgbClr val="000000"/>
                </a:solidFill>
                <a:latin typeface="Lato"/>
                <a:ea typeface="AppleSystemUIFont"/>
              </a:rPr>
              <a:t>	</a:t>
            </a:r>
            <a:r>
              <a:rPr b="0" lang="en-PH" sz="2200" spc="-1" strike="noStrike">
                <a:solidFill>
                  <a:srgbClr val="000000"/>
                </a:solidFill>
                <a:latin typeface="Lato"/>
                <a:ea typeface="AppleSystemUIFont"/>
              </a:rPr>
              <a:t>	</a:t>
            </a:r>
            <a:r>
              <a:rPr b="0" lang="en-PH" sz="2200" spc="-1" strike="noStrike">
                <a:solidFill>
                  <a:srgbClr val="000000"/>
                </a:solidFill>
                <a:latin typeface="Lato"/>
                <a:ea typeface="AppleSystemUIFont"/>
              </a:rPr>
              <a:t>b. escorted</a:t>
            </a:r>
            <a:r>
              <a:rPr b="0" lang="en-PH" sz="2200" spc="-1" strike="noStrike">
                <a:solidFill>
                  <a:srgbClr val="000000"/>
                </a:solidFill>
                <a:latin typeface="Lato"/>
                <a:ea typeface="AppleSystemUIFont"/>
              </a:rPr>
              <a:t>	</a:t>
            </a:r>
            <a:r>
              <a:rPr b="0" lang="en-PH" sz="2200" spc="-1" strike="noStrike">
                <a:solidFill>
                  <a:srgbClr val="000000"/>
                </a:solidFill>
                <a:latin typeface="Lato"/>
                <a:ea typeface="AppleSystemUIFont"/>
              </a:rPr>
              <a:t>c. escort</a:t>
            </a:r>
            <a:endParaRPr b="0" lang="en-PH" sz="2200" spc="-1" strike="noStrike">
              <a:latin typeface="Arial"/>
            </a:endParaRPr>
          </a:p>
        </p:txBody>
      </p:sp>
      <p:sp>
        <p:nvSpPr>
          <p:cNvPr id="195" name=""/>
          <p:cNvSpPr/>
          <p:nvPr/>
        </p:nvSpPr>
        <p:spPr>
          <a:xfrm>
            <a:off x="1368720" y="2520000"/>
            <a:ext cx="9791280" cy="1079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just">
              <a:lnSpc>
                <a:spcPct val="100000"/>
              </a:lnSpc>
              <a:buNone/>
            </a:pPr>
            <a:r>
              <a:rPr b="0" lang="en-PH" sz="22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200" spc="-1" strike="noStrike">
                <a:solidFill>
                  <a:srgbClr val="000000"/>
                </a:solidFill>
                <a:latin typeface="Lato"/>
                <a:ea typeface="DejaVu Sans"/>
              </a:rPr>
              <a:t>Analyze each sentence. Choose the letter of the correct verb that will complete each sentence.</a:t>
            </a:r>
            <a:endParaRPr b="0" lang="en-PH" sz="22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"/>
          <p:cNvSpPr/>
          <p:nvPr/>
        </p:nvSpPr>
        <p:spPr>
          <a:xfrm>
            <a:off x="1800720" y="364680"/>
            <a:ext cx="8459280" cy="3955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  <a:buNone/>
            </a:pPr>
            <a:r>
              <a:rPr b="1" lang="en-PH" sz="3000" spc="-1" strike="noStrike">
                <a:solidFill>
                  <a:srgbClr val="000000"/>
                </a:solidFill>
                <a:latin typeface="Lato"/>
                <a:ea typeface="Ž_x005F_x0010_éþ"/>
              </a:rPr>
              <a:t>Using the Simple Present Tense of the Verbs in Sentences</a:t>
            </a:r>
            <a:endParaRPr b="0" lang="en-PH" sz="3000" spc="-1" strike="noStrike">
              <a:latin typeface="Arial"/>
            </a:endParaRPr>
          </a:p>
        </p:txBody>
      </p:sp>
      <p:sp>
        <p:nvSpPr>
          <p:cNvPr id="197" name=""/>
          <p:cNvSpPr/>
          <p:nvPr/>
        </p:nvSpPr>
        <p:spPr>
          <a:xfrm>
            <a:off x="1242360" y="1908000"/>
            <a:ext cx="9736920" cy="3840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en-PH" sz="2200" spc="-1" strike="noStrike">
                <a:solidFill>
                  <a:srgbClr val="000000"/>
                </a:solidFill>
                <a:latin typeface="Lato"/>
                <a:ea typeface="DejaVu Sans"/>
              </a:rPr>
              <a:t>3. My brother and my cousin _______ me to join the pageant because I am     </a:t>
            </a:r>
            <a:endParaRPr b="0" lang="en-PH" sz="22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2200" spc="-1" strike="noStrike">
                <a:solidFill>
                  <a:srgbClr val="000000"/>
                </a:solidFill>
                <a:latin typeface="Lato"/>
                <a:ea typeface="DejaVu Sans"/>
              </a:rPr>
              <a:t>    </a:t>
            </a:r>
            <a:r>
              <a:rPr b="0" lang="en-PH" sz="2200" spc="-1" strike="noStrike">
                <a:solidFill>
                  <a:srgbClr val="000000"/>
                </a:solidFill>
                <a:latin typeface="Lato"/>
                <a:ea typeface="DejaVu Sans"/>
              </a:rPr>
              <a:t>hesitant.</a:t>
            </a:r>
            <a:endParaRPr b="0" lang="en-PH" sz="22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2200" spc="-1" strike="noStrike">
                <a:solidFill>
                  <a:srgbClr val="000000"/>
                </a:solidFill>
                <a:latin typeface="Lato"/>
                <a:ea typeface="AppleSystemUIFont"/>
              </a:rPr>
              <a:t>	</a:t>
            </a:r>
            <a:r>
              <a:rPr b="0" lang="en-PH" sz="2200" spc="-1" strike="noStrike">
                <a:solidFill>
                  <a:srgbClr val="000000"/>
                </a:solidFill>
                <a:latin typeface="Lato"/>
                <a:ea typeface="AppleSystemUIFont"/>
              </a:rPr>
              <a:t>	</a:t>
            </a:r>
            <a:r>
              <a:rPr b="0" lang="en-PH" sz="2200" spc="-1" strike="noStrike">
                <a:solidFill>
                  <a:srgbClr val="000000"/>
                </a:solidFill>
                <a:latin typeface="Lato"/>
                <a:ea typeface="AppleSystemUIFont"/>
              </a:rPr>
              <a:t>	</a:t>
            </a:r>
            <a:r>
              <a:rPr b="0" lang="en-PH" sz="2200" spc="-1" strike="noStrike">
                <a:solidFill>
                  <a:srgbClr val="000000"/>
                </a:solidFill>
                <a:highlight>
                  <a:srgbClr val="ffff00"/>
                </a:highlight>
                <a:latin typeface="Lato"/>
                <a:ea typeface="AppleSystemUIFont"/>
              </a:rPr>
              <a:t>a. encourage</a:t>
            </a:r>
            <a:r>
              <a:rPr b="0" lang="en-PH" sz="2200" spc="-1" strike="noStrike">
                <a:solidFill>
                  <a:srgbClr val="000000"/>
                </a:solidFill>
                <a:latin typeface="Lato"/>
                <a:ea typeface="AppleSystemUIFont"/>
              </a:rPr>
              <a:t> </a:t>
            </a:r>
            <a:r>
              <a:rPr b="0" lang="en-PH" sz="2200" spc="-1" strike="noStrike">
                <a:solidFill>
                  <a:srgbClr val="000000"/>
                </a:solidFill>
                <a:latin typeface="Lato"/>
                <a:ea typeface="AppleSystemUIFont"/>
              </a:rPr>
              <a:t>	</a:t>
            </a:r>
            <a:r>
              <a:rPr b="0" lang="en-PH" sz="2200" spc="-1" strike="noStrike">
                <a:solidFill>
                  <a:srgbClr val="000000"/>
                </a:solidFill>
                <a:latin typeface="Lato"/>
                <a:ea typeface="AppleSystemUIFont"/>
              </a:rPr>
              <a:t>	</a:t>
            </a:r>
            <a:r>
              <a:rPr b="0" lang="en-PH" sz="2200" spc="-1" strike="noStrike">
                <a:solidFill>
                  <a:srgbClr val="000000"/>
                </a:solidFill>
                <a:latin typeface="Lato"/>
                <a:ea typeface="AppleSystemUIFont"/>
              </a:rPr>
              <a:t>b. encourages</a:t>
            </a:r>
            <a:r>
              <a:rPr b="0" lang="en-PH" sz="2200" spc="-1" strike="noStrike">
                <a:solidFill>
                  <a:srgbClr val="000000"/>
                </a:solidFill>
                <a:latin typeface="Lato"/>
                <a:ea typeface="AppleSystemUIFont"/>
              </a:rPr>
              <a:t>	</a:t>
            </a:r>
            <a:r>
              <a:rPr b="0" lang="en-PH" sz="2200" spc="-1" strike="noStrike">
                <a:solidFill>
                  <a:srgbClr val="000000"/>
                </a:solidFill>
                <a:latin typeface="Lato"/>
                <a:ea typeface="AppleSystemUIFont"/>
              </a:rPr>
              <a:t>	</a:t>
            </a:r>
            <a:r>
              <a:rPr b="0" lang="en-PH" sz="2200" spc="-1" strike="noStrike">
                <a:solidFill>
                  <a:srgbClr val="000000"/>
                </a:solidFill>
                <a:latin typeface="Lato"/>
                <a:ea typeface="AppleSystemUIFont"/>
              </a:rPr>
              <a:t>c. encouraged</a:t>
            </a:r>
            <a:endParaRPr b="0" lang="en-PH" sz="22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2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2200" spc="-1" strike="noStrike">
                <a:solidFill>
                  <a:srgbClr val="000000"/>
                </a:solidFill>
                <a:latin typeface="Lato"/>
                <a:ea typeface="AppleSystemUIFont"/>
              </a:rPr>
              <a:t>4. Everyone _____  losing in the contest.</a:t>
            </a:r>
            <a:endParaRPr b="0" lang="en-PH" sz="22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2200" spc="-1" strike="noStrike">
                <a:solidFill>
                  <a:srgbClr val="000000"/>
                </a:solidFill>
                <a:latin typeface="Lato"/>
                <a:ea typeface="AppleSystemUIFont"/>
              </a:rPr>
              <a:t>	</a:t>
            </a:r>
            <a:r>
              <a:rPr b="0" lang="en-PH" sz="2200" spc="-1" strike="noStrike">
                <a:solidFill>
                  <a:srgbClr val="000000"/>
                </a:solidFill>
                <a:latin typeface="Lato"/>
                <a:ea typeface="AppleSystemUIFont"/>
              </a:rPr>
              <a:t>	</a:t>
            </a:r>
            <a:r>
              <a:rPr b="0" lang="en-PH" sz="2200" spc="-1" strike="noStrike">
                <a:solidFill>
                  <a:srgbClr val="000000"/>
                </a:solidFill>
                <a:latin typeface="Lato"/>
                <a:ea typeface="AppleSystemUIFont"/>
              </a:rPr>
              <a:t>	</a:t>
            </a:r>
            <a:r>
              <a:rPr b="0" lang="en-PH" sz="2200" spc="-1" strike="noStrike">
                <a:solidFill>
                  <a:srgbClr val="000000"/>
                </a:solidFill>
                <a:latin typeface="Lato"/>
                <a:ea typeface="AppleSystemUIFont"/>
              </a:rPr>
              <a:t>a. am</a:t>
            </a:r>
            <a:r>
              <a:rPr b="0" lang="en-PH" sz="2200" spc="-1" strike="noStrike">
                <a:solidFill>
                  <a:srgbClr val="000000"/>
                </a:solidFill>
                <a:latin typeface="Lato"/>
                <a:ea typeface="AppleSystemUIFont"/>
              </a:rPr>
              <a:t>	</a:t>
            </a:r>
            <a:r>
              <a:rPr b="0" lang="en-PH" sz="2200" spc="-1" strike="noStrike">
                <a:solidFill>
                  <a:srgbClr val="000000"/>
                </a:solidFill>
                <a:latin typeface="Lato"/>
                <a:ea typeface="AppleSystemUIFont"/>
              </a:rPr>
              <a:t>	</a:t>
            </a:r>
            <a:r>
              <a:rPr b="0" lang="en-PH" sz="2200" spc="-1" strike="noStrike">
                <a:solidFill>
                  <a:srgbClr val="000000"/>
                </a:solidFill>
                <a:latin typeface="Lato"/>
                <a:ea typeface="AppleSystemUIFont"/>
              </a:rPr>
              <a:t>	</a:t>
            </a:r>
            <a:r>
              <a:rPr b="0" lang="en-PH" sz="2200" spc="-1" strike="noStrike">
                <a:solidFill>
                  <a:srgbClr val="000000"/>
                </a:solidFill>
                <a:latin typeface="Lato"/>
                <a:ea typeface="AppleSystemUIFont"/>
              </a:rPr>
              <a:t>	</a:t>
            </a:r>
            <a:r>
              <a:rPr b="0" lang="en-PH" sz="2200" spc="-1" strike="noStrike">
                <a:solidFill>
                  <a:srgbClr val="000000"/>
                </a:solidFill>
                <a:latin typeface="Lato"/>
                <a:ea typeface="AppleSystemUIFont"/>
              </a:rPr>
              <a:t>b. are</a:t>
            </a:r>
            <a:r>
              <a:rPr b="0" lang="en-PH" sz="2200" spc="-1" strike="noStrike">
                <a:solidFill>
                  <a:srgbClr val="000000"/>
                </a:solidFill>
                <a:latin typeface="Lato"/>
                <a:ea typeface="AppleSystemUIFont"/>
              </a:rPr>
              <a:t>	</a:t>
            </a:r>
            <a:r>
              <a:rPr b="0" lang="en-PH" sz="2200" spc="-1" strike="noStrike">
                <a:solidFill>
                  <a:srgbClr val="000000"/>
                </a:solidFill>
                <a:latin typeface="Lato"/>
                <a:ea typeface="AppleSystemUIFont"/>
              </a:rPr>
              <a:t>	</a:t>
            </a:r>
            <a:r>
              <a:rPr b="0" lang="en-PH" sz="2200" spc="-1" strike="noStrike">
                <a:solidFill>
                  <a:srgbClr val="000000"/>
                </a:solidFill>
                <a:latin typeface="Lato"/>
                <a:ea typeface="AppleSystemUIFont"/>
              </a:rPr>
              <a:t>	</a:t>
            </a:r>
            <a:r>
              <a:rPr b="0" lang="en-PH" sz="2200" spc="-1" strike="noStrike">
                <a:solidFill>
                  <a:srgbClr val="000000"/>
                </a:solidFill>
                <a:latin typeface="Lato"/>
                <a:ea typeface="AppleSystemUIFont"/>
              </a:rPr>
              <a:t>	</a:t>
            </a:r>
            <a:r>
              <a:rPr b="0" lang="en-PH" sz="2200" spc="-1" strike="noStrike">
                <a:solidFill>
                  <a:srgbClr val="000000"/>
                </a:solidFill>
                <a:highlight>
                  <a:srgbClr val="ffff00"/>
                </a:highlight>
                <a:latin typeface="Lato"/>
                <a:ea typeface="AppleSystemUIFont"/>
              </a:rPr>
              <a:t>c. is</a:t>
            </a:r>
            <a:endParaRPr b="0" lang="en-PH" sz="22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2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2200" spc="-1" strike="noStrike">
                <a:solidFill>
                  <a:srgbClr val="000000"/>
                </a:solidFill>
                <a:latin typeface="Lato"/>
                <a:ea typeface="AppleSystemUIFont"/>
              </a:rPr>
              <a:t>5. The government officials always ______ their best efforts to keep us safe </a:t>
            </a:r>
            <a:endParaRPr b="0" lang="en-PH" sz="22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2200" spc="-1" strike="noStrike">
                <a:solidFill>
                  <a:srgbClr val="000000"/>
                </a:solidFill>
                <a:latin typeface="Lato"/>
                <a:ea typeface="AppleSystemUIFont"/>
              </a:rPr>
              <a:t>    </a:t>
            </a:r>
            <a:r>
              <a:rPr b="0" lang="en-PH" sz="2200" spc="-1" strike="noStrike">
                <a:solidFill>
                  <a:srgbClr val="000000"/>
                </a:solidFill>
                <a:latin typeface="Lato"/>
                <a:ea typeface="AppleSystemUIFont"/>
              </a:rPr>
              <a:t>and sound.</a:t>
            </a:r>
            <a:endParaRPr b="0" lang="en-PH" sz="22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2200" spc="-1" strike="noStrike">
                <a:solidFill>
                  <a:srgbClr val="000000"/>
                </a:solidFill>
                <a:latin typeface="Lato"/>
                <a:ea typeface="AppleSystemUIFont"/>
              </a:rPr>
              <a:t>	</a:t>
            </a:r>
            <a:r>
              <a:rPr b="0" lang="en-PH" sz="2200" spc="-1" strike="noStrike">
                <a:solidFill>
                  <a:srgbClr val="000000"/>
                </a:solidFill>
                <a:latin typeface="Lato"/>
                <a:ea typeface="AppleSystemUIFont"/>
              </a:rPr>
              <a:t>	</a:t>
            </a:r>
            <a:r>
              <a:rPr b="0" lang="en-PH" sz="2200" spc="-1" strike="noStrike">
                <a:solidFill>
                  <a:srgbClr val="000000"/>
                </a:solidFill>
                <a:latin typeface="Lato"/>
                <a:ea typeface="AppleSystemUIFont"/>
              </a:rPr>
              <a:t>	</a:t>
            </a:r>
            <a:r>
              <a:rPr b="0" lang="en-PH" sz="2200" spc="-1" strike="noStrike">
                <a:solidFill>
                  <a:srgbClr val="000000"/>
                </a:solidFill>
                <a:latin typeface="Lato"/>
                <a:ea typeface="AppleSystemUIFont"/>
              </a:rPr>
              <a:t>a. exerts</a:t>
            </a:r>
            <a:r>
              <a:rPr b="0" lang="en-PH" sz="2200" spc="-1" strike="noStrike">
                <a:solidFill>
                  <a:srgbClr val="000000"/>
                </a:solidFill>
                <a:latin typeface="Lato"/>
                <a:ea typeface="AppleSystemUIFont"/>
              </a:rPr>
              <a:t>	</a:t>
            </a:r>
            <a:r>
              <a:rPr b="0" lang="en-PH" sz="2200" spc="-1" strike="noStrike">
                <a:solidFill>
                  <a:srgbClr val="000000"/>
                </a:solidFill>
                <a:latin typeface="Lato"/>
                <a:ea typeface="AppleSystemUIFont"/>
              </a:rPr>
              <a:t>	</a:t>
            </a:r>
            <a:r>
              <a:rPr b="0" lang="en-PH" sz="2200" spc="-1" strike="noStrike">
                <a:solidFill>
                  <a:srgbClr val="000000"/>
                </a:solidFill>
                <a:latin typeface="Lato"/>
                <a:ea typeface="AppleSystemUIFont"/>
              </a:rPr>
              <a:t>	</a:t>
            </a:r>
            <a:r>
              <a:rPr b="0" lang="en-PH" sz="2200" spc="-1" strike="noStrike">
                <a:solidFill>
                  <a:srgbClr val="000000"/>
                </a:solidFill>
                <a:latin typeface="Lato"/>
                <a:ea typeface="AppleSystemUIFont"/>
              </a:rPr>
              <a:t>b. exerted</a:t>
            </a:r>
            <a:r>
              <a:rPr b="0" lang="en-PH" sz="2200" spc="-1" strike="noStrike">
                <a:solidFill>
                  <a:srgbClr val="000000"/>
                </a:solidFill>
                <a:latin typeface="Lato"/>
                <a:ea typeface="AppleSystemUIFont"/>
              </a:rPr>
              <a:t>	</a:t>
            </a:r>
            <a:r>
              <a:rPr b="0" lang="en-PH" sz="2200" spc="-1" strike="noStrike">
                <a:solidFill>
                  <a:srgbClr val="000000"/>
                </a:solidFill>
                <a:latin typeface="Lato"/>
                <a:ea typeface="AppleSystemUIFont"/>
              </a:rPr>
              <a:t>	</a:t>
            </a:r>
            <a:r>
              <a:rPr b="0" lang="en-PH" sz="2200" spc="-1" strike="noStrike">
                <a:solidFill>
                  <a:srgbClr val="000000"/>
                </a:solidFill>
                <a:latin typeface="Lato"/>
                <a:ea typeface="AppleSystemUIFont"/>
              </a:rPr>
              <a:t>	</a:t>
            </a:r>
            <a:r>
              <a:rPr b="0" lang="en-PH" sz="2200" spc="-1" strike="noStrike">
                <a:solidFill>
                  <a:srgbClr val="000000"/>
                </a:solidFill>
                <a:highlight>
                  <a:srgbClr val="ffff00"/>
                </a:highlight>
                <a:latin typeface="Lato"/>
                <a:ea typeface="AppleSystemUIFont"/>
              </a:rPr>
              <a:t>c. exert</a:t>
            </a:r>
            <a:endParaRPr b="0" lang="en-PH" sz="22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"/>
          <p:cNvSpPr/>
          <p:nvPr/>
        </p:nvSpPr>
        <p:spPr>
          <a:xfrm>
            <a:off x="1908000" y="436680"/>
            <a:ext cx="8459280" cy="3955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  <a:buNone/>
            </a:pPr>
            <a:r>
              <a:rPr b="1" lang="en-PH" sz="3000" spc="-1" strike="noStrike">
                <a:solidFill>
                  <a:srgbClr val="000000"/>
                </a:solidFill>
                <a:latin typeface="Lato"/>
                <a:ea typeface="Ž_x005F_x0010_éþ"/>
              </a:rPr>
              <a:t>Using the Simple Present Tense of the Verbs in Sentences</a:t>
            </a:r>
            <a:endParaRPr b="0" lang="en-PH" sz="3000" spc="-1" strike="noStrike">
              <a:latin typeface="Arial"/>
            </a:endParaRPr>
          </a:p>
        </p:txBody>
      </p:sp>
      <p:pic>
        <p:nvPicPr>
          <p:cNvPr id="130" name="" descr=""/>
          <p:cNvPicPr/>
          <p:nvPr/>
        </p:nvPicPr>
        <p:blipFill>
          <a:blip r:embed="rId1"/>
          <a:stretch/>
        </p:blipFill>
        <p:spPr>
          <a:xfrm>
            <a:off x="1260000" y="1800000"/>
            <a:ext cx="9719280" cy="2699280"/>
          </a:xfrm>
          <a:prstGeom prst="rect">
            <a:avLst/>
          </a:prstGeom>
          <a:ln w="0">
            <a:noFill/>
          </a:ln>
        </p:spPr>
      </p:pic>
      <p:sp>
        <p:nvSpPr>
          <p:cNvPr id="131" name=""/>
          <p:cNvSpPr/>
          <p:nvPr/>
        </p:nvSpPr>
        <p:spPr>
          <a:xfrm>
            <a:off x="1296000" y="4680000"/>
            <a:ext cx="9539280" cy="1683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just">
              <a:lnSpc>
                <a:spcPct val="100000"/>
              </a:lnSpc>
              <a:buNone/>
            </a:pPr>
            <a:r>
              <a:rPr b="0" lang="en-PH" sz="2600" spc="-1" strike="noStrike">
                <a:solidFill>
                  <a:srgbClr val="000000"/>
                </a:solidFill>
                <a:latin typeface="Lato"/>
                <a:ea typeface="à'8Béþ"/>
              </a:rPr>
              <a:t>	</a:t>
            </a:r>
            <a:r>
              <a:rPr b="0" lang="en-PH" sz="2600" spc="-1" strike="noStrike">
                <a:solidFill>
                  <a:srgbClr val="000000"/>
                </a:solidFill>
                <a:latin typeface="Lato"/>
                <a:ea typeface="à'8Béþ"/>
              </a:rPr>
              <a:t>	</a:t>
            </a:r>
            <a:r>
              <a:rPr b="0" lang="en-PH" sz="2600" spc="-1" strike="noStrike">
                <a:solidFill>
                  <a:srgbClr val="000000"/>
                </a:solidFill>
                <a:latin typeface="Lato"/>
                <a:ea typeface="à'8Béþ"/>
              </a:rPr>
              <a:t>As the diagram  shows, the verb is either regular or irregular in its form. It can be singular or plural in number.</a:t>
            </a:r>
            <a:endParaRPr b="0" lang="en-PH" sz="2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"/>
          <p:cNvSpPr/>
          <p:nvPr/>
        </p:nvSpPr>
        <p:spPr>
          <a:xfrm>
            <a:off x="1980720" y="400680"/>
            <a:ext cx="8459280" cy="3955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  <a:buNone/>
            </a:pPr>
            <a:r>
              <a:rPr b="1" lang="en-PH" sz="3000" spc="-1" strike="noStrike">
                <a:solidFill>
                  <a:srgbClr val="000000"/>
                </a:solidFill>
                <a:latin typeface="Lato"/>
                <a:ea typeface="Ž_x005F_x0010_éþ"/>
              </a:rPr>
              <a:t>Using the Simple Present Tense of the Verbs in Sentences</a:t>
            </a:r>
            <a:endParaRPr b="0" lang="en-PH" sz="3000" spc="-1" strike="noStrike">
              <a:latin typeface="Arial"/>
            </a:endParaRPr>
          </a:p>
        </p:txBody>
      </p:sp>
      <p:sp>
        <p:nvSpPr>
          <p:cNvPr id="133" name=""/>
          <p:cNvSpPr/>
          <p:nvPr/>
        </p:nvSpPr>
        <p:spPr>
          <a:xfrm>
            <a:off x="995400" y="1944000"/>
            <a:ext cx="6923880" cy="1955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Verb in the Present Tense</a:t>
            </a:r>
            <a:endParaRPr b="0" lang="en-PH" sz="2400" spc="-1" strike="noStrike">
              <a:latin typeface="Arial"/>
            </a:endParaRPr>
          </a:p>
        </p:txBody>
      </p:sp>
      <p:sp>
        <p:nvSpPr>
          <p:cNvPr id="134" name=""/>
          <p:cNvSpPr/>
          <p:nvPr/>
        </p:nvSpPr>
        <p:spPr>
          <a:xfrm>
            <a:off x="995400" y="2664000"/>
            <a:ext cx="10163880" cy="2750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just">
              <a:lnSpc>
                <a:spcPct val="100000"/>
              </a:lnSpc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The </a:t>
            </a:r>
            <a:r>
              <a:rPr b="1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simple present tense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à'8Béþ"/>
              </a:rPr>
              <a:t>form of the verb expresses actions that happen habitually, frequently, or regularly. It is also used to express facts and universal truths.</a:t>
            </a:r>
            <a:endParaRPr b="0" lang="en-PH" sz="2400" spc="-1" strike="noStrike">
              <a:latin typeface="Arial"/>
            </a:endParaRPr>
          </a:p>
        </p:txBody>
      </p:sp>
      <p:sp>
        <p:nvSpPr>
          <p:cNvPr id="135" name=""/>
          <p:cNvSpPr/>
          <p:nvPr/>
        </p:nvSpPr>
        <p:spPr>
          <a:xfrm>
            <a:off x="995400" y="4197960"/>
            <a:ext cx="3187440" cy="1489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Examples:</a:t>
            </a:r>
            <a:endParaRPr b="0" lang="en-PH" sz="2400" spc="-1" strike="noStrike">
              <a:latin typeface="Arial"/>
            </a:endParaRPr>
          </a:p>
        </p:txBody>
      </p:sp>
      <p:sp>
        <p:nvSpPr>
          <p:cNvPr id="136" name=""/>
          <p:cNvSpPr/>
          <p:nvPr/>
        </p:nvSpPr>
        <p:spPr>
          <a:xfrm>
            <a:off x="2880000" y="4233960"/>
            <a:ext cx="7931160" cy="2750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The earth </a:t>
            </a:r>
            <a:r>
              <a:rPr b="1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revolves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 around the sun. (Universal truth)</a:t>
            </a:r>
            <a:endParaRPr b="0" lang="en-PH" sz="24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1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I am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 a human being. (Fact)</a:t>
            </a:r>
            <a:endParaRPr b="0" lang="en-PH" sz="24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Mark and Maria </a:t>
            </a:r>
            <a:r>
              <a:rPr b="1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go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 to school every day. (Habitual action)</a:t>
            </a:r>
            <a:endParaRPr b="0" lang="en-PH" sz="24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"/>
          <p:cNvSpPr/>
          <p:nvPr/>
        </p:nvSpPr>
        <p:spPr>
          <a:xfrm>
            <a:off x="1800720" y="540000"/>
            <a:ext cx="8459280" cy="3955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  <a:buNone/>
            </a:pPr>
            <a:r>
              <a:rPr b="1" lang="en-PH" sz="3000" spc="-1" strike="noStrike">
                <a:solidFill>
                  <a:srgbClr val="000000"/>
                </a:solidFill>
                <a:latin typeface="Lato"/>
                <a:ea typeface="Ž_x005F_x0010_éþ"/>
              </a:rPr>
              <a:t>Using the Simple Present Tense of the Verbs in Sentences</a:t>
            </a:r>
            <a:endParaRPr b="0" lang="en-PH" sz="3000" spc="-1" strike="noStrike">
              <a:latin typeface="Arial"/>
            </a:endParaRPr>
          </a:p>
        </p:txBody>
      </p:sp>
      <p:sp>
        <p:nvSpPr>
          <p:cNvPr id="138" name=""/>
          <p:cNvSpPr/>
          <p:nvPr/>
        </p:nvSpPr>
        <p:spPr>
          <a:xfrm>
            <a:off x="1080000" y="3852000"/>
            <a:ext cx="10079280" cy="3194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just">
              <a:lnSpc>
                <a:spcPct val="100000"/>
              </a:lnSpc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The present tense of the verb has two forms. The first one carries an -s/-es/i + -es ending; whereas the second one is on its base form (no -s/-es/i + es ending). These two forms depend on the subject of a sentence.</a:t>
            </a:r>
            <a:endParaRPr b="0" lang="en-PH" sz="2400" spc="-1" strike="noStrike">
              <a:latin typeface="Arial"/>
            </a:endParaRPr>
          </a:p>
        </p:txBody>
      </p:sp>
      <p:sp>
        <p:nvSpPr>
          <p:cNvPr id="139" name=""/>
          <p:cNvSpPr/>
          <p:nvPr/>
        </p:nvSpPr>
        <p:spPr>
          <a:xfrm>
            <a:off x="1080000" y="2181960"/>
            <a:ext cx="3187440" cy="1489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Examples:</a:t>
            </a:r>
            <a:endParaRPr b="0" lang="en-PH" sz="2400" spc="-1" strike="noStrike">
              <a:latin typeface="Arial"/>
            </a:endParaRPr>
          </a:p>
        </p:txBody>
      </p:sp>
      <p:sp>
        <p:nvSpPr>
          <p:cNvPr id="140" name=""/>
          <p:cNvSpPr/>
          <p:nvPr/>
        </p:nvSpPr>
        <p:spPr>
          <a:xfrm>
            <a:off x="2952000" y="2196000"/>
            <a:ext cx="7931160" cy="2750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The earth </a:t>
            </a:r>
            <a:r>
              <a:rPr b="1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revolves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 around the sun. (Universal truth)</a:t>
            </a:r>
            <a:endParaRPr b="0" lang="en-PH" sz="24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1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I am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 a human being. (Fact)</a:t>
            </a:r>
            <a:endParaRPr b="0" lang="en-PH" sz="24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Mark and Maria </a:t>
            </a:r>
            <a:r>
              <a:rPr b="1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go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 to school every day. (Habitual action)</a:t>
            </a:r>
            <a:endParaRPr b="0" lang="en-PH" sz="24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"/>
          <p:cNvSpPr/>
          <p:nvPr/>
        </p:nvSpPr>
        <p:spPr>
          <a:xfrm>
            <a:off x="1111320" y="1548000"/>
            <a:ext cx="9867960" cy="1724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just">
              <a:lnSpc>
                <a:spcPct val="100000"/>
              </a:lnSpc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Spelling rules to follow on when to add -s/-es/i + -es to the base form of a verb for the simple present tense:</a:t>
            </a:r>
            <a:endParaRPr b="0" lang="en-PH" sz="2400" spc="-1" strike="noStrike">
              <a:latin typeface="Arial"/>
            </a:endParaRPr>
          </a:p>
        </p:txBody>
      </p:sp>
      <p:sp>
        <p:nvSpPr>
          <p:cNvPr id="142" name=""/>
          <p:cNvSpPr/>
          <p:nvPr/>
        </p:nvSpPr>
        <p:spPr>
          <a:xfrm>
            <a:off x="1800720" y="396000"/>
            <a:ext cx="8459280" cy="3955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  <a:buNone/>
            </a:pPr>
            <a:r>
              <a:rPr b="1" lang="en-PH" sz="3000" spc="-1" strike="noStrike">
                <a:solidFill>
                  <a:srgbClr val="000000"/>
                </a:solidFill>
                <a:latin typeface="Lato"/>
                <a:ea typeface="Ž_x005F_x0010_éþ"/>
              </a:rPr>
              <a:t>Using the Simple Present Tense of the Verbs in Sentences</a:t>
            </a:r>
            <a:endParaRPr b="0" lang="en-PH" sz="3000" spc="-1" strike="noStrike">
              <a:latin typeface="Arial"/>
            </a:endParaRPr>
          </a:p>
        </p:txBody>
      </p:sp>
      <p:sp>
        <p:nvSpPr>
          <p:cNvPr id="143" name=""/>
          <p:cNvSpPr/>
          <p:nvPr/>
        </p:nvSpPr>
        <p:spPr>
          <a:xfrm>
            <a:off x="1971720" y="2664000"/>
            <a:ext cx="9007560" cy="928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1. Add </a:t>
            </a:r>
            <a:r>
              <a:rPr b="1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-es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 to verbs that end in </a:t>
            </a:r>
            <a:r>
              <a:rPr b="1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o, ch, sh, ss, x,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 and </a:t>
            </a:r>
            <a:r>
              <a:rPr b="1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z.</a:t>
            </a:r>
            <a:endParaRPr b="0" lang="en-PH" sz="2400" spc="-1" strike="noStrike">
              <a:latin typeface="Arial"/>
            </a:endParaRPr>
          </a:p>
        </p:txBody>
      </p:sp>
      <p:sp>
        <p:nvSpPr>
          <p:cNvPr id="144" name=""/>
          <p:cNvSpPr/>
          <p:nvPr/>
        </p:nvSpPr>
        <p:spPr>
          <a:xfrm>
            <a:off x="2292120" y="3254040"/>
            <a:ext cx="7967160" cy="2562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Examples: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   go – goes 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endParaRPr b="0" lang="en-PH" sz="24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  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catch – catches 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endParaRPr b="0" lang="en-PH" sz="24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  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wash – washes</a:t>
            </a:r>
            <a:endParaRPr b="0" lang="en-PH" sz="24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       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kiss – kisses  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endParaRPr b="0" lang="en-PH" sz="24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  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fix – fixes 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endParaRPr b="0" lang="en-PH" sz="24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  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buzz – buzzes</a:t>
            </a:r>
            <a:endParaRPr b="0" lang="en-PH" sz="24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"/>
          <p:cNvSpPr/>
          <p:nvPr/>
        </p:nvSpPr>
        <p:spPr>
          <a:xfrm>
            <a:off x="1980720" y="544680"/>
            <a:ext cx="8459280" cy="3955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  <a:buNone/>
            </a:pPr>
            <a:r>
              <a:rPr b="1" lang="en-PH" sz="3200" spc="-1" strike="noStrike">
                <a:solidFill>
                  <a:srgbClr val="000000"/>
                </a:solidFill>
                <a:latin typeface="Lato"/>
                <a:ea typeface="Ž_x005F_x0010_éþ"/>
              </a:rPr>
              <a:t>Using the Simple Present Tense of the Verbs in Sentences</a:t>
            </a:r>
            <a:endParaRPr b="0" lang="en-PH" sz="3200" spc="-1" strike="noStrike">
              <a:latin typeface="Arial"/>
            </a:endParaRPr>
          </a:p>
        </p:txBody>
      </p:sp>
      <p:sp>
        <p:nvSpPr>
          <p:cNvPr id="146" name=""/>
          <p:cNvSpPr/>
          <p:nvPr/>
        </p:nvSpPr>
        <p:spPr>
          <a:xfrm>
            <a:off x="1259640" y="2463840"/>
            <a:ext cx="9863640" cy="1315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en-PH" sz="2600" spc="-1" strike="noStrike">
                <a:solidFill>
                  <a:srgbClr val="000000"/>
                </a:solidFill>
                <a:latin typeface="Lato"/>
                <a:ea typeface="DejaVu Sans"/>
              </a:rPr>
              <a:t>2. For verbs that end in y but are </a:t>
            </a:r>
            <a:r>
              <a:rPr b="1" lang="en-PH" sz="2600" spc="-1" strike="noStrike">
                <a:solidFill>
                  <a:srgbClr val="000000"/>
                </a:solidFill>
                <a:latin typeface="Lato"/>
                <a:ea typeface="DejaVu Sans"/>
              </a:rPr>
              <a:t>preceded by a consonant,</a:t>
            </a:r>
            <a:r>
              <a:rPr b="0" lang="en-PH" sz="2600" spc="-1" strike="noStrike">
                <a:solidFill>
                  <a:srgbClr val="000000"/>
                </a:solidFill>
                <a:latin typeface="Lato"/>
                <a:ea typeface="DejaVu Sans"/>
              </a:rPr>
              <a:t>      drop the </a:t>
            </a:r>
            <a:r>
              <a:rPr b="1" lang="en-PH" sz="2600" spc="-1" strike="noStrike">
                <a:solidFill>
                  <a:srgbClr val="000000"/>
                </a:solidFill>
                <a:latin typeface="Lato"/>
                <a:ea typeface="DejaVu Sans"/>
              </a:rPr>
              <a:t>y</a:t>
            </a:r>
            <a:r>
              <a:rPr b="0" lang="en-PH" sz="2600" spc="-1" strike="noStrike">
                <a:solidFill>
                  <a:srgbClr val="000000"/>
                </a:solidFill>
                <a:latin typeface="Lato"/>
                <a:ea typeface="DejaVu Sans"/>
              </a:rPr>
              <a:t> and change it to i then add </a:t>
            </a:r>
            <a:r>
              <a:rPr b="1" lang="en-PH" sz="2600" spc="-1" strike="noStrike">
                <a:solidFill>
                  <a:srgbClr val="000000"/>
                </a:solidFill>
                <a:latin typeface="Lato"/>
                <a:ea typeface="DejaVu Sans"/>
              </a:rPr>
              <a:t>-es.</a:t>
            </a:r>
            <a:endParaRPr b="0" lang="en-PH" sz="2600" spc="-1" strike="noStrike">
              <a:latin typeface="Arial"/>
            </a:endParaRPr>
          </a:p>
        </p:txBody>
      </p:sp>
      <p:sp>
        <p:nvSpPr>
          <p:cNvPr id="147" name=""/>
          <p:cNvSpPr/>
          <p:nvPr/>
        </p:nvSpPr>
        <p:spPr>
          <a:xfrm>
            <a:off x="2340000" y="3780000"/>
            <a:ext cx="7559280" cy="1443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2600" spc="-1" strike="noStrike">
                <a:solidFill>
                  <a:srgbClr val="000000"/>
                </a:solidFill>
                <a:latin typeface="Lato"/>
                <a:ea typeface="DejaVu Sans"/>
              </a:rPr>
              <a:t>Examples</a:t>
            </a:r>
            <a:r>
              <a:rPr b="0" lang="en-PH" sz="2600" spc="-1" strike="noStrike">
                <a:solidFill>
                  <a:srgbClr val="000000"/>
                </a:solidFill>
                <a:latin typeface="Lato"/>
                <a:ea typeface="DejaVu Sans"/>
              </a:rPr>
              <a:t>: study – studies </a:t>
            </a:r>
            <a:endParaRPr b="0" lang="en-PH" sz="26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26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6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6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600" spc="-1" strike="noStrike">
                <a:solidFill>
                  <a:srgbClr val="000000"/>
                </a:solidFill>
                <a:latin typeface="Lato"/>
                <a:ea typeface="DejaVu Sans"/>
              </a:rPr>
              <a:t>       </a:t>
            </a:r>
            <a:r>
              <a:rPr b="0" lang="en-PH" sz="2600" spc="-1" strike="noStrike">
                <a:solidFill>
                  <a:srgbClr val="000000"/>
                </a:solidFill>
                <a:latin typeface="Lato"/>
                <a:ea typeface="DejaVu Sans"/>
              </a:rPr>
              <a:t>fry – fries </a:t>
            </a:r>
            <a:endParaRPr b="0" lang="en-PH" sz="26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26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6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6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600" spc="-1" strike="noStrike">
                <a:solidFill>
                  <a:srgbClr val="000000"/>
                </a:solidFill>
                <a:latin typeface="Lato"/>
                <a:ea typeface="DejaVu Sans"/>
              </a:rPr>
              <a:t>       </a:t>
            </a:r>
            <a:r>
              <a:rPr b="0" lang="en-PH" sz="2600" spc="-1" strike="noStrike">
                <a:solidFill>
                  <a:srgbClr val="000000"/>
                </a:solidFill>
                <a:latin typeface="Lato"/>
                <a:ea typeface="DejaVu Sans"/>
              </a:rPr>
              <a:t>cry – cries</a:t>
            </a:r>
            <a:endParaRPr b="0" lang="en-PH" sz="2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"/>
          <p:cNvSpPr/>
          <p:nvPr/>
        </p:nvSpPr>
        <p:spPr>
          <a:xfrm>
            <a:off x="1980000" y="724680"/>
            <a:ext cx="8459280" cy="3955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  <a:buNone/>
            </a:pPr>
            <a:r>
              <a:rPr b="1" lang="en-PH" sz="3200" spc="-1" strike="noStrike">
                <a:solidFill>
                  <a:srgbClr val="000000"/>
                </a:solidFill>
                <a:latin typeface="Lato"/>
                <a:ea typeface="Ž_x005F_x0010_éþ"/>
              </a:rPr>
              <a:t>Using the Simple Present Tense of the Verbs in Sentences</a:t>
            </a:r>
            <a:endParaRPr b="0" lang="en-PH" sz="3200" spc="-1" strike="noStrike">
              <a:latin typeface="Arial"/>
            </a:endParaRPr>
          </a:p>
        </p:txBody>
      </p:sp>
      <p:sp>
        <p:nvSpPr>
          <p:cNvPr id="149" name=""/>
          <p:cNvSpPr/>
          <p:nvPr/>
        </p:nvSpPr>
        <p:spPr>
          <a:xfrm>
            <a:off x="1116000" y="2520000"/>
            <a:ext cx="10439280" cy="1420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en-PH" sz="2600" spc="-1" strike="noStrike">
                <a:solidFill>
                  <a:srgbClr val="000000"/>
                </a:solidFill>
                <a:latin typeface="Lato"/>
                <a:ea typeface="DejaVu Sans"/>
              </a:rPr>
              <a:t>3. For verbs that end in </a:t>
            </a:r>
            <a:r>
              <a:rPr b="1" lang="en-PH" sz="2600" spc="-1" strike="noStrike">
                <a:solidFill>
                  <a:srgbClr val="000000"/>
                </a:solidFill>
                <a:latin typeface="Lato"/>
                <a:ea typeface="DejaVu Sans"/>
              </a:rPr>
              <a:t>y</a:t>
            </a:r>
            <a:r>
              <a:rPr b="0" lang="en-PH" sz="2600" spc="-1" strike="noStrike">
                <a:solidFill>
                  <a:srgbClr val="000000"/>
                </a:solidFill>
                <a:latin typeface="Lato"/>
                <a:ea typeface="DejaVu Sans"/>
              </a:rPr>
              <a:t> but are </a:t>
            </a:r>
            <a:r>
              <a:rPr b="1" lang="en-PH" sz="2600" spc="-1" strike="noStrike">
                <a:solidFill>
                  <a:srgbClr val="000000"/>
                </a:solidFill>
                <a:latin typeface="Lato"/>
                <a:ea typeface="DejaVu Sans"/>
              </a:rPr>
              <a:t>preceded by a vowel</a:t>
            </a:r>
            <a:r>
              <a:rPr b="0" lang="en-PH" sz="2600" spc="-1" strike="noStrike">
                <a:solidFill>
                  <a:srgbClr val="000000"/>
                </a:solidFill>
                <a:latin typeface="Lato"/>
                <a:ea typeface="DejaVu Sans"/>
              </a:rPr>
              <a:t>, simply          add </a:t>
            </a:r>
            <a:r>
              <a:rPr b="1" lang="en-PH" sz="2600" spc="-1" strike="noStrike">
                <a:solidFill>
                  <a:srgbClr val="000000"/>
                </a:solidFill>
                <a:latin typeface="Lato"/>
                <a:ea typeface="DejaVu Sans"/>
              </a:rPr>
              <a:t>-s</a:t>
            </a:r>
            <a:r>
              <a:rPr b="0" lang="en-PH" sz="2600" spc="-1" strike="noStrike">
                <a:solidFill>
                  <a:srgbClr val="000000"/>
                </a:solidFill>
                <a:latin typeface="Lato"/>
                <a:ea typeface="DejaVu Sans"/>
              </a:rPr>
              <a:t>.</a:t>
            </a:r>
            <a:endParaRPr b="0" lang="en-PH" sz="2600" spc="-1" strike="noStrike">
              <a:latin typeface="Arial"/>
            </a:endParaRPr>
          </a:p>
        </p:txBody>
      </p:sp>
      <p:sp>
        <p:nvSpPr>
          <p:cNvPr id="150" name=""/>
          <p:cNvSpPr/>
          <p:nvPr/>
        </p:nvSpPr>
        <p:spPr>
          <a:xfrm>
            <a:off x="2700000" y="3799080"/>
            <a:ext cx="10259280" cy="1443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2600" spc="-1" strike="noStrike">
                <a:solidFill>
                  <a:srgbClr val="000000"/>
                </a:solidFill>
                <a:latin typeface="Lato"/>
                <a:ea typeface="DejaVu Sans"/>
              </a:rPr>
              <a:t>Examples</a:t>
            </a:r>
            <a:r>
              <a:rPr b="0" lang="en-PH" sz="2600" spc="-1" strike="noStrike">
                <a:solidFill>
                  <a:srgbClr val="000000"/>
                </a:solidFill>
                <a:latin typeface="Lato"/>
                <a:ea typeface="DejaVu Sans"/>
              </a:rPr>
              <a:t>:  play – plays </a:t>
            </a:r>
            <a:endParaRPr b="0" lang="en-PH" sz="26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26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6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6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6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600" spc="-1" strike="noStrike">
                <a:solidFill>
                  <a:srgbClr val="000000"/>
                </a:solidFill>
                <a:latin typeface="Lato"/>
                <a:ea typeface="DejaVu Sans"/>
              </a:rPr>
              <a:t>   </a:t>
            </a:r>
            <a:r>
              <a:rPr b="0" lang="en-PH" sz="2600" spc="-1" strike="noStrike">
                <a:solidFill>
                  <a:srgbClr val="000000"/>
                </a:solidFill>
                <a:latin typeface="Lato"/>
                <a:ea typeface="DejaVu Sans"/>
              </a:rPr>
              <a:t>enjoy – enjoys </a:t>
            </a:r>
            <a:endParaRPr b="0" lang="en-PH" sz="26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26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6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6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6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600" spc="-1" strike="noStrike">
                <a:solidFill>
                  <a:srgbClr val="000000"/>
                </a:solidFill>
                <a:latin typeface="Lato"/>
                <a:ea typeface="DejaVu Sans"/>
              </a:rPr>
              <a:t>   </a:t>
            </a:r>
            <a:r>
              <a:rPr b="0" lang="en-PH" sz="2600" spc="-1" strike="noStrike">
                <a:solidFill>
                  <a:srgbClr val="000000"/>
                </a:solidFill>
                <a:latin typeface="Lato"/>
                <a:ea typeface="DejaVu Sans"/>
              </a:rPr>
              <a:t>say – says</a:t>
            </a:r>
            <a:endParaRPr b="0" lang="en-PH" sz="2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"/>
          <p:cNvSpPr/>
          <p:nvPr/>
        </p:nvSpPr>
        <p:spPr>
          <a:xfrm>
            <a:off x="1800720" y="720000"/>
            <a:ext cx="8459280" cy="3955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  <a:buNone/>
            </a:pPr>
            <a:r>
              <a:rPr b="1" lang="en-PH" sz="3200" spc="-1" strike="noStrike">
                <a:solidFill>
                  <a:srgbClr val="000000"/>
                </a:solidFill>
                <a:latin typeface="Lato"/>
                <a:ea typeface="Ž_x005F_x0010_éþ"/>
              </a:rPr>
              <a:t>Using the Simple Present Tense of the Verbs in Sentences</a:t>
            </a:r>
            <a:endParaRPr b="0" lang="en-PH" sz="3200" spc="-1" strike="noStrike">
              <a:latin typeface="Arial"/>
            </a:endParaRPr>
          </a:p>
        </p:txBody>
      </p:sp>
      <p:sp>
        <p:nvSpPr>
          <p:cNvPr id="152" name=""/>
          <p:cNvSpPr/>
          <p:nvPr/>
        </p:nvSpPr>
        <p:spPr>
          <a:xfrm>
            <a:off x="1368000" y="2556000"/>
            <a:ext cx="9539280" cy="3637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just">
              <a:lnSpc>
                <a:spcPct val="100000"/>
              </a:lnSpc>
              <a:buNone/>
            </a:pPr>
            <a:r>
              <a:rPr b="0" lang="en-PH" sz="26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6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600" spc="-1" strike="noStrike">
                <a:solidFill>
                  <a:srgbClr val="000000"/>
                </a:solidFill>
                <a:latin typeface="Lato"/>
                <a:ea typeface="DejaVu Sans"/>
              </a:rPr>
              <a:t>A verb in the present tense must agree with its subject in number. Noun and pronoun as subject of a sentence can be singular or plural. If the subject means one, it is </a:t>
            </a:r>
            <a:r>
              <a:rPr b="1" lang="en-PH" sz="2600" spc="-1" strike="noStrike">
                <a:solidFill>
                  <a:srgbClr val="000000"/>
                </a:solidFill>
                <a:latin typeface="Lato"/>
                <a:ea typeface="DejaVu Sans"/>
              </a:rPr>
              <a:t>singular</a:t>
            </a:r>
            <a:r>
              <a:rPr b="0" lang="en-PH" sz="2600" spc="-1" strike="noStrike">
                <a:solidFill>
                  <a:srgbClr val="000000"/>
                </a:solidFill>
                <a:latin typeface="Lato"/>
                <a:ea typeface="DejaVu Sans"/>
              </a:rPr>
              <a:t> in number. If it is more than one, it becomes </a:t>
            </a:r>
            <a:r>
              <a:rPr b="1" lang="en-PH" sz="2600" spc="-1" strike="noStrike">
                <a:solidFill>
                  <a:srgbClr val="000000"/>
                </a:solidFill>
                <a:latin typeface="Lato"/>
                <a:ea typeface="DejaVu Sans"/>
              </a:rPr>
              <a:t>plural</a:t>
            </a:r>
            <a:r>
              <a:rPr b="0" lang="en-PH" sz="2600" spc="-1" strike="noStrike">
                <a:solidFill>
                  <a:srgbClr val="000000"/>
                </a:solidFill>
                <a:latin typeface="Lato"/>
                <a:ea typeface="DejaVu Sans"/>
              </a:rPr>
              <a:t> (e.g., boys, girls, students, phones).</a:t>
            </a:r>
            <a:endParaRPr b="0" lang="en-PH" sz="2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1515</TotalTime>
  <Application>LibreOffice/7.2.5.2$MacOSX_X86_64 LibreOffice_project/499f9727c189e6ef3471021d6132d4c694f357e5</Application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2019-04-16T02:10:14Z</dcterms:created>
  <dc:creator>Microsoft Office User</dc:creator>
  <dc:description/>
  <dc:language>en-PH</dc:language>
  <cp:lastModifiedBy/>
  <dcterms:modified xsi:type="dcterms:W3CDTF">2023-07-11T12:40:44Z</dcterms:modified>
  <cp:revision>80</cp:revision>
  <dc:subject/>
  <dc:title>PowerPoint Presentation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Format">
    <vt:lpwstr>Widescreen</vt:lpwstr>
  </property>
  <property fmtid="{D5CDD505-2E9C-101B-9397-08002B2CF9AE}" pid="3" name="Slides">
    <vt:r8>7</vt:r8>
  </property>
</Properties>
</file>