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2040" cy="68479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8920" cy="27889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4360" cy="38523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4360" cy="3740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2040" cy="6249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0480" cy="9604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4560" cy="10245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1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6360" cy="33746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744000" y="2703960"/>
            <a:ext cx="8207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1980000" y="25200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051560" y="1316160"/>
            <a:ext cx="10107720" cy="22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Verbs can also be singular or plural depending on their agreement with the number of the subject in the sentence.</a:t>
            </a:r>
            <a:endParaRPr b="0" lang="en-PH" sz="2200" spc="-1" strike="noStrike">
              <a:latin typeface="Arial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1097640" y="2399400"/>
          <a:ext cx="9899280" cy="3360240"/>
        </p:xfrm>
        <a:graphic>
          <a:graphicData uri="http://schemas.openxmlformats.org/drawingml/2006/table">
            <a:tbl>
              <a:tblPr/>
              <a:tblGrid>
                <a:gridCol w="4568400"/>
                <a:gridCol w="5331240"/>
              </a:tblGrid>
              <a:tr h="19800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à'8Béþ"/>
                        </a:rPr>
                        <a:t>Add </a:t>
                      </a:r>
                      <a:r>
                        <a:rPr b="1" lang="en-PH" sz="2400" spc="-1" strike="noStrike">
                          <a:latin typeface="Lato"/>
                          <a:ea typeface="à'8Béþ"/>
                        </a:rPr>
                        <a:t>-s/-es/i + -es</a:t>
                      </a:r>
                      <a:r>
                        <a:rPr b="0" lang="en-PH" sz="2400" spc="-1" strike="noStrike">
                          <a:latin typeface="Lato"/>
                          <a:ea typeface="à'8Béþ"/>
                        </a:rPr>
                        <a:t> to the base form of the verb in the simple present tense when the subject is singular.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Use the </a:t>
                      </a:r>
                      <a:r>
                        <a:rPr b="1" lang="en-PH" sz="2400" spc="-1" strike="noStrike">
                          <a:latin typeface="Lato"/>
                        </a:rPr>
                        <a:t>base form of the verb</a:t>
                      </a:r>
                      <a:r>
                        <a:rPr b="0" lang="en-PH" sz="2400" spc="-1" strike="noStrike">
                          <a:latin typeface="Lato"/>
                        </a:rPr>
                        <a:t> when the subject is </a:t>
                      </a:r>
                      <a:r>
                        <a:rPr b="1" lang="en-PH" sz="2400" spc="-1" strike="noStrike">
                          <a:latin typeface="Lato"/>
                        </a:rPr>
                        <a:t>plural</a:t>
                      </a:r>
                      <a:r>
                        <a:rPr b="0" lang="en-PH" sz="2400" spc="-1" strike="noStrike">
                          <a:latin typeface="Lato"/>
                        </a:rPr>
                        <a:t> and when the pronoun used is </a:t>
                      </a:r>
                      <a:r>
                        <a:rPr b="1" lang="en-PH" sz="2400" spc="-1" strike="noStrike">
                          <a:latin typeface="Lato"/>
                        </a:rPr>
                        <a:t>I</a:t>
                      </a:r>
                      <a:r>
                        <a:rPr b="0" lang="en-PH" sz="2400" spc="-1" strike="noStrike">
                          <a:latin typeface="Lato"/>
                        </a:rPr>
                        <a:t> or </a:t>
                      </a:r>
                      <a:r>
                        <a:rPr b="1" lang="en-PH" sz="2400" spc="-1" strike="noStrike">
                          <a:latin typeface="Lato"/>
                        </a:rPr>
                        <a:t>You</a:t>
                      </a:r>
                      <a:r>
                        <a:rPr b="0" lang="en-PH" sz="2400" spc="-1" strike="noStrike">
                          <a:latin typeface="Lato"/>
                        </a:rPr>
                        <a:t>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733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1. The short vacation </a:t>
                      </a:r>
                      <a:r>
                        <a:rPr b="1" lang="en-PH" sz="2400" spc="-1" strike="noStrike">
                          <a:latin typeface="Arial"/>
                        </a:rPr>
                        <a:t>ends</a:t>
                      </a:r>
                      <a:r>
                        <a:rPr b="0" lang="en-PH" sz="2400" spc="-1" strike="noStrike">
                          <a:latin typeface="Arial"/>
                        </a:rPr>
                        <a:t>             tomorrow.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1. I also </a:t>
                      </a:r>
                      <a:r>
                        <a:rPr b="1" lang="en-PH" sz="2400" spc="-1" strike="noStrike">
                          <a:latin typeface="Arial"/>
                        </a:rPr>
                        <a:t>know</a:t>
                      </a:r>
                      <a:r>
                        <a:rPr b="0" lang="en-PH" sz="2400" spc="-1" strike="noStrike">
                          <a:latin typeface="Arial"/>
                        </a:rPr>
                        <a:t>  where it is.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72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2. Lolo </a:t>
                      </a:r>
                      <a:r>
                        <a:rPr b="1" lang="en-PH" sz="2400" spc="-1" strike="noStrike">
                          <a:latin typeface="Arial"/>
                        </a:rPr>
                        <a:t>cooks</a:t>
                      </a:r>
                      <a:r>
                        <a:rPr b="0" lang="en-PH" sz="2400" spc="-1" strike="noStrike">
                          <a:latin typeface="Arial"/>
                        </a:rPr>
                        <a:t>  food for us.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2. You better </a:t>
                      </a:r>
                      <a:r>
                        <a:rPr b="1" lang="en-PH" sz="2400" spc="-1" strike="noStrike">
                          <a:latin typeface="Arial"/>
                        </a:rPr>
                        <a:t>say </a:t>
                      </a:r>
                      <a:r>
                        <a:rPr b="0" lang="en-PH" sz="2400" spc="-1" strike="noStrike">
                          <a:latin typeface="Arial"/>
                        </a:rPr>
                        <a:t>it tonight.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1260000" y="1891080"/>
            <a:ext cx="44038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Verb “be”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800000" y="36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1260000" y="2628000"/>
            <a:ext cx="9664560" cy="27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Other than action, a verb may also express a state of being, which shows no action at all. The verb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, sometimes called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be verb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, falls into this kind, which states when and where someone or something exists.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1314720" y="4771080"/>
            <a:ext cx="965664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be-verb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comprises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am, is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, and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are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for the present tense.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1800720" y="36000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1298880" y="1620000"/>
            <a:ext cx="9680400" cy="23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general subject-verb agreement rule for be-verbs is that we use is for singular noun subjects and are for plural noun subjects.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1298880" y="2715840"/>
            <a:ext cx="9680400" cy="23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But the pronouns used as subjects need a clear guide for subject-verb agreement. Read the table that follows.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63" name=""/>
          <p:cNvGraphicFramePr/>
          <p:nvPr/>
        </p:nvGraphicFramePr>
        <p:xfrm>
          <a:off x="1448280" y="3832560"/>
          <a:ext cx="9531360" cy="1851480"/>
        </p:xfrm>
        <a:graphic>
          <a:graphicData uri="http://schemas.openxmlformats.org/drawingml/2006/table">
            <a:tbl>
              <a:tblPr/>
              <a:tblGrid>
                <a:gridCol w="3044880"/>
                <a:gridCol w="1719360"/>
                <a:gridCol w="3200400"/>
                <a:gridCol w="1567080"/>
              </a:tblGrid>
              <a:tr h="452880">
                <a:tc gridSpan="4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Personal Pronouns as Subjects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63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Arial"/>
                        </a:rPr>
                        <a:t>Singular Pronouns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Arial"/>
                        </a:rPr>
                        <a:t>Be-verb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Arial"/>
                        </a:rPr>
                        <a:t>Plural Pronouns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Arial"/>
                        </a:rPr>
                        <a:t>Be-verb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1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Arial"/>
                        </a:rPr>
                        <a:t>I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Arial"/>
                        </a:rPr>
                        <a:t>am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Arial"/>
                        </a:rPr>
                        <a:t>we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Arial"/>
                        </a:rPr>
                        <a:t>are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3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Arial"/>
                        </a:rPr>
                        <a:t>he, she, it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Arial"/>
                        </a:rPr>
                        <a:t>is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Arial"/>
                        </a:rPr>
                        <a:t>they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Arial"/>
                        </a:rPr>
                        <a:t>are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/>
          <p:nvPr/>
        </p:nvSpPr>
        <p:spPr>
          <a:xfrm>
            <a:off x="2087280" y="36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1218600" y="1633320"/>
            <a:ext cx="968868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Other Subject-Verb Agreement Rules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Indefinite Pronoun as Subject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1224000" y="2664000"/>
            <a:ext cx="9719280" cy="25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Indefinite pronouns like each, either, every, everyone/everybody, someone/somebody, anyone/anybody, no one/nobody, neither, and one use verbs in the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-s/-es/i + -es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 form.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2087280" y="3996000"/>
            <a:ext cx="3636000" cy="8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2952000" y="4608000"/>
            <a:ext cx="8999280" cy="23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One of the winners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a student from the South.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Every individual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speaks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freely for his or her rights.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•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Nobody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stops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 him from doing such.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1872000" y="292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1332000" y="1404000"/>
            <a:ext cx="5798880" cy="4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Other Subject-Verb Agreement Rules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1332000" y="1908720"/>
            <a:ext cx="5939280" cy="12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Collective Noun as Subject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1341720" y="2415600"/>
            <a:ext cx="9493560" cy="23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When a collective noun functions as a singular unit, use verbs in the -s/ es/i + -es form. When the parts of the collective noun function separately, use the base form of the verb.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1320120" y="3780000"/>
            <a:ext cx="6563160" cy="8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Examples of Collective Nouns: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2256120" y="4284000"/>
            <a:ext cx="9443160" cy="21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People:      team, panel, staff, family, group, committee, class, group,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      band, battalion, choir, jury, board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Animals: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flock, herd, swarm, cattle, school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Things: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bunch, fleet, pack, set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"/>
          <p:cNvSpPr/>
          <p:nvPr/>
        </p:nvSpPr>
        <p:spPr>
          <a:xfrm>
            <a:off x="1260000" y="1857960"/>
            <a:ext cx="737928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Collective Noun as Subject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1872000" y="36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1872000" y="2590200"/>
            <a:ext cx="9970920" cy="41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class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agrees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that the new policy must take effect now.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(As one deciding body)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•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The class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have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opposing views on the proposed policy.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(As individual members)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•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The band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wear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their uniforms.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(As individual members; Their is a clue.)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•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The band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performs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its masterpiece. (As one group performing)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/>
          <p:nvPr/>
        </p:nvSpPr>
        <p:spPr>
          <a:xfrm>
            <a:off x="1800720" y="54000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1260000" y="2052000"/>
            <a:ext cx="7889760" cy="180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Compound Subjects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1264320" y="2847240"/>
            <a:ext cx="971496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Compound subjects, nouns, or pronouns, joined by “and” are plural in number. Use the verb are or the base form of the verb.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2160000" y="4032000"/>
            <a:ext cx="8819280" cy="29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Daisy and Jill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are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best friends.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•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Annie and Marie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sing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and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dance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in the program.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•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The teacher and the adviser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work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 hard on the project.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"/>
          <p:cNvSpPr/>
          <p:nvPr/>
        </p:nvSpPr>
        <p:spPr>
          <a:xfrm>
            <a:off x="1800720" y="54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1260000" y="2268360"/>
            <a:ext cx="7889760" cy="180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Compound Subjects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1316880" y="3074040"/>
            <a:ext cx="9662400" cy="19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Except for one instance when the compound subject refers to one person, concept, or idea, the singular number of the subject retains. Use the verb is or the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-s/-es/i + -es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form.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2232000" y="4551840"/>
            <a:ext cx="8279280" cy="14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•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Rice and fish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is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 my favorite meal.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•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The teacher and adviser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leads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à'8Béþ"/>
              </a:rPr>
              <a:t> the class in the program.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1764000" y="360000"/>
            <a:ext cx="8459280" cy="421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1404000" y="1908000"/>
            <a:ext cx="3095280" cy="4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c9211e"/>
                </a:solidFill>
                <a:latin typeface="Arial"/>
                <a:ea typeface="DejaVu Sans"/>
              </a:rPr>
              <a:t>Activity 1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1957680" y="3600000"/>
            <a:ext cx="9021600" cy="19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1. Ate Sheena _____ fast.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a. run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b. runs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c. ran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2. Every Saturday, our mother _____ us to the volleyball practice.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a. escorts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b. escorted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c. escort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1440000" y="2520000"/>
            <a:ext cx="9791280" cy="10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Analyze each sentence. Choose the letter of the correct verb that will complete each sentence.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/>
          <p:nvPr/>
        </p:nvSpPr>
        <p:spPr>
          <a:xfrm>
            <a:off x="1800720" y="36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1242360" y="1908000"/>
            <a:ext cx="9736920" cy="38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3. My brother and my cousin _______ me to join the pageant because I am    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hesitant.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a. encourage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b. encourages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c. encouraged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4. Everyone _____  losing in the contest.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a. am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b. are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c. is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5. The government officials always ______ their best efforts to keep us safe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and sound.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a. exerts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b. exerted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c. exert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900000" y="3868200"/>
            <a:ext cx="10278720" cy="13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89640" y="3600000"/>
            <a:ext cx="10169640" cy="24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à'8Béþ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à'8Béþ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à'8Béþ"/>
              </a:rPr>
              <a:t>A 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verb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can either be a state or an action. It usually functions as the predicate of a sentence. It has several features or characteristics, including 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form, tense, and number.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56880" y="2624760"/>
            <a:ext cx="10221840" cy="205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The Verb and Its Features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980000" y="72396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1764000" y="360000"/>
            <a:ext cx="8459280" cy="421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4320000" y="1440000"/>
            <a:ext cx="3095280" cy="4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c9211e"/>
                </a:solidFill>
                <a:latin typeface="Arial"/>
                <a:ea typeface="DejaVu Sans"/>
              </a:rPr>
              <a:t>ANSWER KEY</a:t>
            </a:r>
            <a:endParaRPr b="1" lang="en-PH" sz="2200" spc="-1" strike="noStrike"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1764000" y="3599280"/>
            <a:ext cx="9021600" cy="19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1. Ate Sheena _____ fast.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a. run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b. runs</a:t>
            </a:r>
            <a:r>
              <a:rPr b="0" lang="en-PH" sz="2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c. ran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2. Every Saturday, our mother _____ us to the volleyball practice.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AppleSystemUIFont"/>
              </a:rPr>
              <a:t>a. escorts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b. escorted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c. escort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1368720" y="2520000"/>
            <a:ext cx="9791280" cy="10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Analyze each sentence. Choose the letter of the correct verb that will complete each sentence.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"/>
          <p:cNvSpPr/>
          <p:nvPr/>
        </p:nvSpPr>
        <p:spPr>
          <a:xfrm>
            <a:off x="1800720" y="36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1242360" y="1908000"/>
            <a:ext cx="9736920" cy="38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3. My brother and my cousin _______ me to join the pageant because I am    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hesitant.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AppleSystemUIFont"/>
              </a:rPr>
              <a:t>a. encourage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b. encourages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c. encouraged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4. Everyone _____  losing in the contest.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a. am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b. are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AppleSystemUIFont"/>
              </a:rPr>
              <a:t>c. is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5. The government officials always ______ their best efforts to keep us safe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and sound.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a. exerts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b. exerted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AppleSystemUIFont"/>
              </a:rPr>
              <a:t>c. exert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908000" y="436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260000" y="1800000"/>
            <a:ext cx="9719280" cy="269928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1296000" y="4680000"/>
            <a:ext cx="9539280" cy="16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à'8Béþ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à'8Béþ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à'8Béþ"/>
              </a:rPr>
              <a:t>As the diagram  shows, the verb is either regular or irregular in its form. It can be singular or plural in number.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1980720" y="400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995400" y="1944000"/>
            <a:ext cx="6923880" cy="195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Verb in the Present Tense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995400" y="2664000"/>
            <a:ext cx="10163880" cy="27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simple present tense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form of the verb expresses actions that happen habitually, frequently, or regularly. It is also used to express facts and universal truths.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95400" y="4197960"/>
            <a:ext cx="318744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2880000" y="4233960"/>
            <a:ext cx="7931160" cy="27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earth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revolves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around the sun. (Universal truth)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 am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 human being. (Fact)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Mark and Maria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go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to school every day. (Habitual action)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1800720" y="54000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080000" y="3852000"/>
            <a:ext cx="10079280" cy="31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present tense of the verb has two forms. The first one carries an -s/-es/i + -es ending; whereas the second one is on its base form (no -s/-es/i + es ending). These two forms depend on the subject of a sentence.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080000" y="2181960"/>
            <a:ext cx="318744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2952000" y="2196000"/>
            <a:ext cx="7931160" cy="27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earth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revolves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around the sun. (Universal truth)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 am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 human being. (Fact)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Mark and Maria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go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to school every day. (Habitual action)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1111320" y="1548000"/>
            <a:ext cx="986796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Spelling rules to follow on when to add -s/-es/i + -es to the base form of a verb for the simple present tense: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800720" y="39600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971720" y="2664000"/>
            <a:ext cx="900756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Add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-es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to verbs that end in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o, ch, sh, ss, x,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and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z.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2292120" y="3254040"/>
            <a:ext cx="7967160" cy="25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go – goes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catch – catches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wash – washes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kiss – kisses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fix – fixes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buzz – buzzes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1980720" y="54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259640" y="2463840"/>
            <a:ext cx="986364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2. For verbs that end in y but are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preceded by a consonant,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  drop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y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and change it to i then add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-es.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2340000" y="3780000"/>
            <a:ext cx="7559280" cy="14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: study – studies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fry – fries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cry – cries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1980000" y="72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116000" y="2520000"/>
            <a:ext cx="104392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3. For verbs that end in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y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but are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preceded by a vowel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, simply          add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-s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700000" y="3799080"/>
            <a:ext cx="10259280" cy="14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:  play – plays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enjoy – enjoys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say – says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1800720" y="72000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the Simple Present Tense of the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368000" y="2556000"/>
            <a:ext cx="9539280" cy="36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 verb in the present tense must agree with its subject in number. Noun and pronoun as subject of a sentence can be singular or plural. If the subject means one, it is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in number. If it is more than one, it becomes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(e.g., boys, girls, students, phones).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2023-07-11T12:40:44Z</dcterms:modified>
  <cp:revision>80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