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120" cy="68400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000" cy="2781000"/>
          </a:xfrm>
          <a:prstGeom prst="rect">
            <a:avLst/>
          </a:prstGeom>
          <a:ln w="0">
            <a:noFill/>
          </a:ln>
        </p:spPr>
      </p:pic>
      <p:sp>
        <p:nvSpPr>
          <p:cNvPr id="2" name="Rectangle 5"/>
          <p:cNvSpPr/>
          <p:nvPr/>
        </p:nvSpPr>
        <p:spPr>
          <a:xfrm>
            <a:off x="3487320" y="1475280"/>
            <a:ext cx="8686440" cy="38444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440" cy="3661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120" cy="617040"/>
          </a:xfrm>
          <a:prstGeom prst="rect">
            <a:avLst/>
          </a:prstGeom>
          <a:ln w="0">
            <a:noFill/>
          </a:ln>
        </p:spPr>
      </p:pic>
      <p:sp>
        <p:nvSpPr>
          <p:cNvPr id="43" name="Rectangle 7"/>
          <p:cNvSpPr/>
          <p:nvPr/>
        </p:nvSpPr>
        <p:spPr>
          <a:xfrm>
            <a:off x="10868760" y="0"/>
            <a:ext cx="952560" cy="9525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640" cy="1016640"/>
          </a:xfrm>
          <a:prstGeom prst="rect">
            <a:avLst/>
          </a:prstGeom>
          <a:ln w="0">
            <a:noFill/>
          </a:ln>
        </p:spPr>
      </p:pic>
      <p:sp>
        <p:nvSpPr>
          <p:cNvPr id="45" name="TextBox 9"/>
          <p:cNvSpPr/>
          <p:nvPr/>
        </p:nvSpPr>
        <p:spPr>
          <a:xfrm>
            <a:off x="185400" y="6362280"/>
            <a:ext cx="467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440" cy="3366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36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576000" y="900360"/>
            <a:ext cx="10977840" cy="5111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ACTIVITY: Matching Type. Match the descriptions from Column A with the types of literary texts in Column B. Write the letter only.</a:t>
            </a:r>
            <a:endParaRPr b="0" lang="en-PH" sz="1800" spc="-1" strike="noStrike">
              <a:latin typeface="Arial"/>
            </a:endParaRPr>
          </a:p>
          <a:p>
            <a:pPr>
              <a:lnSpc>
                <a:spcPct val="200000"/>
              </a:lnSpc>
              <a:buNone/>
            </a:pPr>
            <a:endParaRPr b="0" lang="en-PH" sz="1800" spc="-1" strike="noStrike">
              <a:latin typeface="Arial"/>
            </a:endParaRPr>
          </a:p>
        </p:txBody>
      </p:sp>
      <p:sp>
        <p:nvSpPr>
          <p:cNvPr id="144" name="TextBox 10"/>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graphicFrame>
        <p:nvGraphicFramePr>
          <p:cNvPr id="145" name=""/>
          <p:cNvGraphicFramePr/>
          <p:nvPr/>
        </p:nvGraphicFramePr>
        <p:xfrm>
          <a:off x="7560000" y="2220480"/>
          <a:ext cx="3311280" cy="3890880"/>
        </p:xfrm>
        <a:graphic>
          <a:graphicData uri="http://schemas.openxmlformats.org/drawingml/2006/table">
            <a:tbl>
              <a:tblPr/>
              <a:tblGrid>
                <a:gridCol w="3311640"/>
              </a:tblGrid>
              <a:tr h="3891240">
                <a:tc>
                  <a:txBody>
                    <a:bodyPr lIns="90000" rIns="90000" anchor="t">
                      <a:noAutofit/>
                    </a:bodyPr>
                    <a:p>
                      <a:pPr algn="ctr">
                        <a:lnSpc>
                          <a:spcPct val="100000"/>
                        </a:lnSpc>
                        <a:buNone/>
                      </a:pPr>
                      <a:r>
                        <a:rPr b="1" lang="en-PH" sz="1800" spc="-1" strike="noStrike">
                          <a:latin typeface="Arial"/>
                        </a:rPr>
                        <a:t>COLUMN B</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graphicFrame>
        <p:nvGraphicFramePr>
          <p:cNvPr id="146" name=""/>
          <p:cNvGraphicFramePr/>
          <p:nvPr/>
        </p:nvGraphicFramePr>
        <p:xfrm>
          <a:off x="700560" y="2211120"/>
          <a:ext cx="6480360" cy="3890880"/>
        </p:xfrm>
        <a:graphic>
          <a:graphicData uri="http://schemas.openxmlformats.org/drawingml/2006/table">
            <a:tbl>
              <a:tblPr/>
              <a:tblGrid>
                <a:gridCol w="6480720"/>
              </a:tblGrid>
              <a:tr h="3891240">
                <a:tc>
                  <a:txBody>
                    <a:bodyPr lIns="90000" rIns="90000" anchor="t">
                      <a:noAutofit/>
                    </a:bodyPr>
                    <a:p>
                      <a:pPr algn="ctr">
                        <a:lnSpc>
                          <a:spcPct val="100000"/>
                        </a:lnSpc>
                        <a:buNone/>
                      </a:pPr>
                      <a:r>
                        <a:rPr b="1" lang="en-PH" sz="1800" spc="-1" strike="noStrike">
                          <a:latin typeface="Arial"/>
                        </a:rPr>
                        <a:t>COLUMN 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7" name=""/>
          <p:cNvSpPr/>
          <p:nvPr/>
        </p:nvSpPr>
        <p:spPr>
          <a:xfrm>
            <a:off x="900000" y="2663280"/>
            <a:ext cx="6119640" cy="32763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LaTO"/>
              </a:rPr>
              <a:t>1. Characters, plot, setting, and theme</a:t>
            </a:r>
            <a:endParaRPr b="0" lang="en-PH" sz="1800" spc="-1" strike="noStrike">
              <a:latin typeface="Arial"/>
            </a:endParaRPr>
          </a:p>
          <a:p>
            <a:pPr>
              <a:lnSpc>
                <a:spcPct val="200000"/>
              </a:lnSpc>
              <a:buNone/>
            </a:pPr>
            <a:r>
              <a:rPr b="0" lang="en-PH" sz="1800" spc="-1" strike="noStrike">
                <a:latin typeface="LaTO"/>
              </a:rPr>
              <a:t>2. Text structures</a:t>
            </a:r>
            <a:endParaRPr b="0" lang="en-PH" sz="1800" spc="-1" strike="noStrike">
              <a:latin typeface="Arial"/>
            </a:endParaRPr>
          </a:p>
          <a:p>
            <a:pPr>
              <a:lnSpc>
                <a:spcPct val="200000"/>
              </a:lnSpc>
              <a:buNone/>
            </a:pPr>
            <a:r>
              <a:rPr b="0" lang="en-PH" sz="1800" spc="-1" strike="noStrike">
                <a:latin typeface="LaTO"/>
              </a:rPr>
              <a:t>3. Lines, verses, and stanzas</a:t>
            </a:r>
            <a:endParaRPr b="0" lang="en-PH" sz="1800" spc="-1" strike="noStrike">
              <a:latin typeface="Arial"/>
            </a:endParaRPr>
          </a:p>
          <a:p>
            <a:pPr>
              <a:lnSpc>
                <a:spcPct val="200000"/>
              </a:lnSpc>
              <a:buNone/>
            </a:pPr>
            <a:r>
              <a:rPr b="0" lang="en-PH" sz="1800" spc="-1" strike="noStrike">
                <a:latin typeface="LaTO"/>
              </a:rPr>
              <a:t>4. Dialogues, stage directions, and characters</a:t>
            </a:r>
            <a:endParaRPr b="0" lang="en-PH" sz="1800" spc="-1" strike="noStrike">
              <a:latin typeface="Arial"/>
            </a:endParaRPr>
          </a:p>
          <a:p>
            <a:pPr>
              <a:lnSpc>
                <a:spcPct val="200000"/>
              </a:lnSpc>
              <a:buNone/>
            </a:pPr>
            <a:r>
              <a:rPr b="0" lang="en-PH" sz="1800" spc="-1" strike="noStrike">
                <a:latin typeface="LaTO"/>
              </a:rPr>
              <a:t>5. Type of Prose that tells story</a:t>
            </a:r>
            <a:endParaRPr b="0" lang="en-PH" sz="1800" spc="-1" strike="noStrike">
              <a:latin typeface="Arial"/>
            </a:endParaRPr>
          </a:p>
        </p:txBody>
      </p:sp>
      <p:sp>
        <p:nvSpPr>
          <p:cNvPr id="148" name=""/>
          <p:cNvSpPr/>
          <p:nvPr/>
        </p:nvSpPr>
        <p:spPr>
          <a:xfrm>
            <a:off x="8496000" y="2663280"/>
            <a:ext cx="1619640" cy="31683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LaTO"/>
              </a:rPr>
              <a:t>A. Prose</a:t>
            </a:r>
            <a:endParaRPr b="0" lang="en-PH" sz="1800" spc="-1" strike="noStrike">
              <a:latin typeface="Arial"/>
            </a:endParaRPr>
          </a:p>
          <a:p>
            <a:pPr>
              <a:lnSpc>
                <a:spcPct val="200000"/>
              </a:lnSpc>
              <a:buNone/>
            </a:pPr>
            <a:r>
              <a:rPr b="0" lang="en-PH" sz="1800" spc="-1" strike="noStrike">
                <a:latin typeface="LaTO"/>
              </a:rPr>
              <a:t>B. Narrative</a:t>
            </a:r>
            <a:endParaRPr b="0" lang="en-PH" sz="1800" spc="-1" strike="noStrike">
              <a:latin typeface="Arial"/>
            </a:endParaRPr>
          </a:p>
          <a:p>
            <a:pPr>
              <a:lnSpc>
                <a:spcPct val="200000"/>
              </a:lnSpc>
              <a:buNone/>
            </a:pPr>
            <a:r>
              <a:rPr b="0" lang="en-PH" sz="1800" spc="-1" strike="noStrike">
                <a:latin typeface="LaTO"/>
              </a:rPr>
              <a:t>C. Poetry</a:t>
            </a:r>
            <a:endParaRPr b="0" lang="en-PH" sz="1800" spc="-1" strike="noStrike">
              <a:latin typeface="Arial"/>
            </a:endParaRPr>
          </a:p>
          <a:p>
            <a:pPr>
              <a:lnSpc>
                <a:spcPct val="200000"/>
              </a:lnSpc>
              <a:buNone/>
            </a:pPr>
            <a:r>
              <a:rPr b="0" lang="en-PH" sz="1800" spc="-1" strike="noStrike">
                <a:latin typeface="LaTO"/>
              </a:rPr>
              <a:t>D. Expository</a:t>
            </a:r>
            <a:endParaRPr b="0" lang="en-PH" sz="1800" spc="-1" strike="noStrike">
              <a:latin typeface="Arial"/>
            </a:endParaRPr>
          </a:p>
          <a:p>
            <a:pPr>
              <a:lnSpc>
                <a:spcPct val="200000"/>
              </a:lnSpc>
              <a:buNone/>
            </a:pPr>
            <a:r>
              <a:rPr b="0" lang="en-PH" sz="1800" spc="-1" strike="noStrike">
                <a:latin typeface="LaTO"/>
              </a:rPr>
              <a:t>E. Drama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576000" y="900360"/>
            <a:ext cx="10977840" cy="5111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r>
              <a:rPr b="1" lang="en-PH" sz="2400" spc="-1" strike="noStrike">
                <a:solidFill>
                  <a:srgbClr val="c9211e"/>
                </a:solidFill>
                <a:latin typeface="LaTO"/>
                <a:ea typeface="DejaVu Sans"/>
              </a:rPr>
              <a:t>ANSWER:</a:t>
            </a:r>
            <a:endParaRPr b="0" lang="en-PH" sz="2400" spc="-1" strike="noStrike">
              <a:latin typeface="Arial"/>
            </a:endParaRPr>
          </a:p>
        </p:txBody>
      </p:sp>
      <p:sp>
        <p:nvSpPr>
          <p:cNvPr id="150" name="TextBox 11"/>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graphicFrame>
        <p:nvGraphicFramePr>
          <p:cNvPr id="151" name=""/>
          <p:cNvGraphicFramePr/>
          <p:nvPr/>
        </p:nvGraphicFramePr>
        <p:xfrm>
          <a:off x="7560000" y="2220480"/>
          <a:ext cx="3311280" cy="3890880"/>
        </p:xfrm>
        <a:graphic>
          <a:graphicData uri="http://schemas.openxmlformats.org/drawingml/2006/table">
            <a:tbl>
              <a:tblPr/>
              <a:tblGrid>
                <a:gridCol w="3311640"/>
              </a:tblGrid>
              <a:tr h="3891240">
                <a:tc>
                  <a:txBody>
                    <a:bodyPr lIns="90000" rIns="90000" anchor="t">
                      <a:noAutofit/>
                    </a:bodyPr>
                    <a:p>
                      <a:pPr algn="ctr">
                        <a:lnSpc>
                          <a:spcPct val="100000"/>
                        </a:lnSpc>
                        <a:buNone/>
                      </a:pPr>
                      <a:r>
                        <a:rPr b="1" lang="en-PH" sz="1800" spc="-1" strike="noStrike">
                          <a:latin typeface="Arial"/>
                        </a:rPr>
                        <a:t>COLUMN B</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graphicFrame>
        <p:nvGraphicFramePr>
          <p:cNvPr id="152" name=""/>
          <p:cNvGraphicFramePr/>
          <p:nvPr/>
        </p:nvGraphicFramePr>
        <p:xfrm>
          <a:off x="700560" y="2211120"/>
          <a:ext cx="6480360" cy="3890880"/>
        </p:xfrm>
        <a:graphic>
          <a:graphicData uri="http://schemas.openxmlformats.org/drawingml/2006/table">
            <a:tbl>
              <a:tblPr/>
              <a:tblGrid>
                <a:gridCol w="6480720"/>
              </a:tblGrid>
              <a:tr h="3891240">
                <a:tc>
                  <a:txBody>
                    <a:bodyPr lIns="90000" rIns="90000" anchor="t">
                      <a:noAutofit/>
                    </a:bodyPr>
                    <a:p>
                      <a:pPr algn="ctr">
                        <a:lnSpc>
                          <a:spcPct val="100000"/>
                        </a:lnSpc>
                        <a:buNone/>
                      </a:pPr>
                      <a:r>
                        <a:rPr b="1" lang="en-PH" sz="1800" spc="-1" strike="noStrike">
                          <a:latin typeface="Arial"/>
                        </a:rPr>
                        <a:t>COLUMN 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53" name=""/>
          <p:cNvSpPr/>
          <p:nvPr/>
        </p:nvSpPr>
        <p:spPr>
          <a:xfrm>
            <a:off x="900000" y="2663280"/>
            <a:ext cx="6119640" cy="32763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LaTO"/>
              </a:rPr>
              <a:t>1. Characters, plot, setting, and theme </a:t>
            </a:r>
            <a:r>
              <a:rPr b="0" lang="en-PH" sz="1800" spc="-1" strike="noStrike" u="sng">
                <a:uFillTx/>
                <a:latin typeface="LaTO"/>
              </a:rPr>
              <a:t>    A    </a:t>
            </a:r>
            <a:endParaRPr b="0" lang="en-PH" sz="1800" spc="-1" strike="noStrike">
              <a:latin typeface="Arial"/>
            </a:endParaRPr>
          </a:p>
          <a:p>
            <a:pPr>
              <a:lnSpc>
                <a:spcPct val="200000"/>
              </a:lnSpc>
              <a:buNone/>
            </a:pPr>
            <a:r>
              <a:rPr b="0" lang="en-PH" sz="1800" spc="-1" strike="noStrike">
                <a:latin typeface="LaTO"/>
              </a:rPr>
              <a:t>2. Text structures </a:t>
            </a:r>
            <a:r>
              <a:rPr b="0" lang="en-PH" sz="1800" spc="-1" strike="noStrike" u="sng">
                <a:uFillTx/>
                <a:latin typeface="LaTO"/>
              </a:rPr>
              <a:t>    D    </a:t>
            </a:r>
            <a:endParaRPr b="0" lang="en-PH" sz="1800" spc="-1" strike="noStrike">
              <a:latin typeface="Arial"/>
            </a:endParaRPr>
          </a:p>
          <a:p>
            <a:pPr>
              <a:lnSpc>
                <a:spcPct val="200000"/>
              </a:lnSpc>
              <a:buNone/>
            </a:pPr>
            <a:r>
              <a:rPr b="0" lang="en-PH" sz="1800" spc="-1" strike="noStrike">
                <a:latin typeface="LaTO"/>
              </a:rPr>
              <a:t>3. Lines, verses, and stanzas </a:t>
            </a:r>
            <a:r>
              <a:rPr b="0" lang="en-PH" sz="1800" spc="-1" strike="noStrike" u="sng">
                <a:uFillTx/>
                <a:latin typeface="LaTO"/>
              </a:rPr>
              <a:t>    C    </a:t>
            </a:r>
            <a:endParaRPr b="0" lang="en-PH" sz="1800" spc="-1" strike="noStrike">
              <a:latin typeface="Arial"/>
            </a:endParaRPr>
          </a:p>
          <a:p>
            <a:pPr>
              <a:lnSpc>
                <a:spcPct val="200000"/>
              </a:lnSpc>
              <a:buNone/>
            </a:pPr>
            <a:r>
              <a:rPr b="0" lang="en-PH" sz="1800" spc="-1" strike="noStrike">
                <a:latin typeface="LaTO"/>
              </a:rPr>
              <a:t>4. Dialogues, stage directions, and characters </a:t>
            </a:r>
            <a:r>
              <a:rPr b="0" lang="en-PH" sz="1800" spc="-1" strike="noStrike" u="sng">
                <a:uFillTx/>
                <a:latin typeface="LaTO"/>
              </a:rPr>
              <a:t>    E   </a:t>
            </a:r>
            <a:endParaRPr b="0" lang="en-PH" sz="1800" spc="-1" strike="noStrike">
              <a:latin typeface="Arial"/>
            </a:endParaRPr>
          </a:p>
          <a:p>
            <a:pPr>
              <a:lnSpc>
                <a:spcPct val="200000"/>
              </a:lnSpc>
              <a:buNone/>
            </a:pPr>
            <a:r>
              <a:rPr b="0" lang="en-PH" sz="1800" spc="-1" strike="noStrike">
                <a:latin typeface="LaTO"/>
              </a:rPr>
              <a:t>5. Type of Prose that tells story </a:t>
            </a:r>
            <a:r>
              <a:rPr b="0" lang="en-PH" sz="1800" spc="-1" strike="noStrike" u="sng">
                <a:uFillTx/>
                <a:latin typeface="LaTO"/>
              </a:rPr>
              <a:t>    B    </a:t>
            </a:r>
            <a:endParaRPr b="0" lang="en-PH" sz="1800" spc="-1" strike="noStrike">
              <a:latin typeface="Arial"/>
            </a:endParaRPr>
          </a:p>
        </p:txBody>
      </p:sp>
      <p:sp>
        <p:nvSpPr>
          <p:cNvPr id="154" name=""/>
          <p:cNvSpPr/>
          <p:nvPr/>
        </p:nvSpPr>
        <p:spPr>
          <a:xfrm>
            <a:off x="8496000" y="2663280"/>
            <a:ext cx="1619640" cy="31683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LaTO"/>
              </a:rPr>
              <a:t>A. Prose</a:t>
            </a:r>
            <a:endParaRPr b="0" lang="en-PH" sz="1800" spc="-1" strike="noStrike">
              <a:latin typeface="Arial"/>
            </a:endParaRPr>
          </a:p>
          <a:p>
            <a:pPr>
              <a:lnSpc>
                <a:spcPct val="200000"/>
              </a:lnSpc>
              <a:buNone/>
            </a:pPr>
            <a:r>
              <a:rPr b="0" lang="en-PH" sz="1800" spc="-1" strike="noStrike">
                <a:latin typeface="LaTO"/>
              </a:rPr>
              <a:t>B. Narrative</a:t>
            </a:r>
            <a:endParaRPr b="0" lang="en-PH" sz="1800" spc="-1" strike="noStrike">
              <a:latin typeface="Arial"/>
            </a:endParaRPr>
          </a:p>
          <a:p>
            <a:pPr>
              <a:lnSpc>
                <a:spcPct val="200000"/>
              </a:lnSpc>
              <a:buNone/>
            </a:pPr>
            <a:r>
              <a:rPr b="0" lang="en-PH" sz="1800" spc="-1" strike="noStrike">
                <a:latin typeface="LaTO"/>
              </a:rPr>
              <a:t>C. Poetry</a:t>
            </a:r>
            <a:endParaRPr b="0" lang="en-PH" sz="1800" spc="-1" strike="noStrike">
              <a:latin typeface="Arial"/>
            </a:endParaRPr>
          </a:p>
          <a:p>
            <a:pPr>
              <a:lnSpc>
                <a:spcPct val="200000"/>
              </a:lnSpc>
              <a:buNone/>
            </a:pPr>
            <a:r>
              <a:rPr b="0" lang="en-PH" sz="1800" spc="-1" strike="noStrike">
                <a:latin typeface="LaTO"/>
              </a:rPr>
              <a:t>D. Expository</a:t>
            </a:r>
            <a:endParaRPr b="0" lang="en-PH" sz="1800" spc="-1" strike="noStrike">
              <a:latin typeface="Arial"/>
            </a:endParaRPr>
          </a:p>
          <a:p>
            <a:pPr>
              <a:lnSpc>
                <a:spcPct val="200000"/>
              </a:lnSpc>
              <a:buNone/>
            </a:pPr>
            <a:r>
              <a:rPr b="0" lang="en-PH" sz="1800" spc="-1" strike="noStrike">
                <a:latin typeface="LaTO"/>
              </a:rPr>
              <a:t>E. Drama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76000" y="1080000"/>
            <a:ext cx="10977840" cy="493164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a:t>
            </a:r>
            <a:r>
              <a:rPr b="1" lang="en-PH" sz="1800" spc="-1" strike="noStrike">
                <a:solidFill>
                  <a:srgbClr val="000000"/>
                </a:solidFill>
                <a:latin typeface="Lato"/>
                <a:ea typeface="DejaVu Sans"/>
              </a:rPr>
              <a:t> literary text</a:t>
            </a:r>
            <a:r>
              <a:rPr b="0" lang="en-PH" sz="1800" spc="-1" strike="noStrike">
                <a:solidFill>
                  <a:srgbClr val="000000"/>
                </a:solidFill>
                <a:latin typeface="Lato"/>
                <a:ea typeface="DejaVu Sans"/>
              </a:rPr>
              <a:t> is a genre of literature that creatively conveys a message. This genre focuses on both content and form. When you see this kind of text, you will simply notice the use of stylistic language. Each text has its own characteristic to present reality or discuss a phenomenon.</a:t>
            </a:r>
            <a:endParaRPr b="0" lang="en-PH" sz="1800" spc="-1" strike="noStrike">
              <a:latin typeface="Arial"/>
            </a:endParaRPr>
          </a:p>
          <a:p>
            <a:pPr algn="just">
              <a:lnSpc>
                <a:spcPct val="200000"/>
              </a:lnSpc>
              <a:buNone/>
            </a:pPr>
            <a:endParaRPr b="0" lang="en-PH" sz="1800" spc="-1" strike="noStrike">
              <a:latin typeface="Arial"/>
            </a:endParaRPr>
          </a:p>
        </p:txBody>
      </p:sp>
      <p:sp>
        <p:nvSpPr>
          <p:cNvPr id="126" name="TextBox 1"/>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76000" y="900360"/>
            <a:ext cx="10977840" cy="5111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28" name="TextBox 2"/>
          <p:cNvSpPr/>
          <p:nvPr/>
        </p:nvSpPr>
        <p:spPr>
          <a:xfrm>
            <a:off x="267840" y="181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pic>
        <p:nvPicPr>
          <p:cNvPr id="129" name="" descr=""/>
          <p:cNvPicPr/>
          <p:nvPr/>
        </p:nvPicPr>
        <p:blipFill>
          <a:blip r:embed="rId1"/>
          <a:stretch/>
        </p:blipFill>
        <p:spPr>
          <a:xfrm>
            <a:off x="360000" y="820080"/>
            <a:ext cx="11482560" cy="5299560"/>
          </a:xfrm>
          <a:prstGeom prst="rect">
            <a:avLst/>
          </a:prstGeom>
          <a:ln w="0">
            <a:noFill/>
          </a:ln>
        </p:spPr>
      </p:pic>
      <p:sp>
        <p:nvSpPr>
          <p:cNvPr id="130" name=""/>
          <p:cNvSpPr/>
          <p:nvPr/>
        </p:nvSpPr>
        <p:spPr>
          <a:xfrm>
            <a:off x="576000" y="6012000"/>
            <a:ext cx="11123640" cy="23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solidFill>
                  <a:srgbClr val="262626"/>
                </a:solidFill>
                <a:latin typeface="Lato"/>
              </a:rPr>
              <a:t>Kissner (2013) - Retrieved from http://emilykissner.blogspot.com/2013/07/kinds-of-text-poetry-drama-and-prose.html</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76000" y="900360"/>
            <a:ext cx="10977840" cy="51112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narrative text</a:t>
            </a:r>
            <a:r>
              <a:rPr b="0" lang="en-PH" sz="1800" spc="-1" strike="noStrike">
                <a:solidFill>
                  <a:srgbClr val="000000"/>
                </a:solidFill>
                <a:latin typeface="Lato"/>
                <a:ea typeface="DejaVu Sans"/>
              </a:rPr>
              <a:t> is a story creatively written to entertain the reader. It tells stories that use imaginative language and express emotion through the use of literary devices. Fiction and nonfiction stories, fables, folktales, legends, myths, and fairytales are examples of narrative text.</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Fictions</a:t>
            </a:r>
            <a:r>
              <a:rPr b="0" lang="en-PH" sz="1800" spc="-1" strike="noStrike">
                <a:solidFill>
                  <a:srgbClr val="000000"/>
                </a:solidFill>
                <a:latin typeface="Lato"/>
                <a:ea typeface="DejaVu Sans"/>
              </a:rPr>
              <a:t> </a:t>
            </a:r>
            <a:r>
              <a:rPr b="0" lang="en-PH" sz="1800" spc="-1" strike="noStrike">
                <a:solidFill>
                  <a:srgbClr val="000000"/>
                </a:solidFill>
                <a:latin typeface="Lato"/>
                <a:ea typeface="€&gt;ˆåþ"/>
              </a:rPr>
              <a:t>are popular to learners. Fictions </a:t>
            </a:r>
            <a:r>
              <a:rPr b="0" lang="en-PH" sz="1800" spc="-1" strike="noStrike">
                <a:solidFill>
                  <a:srgbClr val="000000"/>
                </a:solidFill>
                <a:latin typeface="Lato"/>
                <a:ea typeface="DejaVu Sans"/>
              </a:rPr>
              <a:t>were adapted in movies. Some famous writers contributed to the fiction genre like Edgar Allan Poe, William Shakespeare, and Oscar Wilde.</a:t>
            </a:r>
            <a:endParaRPr b="0" lang="en-PH" sz="1800" spc="-1" strike="noStrike">
              <a:latin typeface="Arial"/>
              <a:ea typeface="PingFang SC"/>
            </a:endParaRPr>
          </a:p>
        </p:txBody>
      </p:sp>
      <p:sp>
        <p:nvSpPr>
          <p:cNvPr id="132" name="TextBox 3"/>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76000" y="900360"/>
            <a:ext cx="10977840" cy="51112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1134"/>
              </a:spcBef>
              <a:spcAft>
                <a:spcPts val="1134"/>
              </a:spcAft>
              <a:buNone/>
            </a:pPr>
            <a:r>
              <a:rPr b="1" lang="en-PH" sz="1800" spc="-1" strike="noStrike">
                <a:solidFill>
                  <a:srgbClr val="000000"/>
                </a:solidFill>
                <a:latin typeface="Lato"/>
                <a:ea typeface="DejaVu Sans"/>
              </a:rPr>
              <a:t>What Is a Literary Style?</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Literary styles</a:t>
            </a:r>
            <a:r>
              <a:rPr b="0" lang="en-PH" sz="1800" spc="-1" strike="noStrike">
                <a:solidFill>
                  <a:srgbClr val="000000"/>
                </a:solidFill>
                <a:latin typeface="Lato"/>
                <a:ea typeface="DejaVu Sans"/>
              </a:rPr>
              <a:t> are the choice of words, syntax, sentence structure, and language (metaphorical and figurative) that the writers use to express their concept through their work. Literary style can also be described as how a writer express es what he/she wants to say. The writer’s style may be determined through his/her choice of words, the sentence structure, syntax, and language.</a:t>
            </a:r>
            <a:endParaRPr b="0" lang="en-PH" sz="1800" spc="-1" strike="noStrike">
              <a:latin typeface="Arial"/>
              <a:ea typeface="PingFang SC"/>
            </a:endParaRPr>
          </a:p>
          <a:p>
            <a:pPr algn="just">
              <a:lnSpc>
                <a:spcPct val="200000"/>
              </a:lnSpc>
              <a:spcBef>
                <a:spcPts val="1134"/>
              </a:spcBef>
              <a:spcAft>
                <a:spcPts val="1134"/>
              </a:spcAft>
              <a:buNone/>
            </a:pPr>
            <a:endParaRPr b="0" lang="en-PH" sz="1800" spc="-1" strike="noStrike">
              <a:latin typeface="Arial"/>
              <a:ea typeface="PingFang SC"/>
            </a:endParaRPr>
          </a:p>
        </p:txBody>
      </p:sp>
      <p:sp>
        <p:nvSpPr>
          <p:cNvPr id="134" name="TextBox 4"/>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76000" y="972000"/>
            <a:ext cx="10977840" cy="493164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r>
              <a:rPr b="0" lang="en-PH" sz="1800" spc="-1" strike="noStrike">
                <a:solidFill>
                  <a:srgbClr val="000000"/>
                </a:solidFill>
                <a:latin typeface="Lato"/>
                <a:ea typeface="DejaVu Sans"/>
              </a:rPr>
              <a:t>There are four types of </a:t>
            </a:r>
            <a:r>
              <a:rPr b="1" lang="en-PH" sz="1800" spc="-1" strike="noStrike">
                <a:solidFill>
                  <a:srgbClr val="000000"/>
                </a:solidFill>
                <a:latin typeface="Lato"/>
                <a:ea typeface="DejaVu Sans"/>
              </a:rPr>
              <a:t>literary styles</a:t>
            </a:r>
            <a:r>
              <a:rPr b="0" lang="en-PH" sz="1800" spc="-1" strike="noStrike">
                <a:solidFill>
                  <a:srgbClr val="000000"/>
                </a:solidFill>
                <a:latin typeface="Lato"/>
                <a:ea typeface="DejaVu Sans"/>
              </a:rPr>
              <a:t>. These are expository, descriptive, persuasive, and narrative.</a:t>
            </a:r>
            <a:endParaRPr b="0" lang="en-PH" sz="1800" spc="-1" strike="noStrike">
              <a:latin typeface="Arial"/>
              <a:ea typeface="PingFang SC"/>
            </a:endParaRPr>
          </a:p>
          <a:p>
            <a:pPr algn="just">
              <a:lnSpc>
                <a:spcPct val="200000"/>
              </a:lnSpc>
              <a:spcBef>
                <a:spcPts val="567"/>
              </a:spcBef>
              <a:spcAft>
                <a:spcPts val="567"/>
              </a:spcAft>
              <a:buNone/>
            </a:pPr>
            <a:r>
              <a:rPr b="1" lang="en-PH" sz="1800" spc="-1" strike="noStrike">
                <a:solidFill>
                  <a:srgbClr val="000000"/>
                </a:solidFill>
                <a:latin typeface="Lato"/>
                <a:ea typeface="DejaVu Sans"/>
              </a:rPr>
              <a:t>1.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Expository style</a:t>
            </a:r>
            <a:r>
              <a:rPr b="0" lang="en-PH" sz="1800" spc="-1" strike="noStrike">
                <a:solidFill>
                  <a:srgbClr val="000000"/>
                </a:solidFill>
                <a:latin typeface="Lato"/>
                <a:ea typeface="DejaVu Sans"/>
              </a:rPr>
              <a:t> is a subject-oriented type of writing. Its main objective is to tell the </a:t>
            </a:r>
            <a:r>
              <a:rPr b="0" lang="en-PH" sz="1800" spc="-1" strike="noStrike">
                <a:solidFill>
                  <a:srgbClr val="000000"/>
                </a:solidFill>
                <a:latin typeface="Lato"/>
                <a:ea typeface="€&gt;ˆåþ"/>
              </a:rPr>
              <a:t>reader about a </a:t>
            </a:r>
            <a:r>
              <a:rPr b="0" lang="en-PH" sz="1800" spc="-1" strike="noStrike">
                <a:solidFill>
                  <a:srgbClr val="000000"/>
                </a:solidFill>
                <a:latin typeface="Lato"/>
                <a:ea typeface="€&gt;ˆåþ"/>
              </a:rPr>
              <a:t>	</a:t>
            </a:r>
            <a:r>
              <a:rPr b="0" lang="en-PH" sz="1800" spc="-1" strike="noStrike">
                <a:solidFill>
                  <a:srgbClr val="000000"/>
                </a:solidFill>
                <a:latin typeface="Lato"/>
                <a:ea typeface="€&gt;ˆåþ"/>
              </a:rPr>
              <a:t>specific subject or topic</a:t>
            </a:r>
            <a:r>
              <a:rPr b="0" lang="en-PH" sz="1800" spc="-1" strike="noStrike">
                <a:solidFill>
                  <a:srgbClr val="000000"/>
                </a:solidFill>
                <a:latin typeface="Lato"/>
                <a:ea typeface="DejaVu Sans"/>
              </a:rPr>
              <a:t>. Informative essays are examples of writing that use expository style.</a:t>
            </a:r>
            <a:endParaRPr b="0" lang="en-PH" sz="1800" spc="-1" strike="noStrike">
              <a:latin typeface="Arial"/>
              <a:ea typeface="PingFang SC"/>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Drones are considered robots too. They are now used in some foreign countries as tools 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do different types of tasks.”</a:t>
            </a:r>
            <a:endParaRPr b="0" lang="en-PH" sz="1800" spc="-1" strike="noStrike">
              <a:latin typeface="Arial"/>
              <a:ea typeface="PingFang SC"/>
            </a:endParaRPr>
          </a:p>
        </p:txBody>
      </p:sp>
      <p:sp>
        <p:nvSpPr>
          <p:cNvPr id="136" name="TextBox 9"/>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76000" y="900360"/>
            <a:ext cx="10977840" cy="51112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r>
              <a:rPr b="1" lang="en-PH" sz="1800" spc="-1" strike="noStrike">
                <a:solidFill>
                  <a:srgbClr val="000000"/>
                </a:solidFill>
                <a:latin typeface="Lato"/>
                <a:ea typeface="DejaVu Sans"/>
              </a:rPr>
              <a:t>2.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Descriptive style</a:t>
            </a:r>
            <a:r>
              <a:rPr b="0" lang="en-PH" sz="1800" spc="-1" strike="noStrike">
                <a:solidFill>
                  <a:srgbClr val="000000"/>
                </a:solidFill>
                <a:latin typeface="Lato"/>
                <a:ea typeface="DejaVu Sans"/>
              </a:rPr>
              <a:t> </a:t>
            </a:r>
            <a:r>
              <a:rPr b="0" lang="en-PH" sz="1800" spc="-1" strike="noStrike">
                <a:solidFill>
                  <a:srgbClr val="000000"/>
                </a:solidFill>
                <a:latin typeface="Lato"/>
                <a:ea typeface="€&gt;ˆåþ"/>
              </a:rPr>
              <a:t>specifies a subject or object. It is poetic and usually involves sensory </a:t>
            </a:r>
            <a:r>
              <a:rPr b="0" lang="en-PH" sz="1800" spc="-1" strike="noStrike">
                <a:solidFill>
                  <a:srgbClr val="000000"/>
                </a:solidFill>
                <a:latin typeface="Lato"/>
                <a:ea typeface="DejaVu Sans"/>
              </a:rPr>
              <a:t>details.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Poetic lines use descriptive style to highlight imagery.</a:t>
            </a:r>
            <a:endParaRPr b="0" lang="en-PH" sz="1800" spc="-1" strike="noStrike">
              <a:latin typeface="Arial"/>
              <a:ea typeface="PingFang SC"/>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The clouds cover the entire sky with the peaceful shade of blue, setting the scene with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serenity.”</a:t>
            </a:r>
            <a:endParaRPr b="0" lang="en-PH" sz="1800" spc="-1" strike="noStrike">
              <a:latin typeface="Arial"/>
              <a:ea typeface="PingFang SC"/>
            </a:endParaRPr>
          </a:p>
        </p:txBody>
      </p:sp>
      <p:sp>
        <p:nvSpPr>
          <p:cNvPr id="138" name="TextBox 5"/>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576000" y="900360"/>
            <a:ext cx="10977840" cy="51112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r>
              <a:rPr b="1" lang="en-PH" sz="1800" spc="-1" strike="noStrike">
                <a:solidFill>
                  <a:srgbClr val="000000"/>
                </a:solidFill>
                <a:latin typeface="Lato"/>
                <a:ea typeface="DejaVu Sans"/>
              </a:rPr>
              <a:t>3.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Persuasive style</a:t>
            </a:r>
            <a:r>
              <a:rPr b="0" lang="en-PH" sz="1800" spc="-1" strike="noStrike">
                <a:solidFill>
                  <a:srgbClr val="000000"/>
                </a:solidFill>
                <a:latin typeface="Lato"/>
                <a:ea typeface="DejaVu Sans"/>
              </a:rPr>
              <a:t> </a:t>
            </a:r>
            <a:r>
              <a:rPr b="0" lang="en-PH" sz="1800" spc="-1" strike="noStrike">
                <a:solidFill>
                  <a:srgbClr val="000000"/>
                </a:solidFill>
                <a:latin typeface="Lato"/>
                <a:ea typeface="€&gt;ˆåþ"/>
              </a:rPr>
              <a:t>gives reasons and justifications to </a:t>
            </a:r>
            <a:r>
              <a:rPr b="0" lang="en-PH" sz="1800" spc="-1" strike="noStrike">
                <a:solidFill>
                  <a:srgbClr val="000000"/>
                </a:solidFill>
                <a:latin typeface="Lato"/>
                <a:ea typeface="DejaVu Sans"/>
              </a:rPr>
              <a:t>convince the readers. Argumentative essays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use persuasive style to persuade the readers.</a:t>
            </a:r>
            <a:endParaRPr b="0" lang="en-PH" sz="1800" spc="-1" strike="noStrike">
              <a:latin typeface="Arial"/>
              <a:ea typeface="PingFang SC"/>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The impact of global aspects easily reaches young minds through television and other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multimedia platforms. It is no doubt that one day, our very own language will be swiped off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the surface along with the remaining Filipino culture, beliefs, and values.”</a:t>
            </a:r>
            <a:endParaRPr b="0" lang="en-PH" sz="1800" spc="-1" strike="noStrike">
              <a:latin typeface="Arial"/>
              <a:ea typeface="PingFang SC"/>
            </a:endParaRPr>
          </a:p>
        </p:txBody>
      </p:sp>
      <p:sp>
        <p:nvSpPr>
          <p:cNvPr id="140" name="TextBox 6"/>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576000" y="1080000"/>
            <a:ext cx="10977840" cy="475164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r>
              <a:rPr b="1" lang="en-PH" sz="1800" spc="-1" strike="noStrike">
                <a:solidFill>
                  <a:srgbClr val="000000"/>
                </a:solidFill>
                <a:latin typeface="Lato"/>
                <a:ea typeface="DejaVu Sans"/>
              </a:rPr>
              <a:t>4.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Narrative style</a:t>
            </a:r>
            <a:r>
              <a:rPr b="0" lang="en-PH" sz="1800" spc="-1" strike="noStrike">
                <a:solidFill>
                  <a:srgbClr val="000000"/>
                </a:solidFill>
                <a:latin typeface="Lato"/>
                <a:ea typeface="DejaVu Sans"/>
              </a:rPr>
              <a:t> narrates a story, including short stories, novels, poetry, and biographies. Short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stories use the narrative style to connect with the readers’ emotions and experiences.</a:t>
            </a:r>
            <a:endParaRPr b="0" lang="en-PH" sz="1800" spc="-1" strike="noStrike">
              <a:latin typeface="Arial"/>
              <a:ea typeface="PingFang SC"/>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Emily closes her eyes as the music in the background continues. Her tears fall down her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cheeks , and she knows that they are visible to Robert.”</a:t>
            </a:r>
            <a:endParaRPr b="0" lang="en-PH" sz="1800" spc="-1" strike="noStrike">
              <a:latin typeface="Arial"/>
              <a:ea typeface="PingFang SC"/>
            </a:endParaRPr>
          </a:p>
        </p:txBody>
      </p:sp>
      <p:sp>
        <p:nvSpPr>
          <p:cNvPr id="142" name="TextBox 8"/>
          <p:cNvSpPr/>
          <p:nvPr/>
        </p:nvSpPr>
        <p:spPr>
          <a:xfrm>
            <a:off x="267840" y="325080"/>
            <a:ext cx="1042236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2023-07-10T17:33:31Z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