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F241F35-9BB9-4B21-AA30-A0329431494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88B3F36-E16B-4F1B-B565-D537A7851FA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6A4DC28-E197-439D-9252-8F2CA4F00DF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C888898-8D45-42AD-9032-DDC3B2F4A4C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7395377-06BF-420F-A79F-4566E061823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A27D605-CDA5-41DB-8C63-B56CEE1AB71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44C0C3C-657B-463F-8153-A72B7B9D153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797C3CB-1B1F-43DD-8A3D-000B85DA7AA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F98A40A-864F-413B-9074-9B4E6494E5C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B143B86-0B3F-42AF-9934-2A8D40830DB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7F8C3DB-DA57-4EAC-9F63-0568E35F57C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0A78A83-AF14-40E4-8F74-B6A55EEE102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1C88795-496A-44A1-9319-04FEEDBFE8A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1D93390-4A6C-4EF5-B006-38F4D76C3ED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1B5DA3A-DC2C-425F-AB85-3D0E5C8F87F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2CC3EC5-79FE-4A41-A262-F2AC3180A587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6DB0D70-EE49-4739-9E1B-7634E0594D3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F4A2332-5334-4A7C-8D52-17BC3F508AF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4A1CDC71-AFDB-48EF-B88F-6336D6B21FF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216965D6-18B3-4C36-BD45-D14DA1CDD21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2A16A370-38D8-4874-AC80-A1C4AF84461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D25DB71F-A65A-4476-BA48-F565F3EB017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F3490C0-8620-4925-AB9E-053FDEA3D1F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49D694ED-8221-475C-9229-3EBA72FF178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5DB6C1B2-27A0-4521-8495-24124DC6B51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F64EA140-0140-45D6-8B32-A545CB4DFA4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E537F0B-C67D-43C9-A07D-281DD8DF569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4FEF4BD5-1D30-48F6-AED7-EC90A5CA34F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9530758-1879-4341-A687-42E9AC2A6CE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BBE4E4D-2344-451F-9D78-3314D65DCE9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9FBFF90-B74C-4B36-835A-CE5B2AEDBAD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43C287B-07DD-4320-BE55-EBA89BAB32B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4B497C2-26A4-478F-B508-AA205B3CF13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3B1ECC4-22DE-44D1-BB88-CF6AAD06FCA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3D2321E-9D02-40F9-9900-3766A0D0BE3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887ABA2-2ABF-46B8-9263-2F5809EA989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3840" cy="6849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c00000"/>
              </a:solidFill>
              <a:latin typeface="Calibri"/>
              <a:ea typeface="DejaVu Sans"/>
            </a:endParaRPr>
          </a:p>
        </p:txBody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0720" cy="279072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96160" cy="385416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3" name="Rectangle 8"/>
          <p:cNvSpPr/>
          <p:nvPr/>
        </p:nvSpPr>
        <p:spPr>
          <a:xfrm>
            <a:off x="3487320" y="5337720"/>
            <a:ext cx="8696160" cy="37584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c00000"/>
              </a:solidFill>
              <a:latin typeface="Calibri"/>
              <a:ea typeface="DejaVu Sans"/>
            </a:endParaRPr>
          </a:p>
        </p:txBody>
      </p:sp>
      <p:sp>
        <p:nvSpPr>
          <p:cNvPr id="4" name="PlaceHolder 1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06520" cy="356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PH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PH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PH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34920" cy="356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9AF8E147-FC66-455E-A32E-7418861ACE26}" type="slidenum">
              <a:rPr b="0" lang="en-US" sz="1800" spc="-1" strike="noStrike">
                <a:solidFill>
                  <a:srgbClr val="000000"/>
                </a:solidFill>
                <a:latin typeface="Calibri"/>
              </a:rPr>
              <a:t>&lt;number&gt;</a:t>
            </a:fld>
            <a:endParaRPr b="0" lang="en-PH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34920" cy="356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buNone/>
              <a:defRPr b="0" lang="en-PH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PH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PH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PH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PH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PH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3840" cy="626760"/>
          </a:xfrm>
          <a:prstGeom prst="rect">
            <a:avLst/>
          </a:prstGeom>
          <a:ln w="0">
            <a:noFill/>
          </a:ln>
        </p:spPr>
      </p:pic>
      <p:sp>
        <p:nvSpPr>
          <p:cNvPr id="46" name="Rectangle 7"/>
          <p:cNvSpPr/>
          <p:nvPr/>
        </p:nvSpPr>
        <p:spPr>
          <a:xfrm>
            <a:off x="10868760" y="0"/>
            <a:ext cx="962280" cy="96228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pic>
        <p:nvPicPr>
          <p:cNvPr id="47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26360" cy="1026360"/>
          </a:xfrm>
          <a:prstGeom prst="rect">
            <a:avLst/>
          </a:prstGeom>
          <a:ln w="0">
            <a:noFill/>
          </a:ln>
        </p:spPr>
      </p:pic>
      <p:sp>
        <p:nvSpPr>
          <p:cNvPr id="48" name="TextBox 9"/>
          <p:cNvSpPr/>
          <p:nvPr/>
        </p:nvSpPr>
        <p:spPr>
          <a:xfrm>
            <a:off x="185400" y="6362280"/>
            <a:ext cx="46836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TextBox 11"/>
          <p:cNvSpPr/>
          <p:nvPr/>
        </p:nvSpPr>
        <p:spPr>
          <a:xfrm>
            <a:off x="9452520" y="6352200"/>
            <a:ext cx="26150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06520" cy="356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PH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PH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PH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34920" cy="356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7AA2855-3A4A-4B5F-9B5B-CE7844B193BB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PH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34920" cy="356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PH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PH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PH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PH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PH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PH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08160" cy="3376440"/>
          </a:xfrm>
          <a:prstGeom prst="rect">
            <a:avLst/>
          </a:prstGeom>
          <a:ln w="12700">
            <a:noFill/>
          </a:ln>
        </p:spPr>
      </p:pic>
      <p:sp>
        <p:nvSpPr>
          <p:cNvPr id="92" name="PlaceHolder 1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106520" cy="356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PH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PH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PH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34920" cy="356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036B298C-AFA2-4731-AC11-C85B971656E9}" type="slidenum">
              <a:rPr b="0" lang="en-US" sz="1800" spc="-1" strike="noStrike">
                <a:solidFill>
                  <a:srgbClr val="000000"/>
                </a:solidFill>
                <a:latin typeface="Calibri"/>
              </a:rPr>
              <a:t>&lt;number&gt;</a:t>
            </a:fld>
            <a:endParaRPr b="0" lang="en-PH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dt" idx="9"/>
          </p:nvPr>
        </p:nvSpPr>
        <p:spPr>
          <a:xfrm>
            <a:off x="838080" y="6356520"/>
            <a:ext cx="2734920" cy="356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buNone/>
              <a:defRPr b="0" lang="en-PH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PH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PH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PH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PH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PH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"/>
          <p:cNvSpPr/>
          <p:nvPr/>
        </p:nvSpPr>
        <p:spPr>
          <a:xfrm>
            <a:off x="4540680" y="2700000"/>
            <a:ext cx="6832080" cy="213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Ang Kinalalagyan ng Pilipinas sa Asya at sa Mundo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7"/>
          <p:cNvSpPr/>
          <p:nvPr/>
        </p:nvSpPr>
        <p:spPr>
          <a:xfrm>
            <a:off x="-113040" y="572400"/>
            <a:ext cx="6771960" cy="706680"/>
          </a:xfrm>
          <a:prstGeom prst="rect">
            <a:avLst/>
          </a:prstGeom>
          <a:gradFill rotWithShape="0">
            <a:gsLst>
              <a:gs pos="0">
                <a:srgbClr val="a7074b"/>
              </a:gs>
              <a:gs pos="100000">
                <a:srgbClr val="2a6099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5" name=""/>
          <p:cNvSpPr/>
          <p:nvPr/>
        </p:nvSpPr>
        <p:spPr>
          <a:xfrm>
            <a:off x="426960" y="527760"/>
            <a:ext cx="10252080" cy="110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Ang Relatibong Lokasyon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1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"/>
          <p:cNvSpPr/>
          <p:nvPr/>
        </p:nvSpPr>
        <p:spPr>
          <a:xfrm>
            <a:off x="1080000" y="2520000"/>
            <a:ext cx="10139040" cy="136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7" name=""/>
          <p:cNvSpPr/>
          <p:nvPr/>
        </p:nvSpPr>
        <p:spPr>
          <a:xfrm>
            <a:off x="540000" y="1523880"/>
            <a:ext cx="9898560" cy="250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Tinatawag na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relatibong lokasyon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 ang kinalalagyan ng isang lugar batay sa lokasyon ng mga karatig o katabing lugar nito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Ang lokasyon ng isang lugar ay matutukoy sa pamamagitan ng mga katabing lugar nito bilang palatandaan.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Bagama’t hindi tiyak ang direksiyong ibinibigay ng relatibong lokasyon, makatutulong pa rin ito upang malaman ang kinaroroonan ng isang lugar na malapit dito. 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"/>
          <p:cNvSpPr/>
          <p:nvPr/>
        </p:nvSpPr>
        <p:spPr>
          <a:xfrm>
            <a:off x="-113040" y="572400"/>
            <a:ext cx="7769880" cy="706680"/>
          </a:xfrm>
          <a:prstGeom prst="rect">
            <a:avLst/>
          </a:prstGeom>
          <a:gradFill rotWithShape="0">
            <a:gsLst>
              <a:gs pos="0">
                <a:srgbClr val="a7074b"/>
              </a:gs>
              <a:gs pos="100000">
                <a:srgbClr val="2a6099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9" name=""/>
          <p:cNvSpPr/>
          <p:nvPr/>
        </p:nvSpPr>
        <p:spPr>
          <a:xfrm>
            <a:off x="426960" y="527760"/>
            <a:ext cx="10252080" cy="110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Lokasyong Insular ng Pilipinas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1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"/>
          <p:cNvSpPr/>
          <p:nvPr/>
        </p:nvSpPr>
        <p:spPr>
          <a:xfrm>
            <a:off x="1080000" y="2520000"/>
            <a:ext cx="10139040" cy="136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1" name=""/>
          <p:cNvSpPr/>
          <p:nvPr/>
        </p:nvSpPr>
        <p:spPr>
          <a:xfrm>
            <a:off x="540000" y="1523880"/>
            <a:ext cx="7018560" cy="250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Ang insular o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maritime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ay tumutukoy sa mga katubigang nakapaligid sa isang bansa. 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Sa tala 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World Atlas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, dahil sa kabuoang 36,289 kilometrong sukat ng baybayin ng Pilipinas, itinuturing itong ikalima sa pinakamahabang baybayin sa mundo.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Ang mga anyong tubig na nakapaligid sa Pilipinas: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Symbol"/>
              <a:buChar char="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Bashi Channel, Babuyan Channel, at Luzon Strait sa hilaga;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ymbol"/>
              <a:buChar char="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Pacific Ocean sa silangan;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ymbol"/>
              <a:buChar char="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Philippine Sea sa hilagang-silangan;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ymbol"/>
              <a:buChar char="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West Philippine Sea sa kanluran;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ymbol"/>
              <a:buChar char="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Sulu Sea sa timog-kanluran; at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ymbol"/>
              <a:buChar char="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Celebes Sea sa timog.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2" name="" descr=""/>
          <p:cNvPicPr/>
          <p:nvPr/>
        </p:nvPicPr>
        <p:blipFill>
          <a:blip r:embed="rId1"/>
          <a:stretch/>
        </p:blipFill>
        <p:spPr>
          <a:xfrm>
            <a:off x="7920000" y="1440000"/>
            <a:ext cx="2985480" cy="3598560"/>
          </a:xfrm>
          <a:prstGeom prst="rect">
            <a:avLst/>
          </a:prstGeom>
          <a:ln w="0">
            <a:noFill/>
          </a:ln>
        </p:spPr>
      </p:pic>
      <p:sp>
        <p:nvSpPr>
          <p:cNvPr id="143" name=""/>
          <p:cNvSpPr/>
          <p:nvPr/>
        </p:nvSpPr>
        <p:spPr>
          <a:xfrm>
            <a:off x="8460000" y="4814280"/>
            <a:ext cx="207072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ts val="2480"/>
              </a:lnSpc>
            </a:pPr>
            <a:endParaRPr b="0" lang="en-PH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1244"/>
              </a:lnSpc>
            </a:pPr>
            <a:r>
              <a:rPr b="0" lang="en-PH" sz="700" spc="-1" strike="noStrike">
                <a:solidFill>
                  <a:srgbClr val="000000"/>
                </a:solidFill>
                <a:latin typeface="Arial;Arial"/>
                <a:ea typeface="DejaVu Sans"/>
              </a:rPr>
              <a:t>Roel Balingit via wikimedia commons CC BY 2.5</a:t>
            </a:r>
            <a:endParaRPr b="0" lang="en-PH" sz="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2"/>
          <p:cNvSpPr/>
          <p:nvPr/>
        </p:nvSpPr>
        <p:spPr>
          <a:xfrm>
            <a:off x="-113040" y="572400"/>
            <a:ext cx="7732800" cy="706680"/>
          </a:xfrm>
          <a:prstGeom prst="rect">
            <a:avLst/>
          </a:prstGeom>
          <a:gradFill rotWithShape="0">
            <a:gsLst>
              <a:gs pos="0">
                <a:srgbClr val="a7074b"/>
              </a:gs>
              <a:gs pos="100000">
                <a:srgbClr val="2a6099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5" name=""/>
          <p:cNvSpPr/>
          <p:nvPr/>
        </p:nvSpPr>
        <p:spPr>
          <a:xfrm>
            <a:off x="426960" y="527760"/>
            <a:ext cx="10252080" cy="110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Lokasyong Bisinal ng Pilipinas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1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"/>
          <p:cNvSpPr/>
          <p:nvPr/>
        </p:nvSpPr>
        <p:spPr>
          <a:xfrm>
            <a:off x="1080000" y="2520000"/>
            <a:ext cx="10139040" cy="136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7" name=""/>
          <p:cNvSpPr/>
          <p:nvPr/>
        </p:nvSpPr>
        <p:spPr>
          <a:xfrm>
            <a:off x="540000" y="1379880"/>
            <a:ext cx="6658560" cy="250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Ang lokasyon ng isang bansa ay nakabatay sa mga kaugnay na anyong lupang nakapaligid o malapit dito.  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Ang Pilipinas ay tinaguriang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Pintuan ng Asya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(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Gateway to Asia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) dahil sa lokasyon nito kaugnay ng iba pang mga bansa sa Timog- Silangang Asya. 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Ilan sa mga anyong lupa at bansa na kaugnay ng lokasyong bisinal ng Pilipinas: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ymbol"/>
              <a:buChar char="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Taiwan sa hilaga;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ymbol"/>
              <a:buChar char="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China sa hilagang-kanluran;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ymbol"/>
              <a:buChar char="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Japan sa hilagang-silangan;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ymbol"/>
              <a:buChar char="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Mga pulo ng Micronesia sa silangan;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ymbol"/>
              <a:buChar char="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Thailand, Laos, Cambodia, at Vietnam sa kanluran;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ymbol"/>
              <a:buChar char="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Brunei at Malaysia sa timog-kanluran;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ymbol"/>
              <a:buChar char="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Indonesia sa timog.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8" name="" descr=""/>
          <p:cNvPicPr/>
          <p:nvPr/>
        </p:nvPicPr>
        <p:blipFill>
          <a:blip r:embed="rId1"/>
          <a:stretch/>
        </p:blipFill>
        <p:spPr>
          <a:xfrm>
            <a:off x="7200000" y="1447920"/>
            <a:ext cx="4447440" cy="3590640"/>
          </a:xfrm>
          <a:prstGeom prst="rect">
            <a:avLst/>
          </a:prstGeom>
          <a:ln w="0">
            <a:noFill/>
          </a:ln>
        </p:spPr>
      </p:pic>
      <p:sp>
        <p:nvSpPr>
          <p:cNvPr id="149" name=""/>
          <p:cNvSpPr/>
          <p:nvPr/>
        </p:nvSpPr>
        <p:spPr>
          <a:xfrm>
            <a:off x="7560000" y="5083560"/>
            <a:ext cx="3776040" cy="31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ts val="1244"/>
              </a:lnSpc>
            </a:pPr>
            <a:r>
              <a:rPr b="0" lang="en-PH" sz="700" spc="-1" strike="noStrike">
                <a:solidFill>
                  <a:srgbClr val="000000"/>
                </a:solidFill>
                <a:latin typeface="Arial;Arial"/>
                <a:ea typeface="Arial;Arial"/>
              </a:rPr>
              <a:t>Cacahuate and adapted by Peter Fitzgerald, Globe-trotter, Joelf, Texugo, Piet-c and Bennylin. via wikimedia commons CC BY-SA 4.0 </a:t>
            </a:r>
            <a:endParaRPr b="0" lang="en-PH" sz="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15"/>
          <p:cNvSpPr/>
          <p:nvPr/>
        </p:nvSpPr>
        <p:spPr>
          <a:xfrm>
            <a:off x="-113040" y="572400"/>
            <a:ext cx="3889440" cy="651960"/>
          </a:xfrm>
          <a:prstGeom prst="rect">
            <a:avLst/>
          </a:prstGeom>
          <a:gradFill rotWithShape="0">
            <a:gsLst>
              <a:gs pos="0">
                <a:srgbClr val="e8a202"/>
              </a:gs>
              <a:gs pos="100000">
                <a:srgbClr val="ffe994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1" name=""/>
          <p:cNvSpPr/>
          <p:nvPr/>
        </p:nvSpPr>
        <p:spPr>
          <a:xfrm>
            <a:off x="426960" y="527760"/>
            <a:ext cx="10252080" cy="110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2" name=""/>
          <p:cNvSpPr/>
          <p:nvPr/>
        </p:nvSpPr>
        <p:spPr>
          <a:xfrm>
            <a:off x="540000" y="231480"/>
            <a:ext cx="10139040" cy="12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Arial;Arial"/>
              </a:rPr>
              <a:t>Pagsasanay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"/>
          <p:cNvSpPr/>
          <p:nvPr/>
        </p:nvSpPr>
        <p:spPr>
          <a:xfrm>
            <a:off x="720000" y="1060560"/>
            <a:ext cx="995904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"/>
          <p:cNvSpPr/>
          <p:nvPr/>
        </p:nvSpPr>
        <p:spPr>
          <a:xfrm>
            <a:off x="720000" y="1496160"/>
            <a:ext cx="10977120" cy="70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5" name=""/>
          <p:cNvSpPr/>
          <p:nvPr/>
        </p:nvSpPr>
        <p:spPr>
          <a:xfrm>
            <a:off x="674280" y="1505880"/>
            <a:ext cx="10123560" cy="223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I. Panuto: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Piliin mula sa kahon ang mga bansa sa Asya at mga anyong tubig na malapit sa Pilipinas.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"/>
          <p:cNvSpPr/>
          <p:nvPr/>
        </p:nvSpPr>
        <p:spPr>
          <a:xfrm>
            <a:off x="1080000" y="2340000"/>
            <a:ext cx="9178560" cy="197856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100000"/>
              </a:lnSpc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    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Estados Unidos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Pacific Ocean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Arctic Ocean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     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Philippine Sea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 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Baguio City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    Japan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        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Indonesia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                   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China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  Sulu Sea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         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Batanes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    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Taiwan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   Quezon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tangle 3"/>
          <p:cNvSpPr/>
          <p:nvPr/>
        </p:nvSpPr>
        <p:spPr>
          <a:xfrm>
            <a:off x="-113040" y="572400"/>
            <a:ext cx="5871960" cy="651960"/>
          </a:xfrm>
          <a:prstGeom prst="rect">
            <a:avLst/>
          </a:prstGeom>
          <a:gradFill rotWithShape="0">
            <a:gsLst>
              <a:gs pos="0">
                <a:srgbClr val="e8a202"/>
              </a:gs>
              <a:gs pos="100000">
                <a:srgbClr val="ffe994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8" name=""/>
          <p:cNvSpPr/>
          <p:nvPr/>
        </p:nvSpPr>
        <p:spPr>
          <a:xfrm>
            <a:off x="426960" y="527760"/>
            <a:ext cx="10252080" cy="110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9" name=""/>
          <p:cNvSpPr/>
          <p:nvPr/>
        </p:nvSpPr>
        <p:spPr>
          <a:xfrm>
            <a:off x="2340000" y="1980000"/>
            <a:ext cx="8812080" cy="370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0" name=""/>
          <p:cNvSpPr/>
          <p:nvPr/>
        </p:nvSpPr>
        <p:spPr>
          <a:xfrm>
            <a:off x="540000" y="231480"/>
            <a:ext cx="10139040" cy="12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Arial;Arial"/>
              </a:rPr>
              <a:t>Susi sa Pagwawasto: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"/>
          <p:cNvSpPr/>
          <p:nvPr/>
        </p:nvSpPr>
        <p:spPr>
          <a:xfrm>
            <a:off x="720000" y="1458360"/>
            <a:ext cx="995904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2" name=""/>
          <p:cNvSpPr/>
          <p:nvPr/>
        </p:nvSpPr>
        <p:spPr>
          <a:xfrm>
            <a:off x="360000" y="1483920"/>
            <a:ext cx="6838560" cy="157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5416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Mga bansa: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Indonesia, China, Taiwan, Japan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marL="25416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Mga anyong tubig: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Philippine Sea, Sulu Sea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1023</TotalTime>
  <Application>LibreOffice/7.4.2.3$MacOSX_X86_64 LibreOffice_project/382eef1f22670f7f4118c8c2dd222ec7ad009daf</Application>
  <AppVersion>15.0000</AppVersion>
  <Words>71</Words>
  <Paragraphs>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2023-07-10T11:23:50Z</dcterms:modified>
  <cp:revision>61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7</vt:i4>
  </property>
</Properties>
</file>