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46DB5A73-F010-44E9-8DBB-0D98D4C4F7BC}"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D096EFA-D860-449E-BBE6-5B69D1828BEF}"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00F6E14B-34BC-4D45-A052-F338FE3BE2C3}"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2B6A4D71-3E4B-4055-BE9F-6E4CA7CC8B5F}"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90BE285-963D-4919-896E-897CAD4E199F}"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E326AB1-3E0D-4E2C-BDB3-2F745B1C9CF0}"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176EA01-0624-4143-949F-B3DE57E372CF}"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87A4521-17BA-48F7-85A2-CF3782B23027}"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D138B92-9C9D-4BF1-B27A-7412A259A7B1}"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BA7BEC9-AC49-4AF9-89E4-661F74D63A49}"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2104951-1080-4D05-B712-DCFB34305053}"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EEDF2EF-2DE6-423A-B82A-CB2AC6BB6FA9}"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74B3B0D-3F2E-42F9-91DA-B8D12CD129B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C8CAF75-4E13-4E32-8D69-182BA609D76C}"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3B7D15F-6B51-41B5-B045-175E7E3E39AD}"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353A8CD1-8DC5-4415-B808-95E454138FBD}"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966922D1-2AE9-4E77-A8E1-DFDE46EA8DD9}"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87DB39F9-A125-45C1-9E03-E599BB47DAE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C83E7DFB-5AAF-467B-8075-5F8C39A26DAE}"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303F53A-4FE8-4C08-98FF-33BBC801CCB6}"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E5D64CFB-B916-41F2-A42B-07873218A73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D079F688-681F-4359-8CE0-B5C0DCAFCEBC}"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2E65C1B-6861-4746-B465-F6B2E1232D4F}"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DDFF6856-5797-41E4-9D0B-C0CF5D57C9C9}"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18F683C-ADA2-4B88-A665-18E356EC923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BF4F5FC-3834-4B1E-ACB6-8FABAD69FD2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122F082-0E99-4F6E-B5D2-BC9EFDBBC85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D9C1F52-25F0-4232-A208-99C48FE04215}"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DB4BC2FF-4596-4436-824D-241CB722A0F6}"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AC8547D7-E9C1-4100-B147-6ACD72D69388}"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4C0A991-EF18-473C-AB8D-71B6D7E4C368}"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9775216-3862-45B2-B8A0-0AD7054A698E}"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0ACF492-0BAC-4C33-B2D2-0726F8A6A8C9}"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DC7A8AB-EB9E-4227-9AB1-D78B2B4B000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FBADC92-D608-400A-B2DA-B06D0015AB83}"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884772F-3951-4E79-9F8C-571D7F7A1292}"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000" cy="684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880" cy="2783880"/>
          </a:xfrm>
          <a:prstGeom prst="rect">
            <a:avLst/>
          </a:prstGeom>
          <a:ln w="0">
            <a:noFill/>
          </a:ln>
        </p:spPr>
      </p:pic>
      <p:sp>
        <p:nvSpPr>
          <p:cNvPr id="2" name="Rectangle 5"/>
          <p:cNvSpPr/>
          <p:nvPr/>
        </p:nvSpPr>
        <p:spPr>
          <a:xfrm>
            <a:off x="3487320" y="1475280"/>
            <a:ext cx="8689320" cy="3847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9320" cy="3690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680" cy="3499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8080" cy="3499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D5462F8-4EEB-4751-B833-A4EA7CDC6AA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8080" cy="3499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7000" cy="619920"/>
          </a:xfrm>
          <a:prstGeom prst="rect">
            <a:avLst/>
          </a:prstGeom>
          <a:ln w="0">
            <a:noFill/>
          </a:ln>
        </p:spPr>
      </p:pic>
      <p:sp>
        <p:nvSpPr>
          <p:cNvPr id="46" name="Rectangle 7"/>
          <p:cNvSpPr/>
          <p:nvPr/>
        </p:nvSpPr>
        <p:spPr>
          <a:xfrm>
            <a:off x="10868760" y="0"/>
            <a:ext cx="955440" cy="955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520" cy="1019520"/>
          </a:xfrm>
          <a:prstGeom prst="rect">
            <a:avLst/>
          </a:prstGeom>
          <a:ln w="0">
            <a:noFill/>
          </a:ln>
        </p:spPr>
      </p:pic>
      <p:sp>
        <p:nvSpPr>
          <p:cNvPr id="48" name="TextBox 9"/>
          <p:cNvSpPr/>
          <p:nvPr/>
        </p:nvSpPr>
        <p:spPr>
          <a:xfrm>
            <a:off x="185400" y="6362280"/>
            <a:ext cx="467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680" cy="3499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8080" cy="3499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A7916895-0E0E-4A7A-B47B-D8049F2190D3}"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8080" cy="34992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1320" cy="3369600"/>
          </a:xfrm>
          <a:prstGeom prst="rect">
            <a:avLst/>
          </a:prstGeom>
          <a:ln w="12700">
            <a:noFill/>
          </a:ln>
        </p:spPr>
      </p:pic>
      <p:sp>
        <p:nvSpPr>
          <p:cNvPr id="92" name="PlaceHolder 1"/>
          <p:cNvSpPr>
            <a:spLocks noGrp="1"/>
          </p:cNvSpPr>
          <p:nvPr>
            <p:ph type="ftr" idx="7"/>
          </p:nvPr>
        </p:nvSpPr>
        <p:spPr>
          <a:xfrm>
            <a:off x="4038480" y="6356520"/>
            <a:ext cx="4099680" cy="3499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8080" cy="3499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B25EDFB5-7477-484B-A97C-317491178541}"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8080" cy="3499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08000"/>
            <a:ext cx="6825240" cy="212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Pakinabang Pang-ekonomiko mula sa mga Likas na Yaman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734148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Yamang Tubig ng Bansa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6" name="" descr=""/>
          <p:cNvPicPr/>
          <p:nvPr/>
        </p:nvPicPr>
        <p:blipFill>
          <a:blip r:embed="rId1"/>
          <a:stretch/>
        </p:blipFill>
        <p:spPr>
          <a:xfrm>
            <a:off x="7467120" y="1087560"/>
            <a:ext cx="4376520" cy="2826720"/>
          </a:xfrm>
          <a:prstGeom prst="rect">
            <a:avLst/>
          </a:prstGeom>
          <a:ln w="0">
            <a:noFill/>
          </a:ln>
        </p:spPr>
      </p:pic>
      <p:pic>
        <p:nvPicPr>
          <p:cNvPr id="137" name="" descr=""/>
          <p:cNvPicPr/>
          <p:nvPr/>
        </p:nvPicPr>
        <p:blipFill>
          <a:blip r:embed="rId2"/>
          <a:stretch/>
        </p:blipFill>
        <p:spPr>
          <a:xfrm>
            <a:off x="7487280" y="3719520"/>
            <a:ext cx="4565520" cy="2430360"/>
          </a:xfrm>
          <a:prstGeom prst="rect">
            <a:avLst/>
          </a:prstGeom>
          <a:ln w="0">
            <a:noFill/>
          </a:ln>
        </p:spPr>
      </p:pic>
      <p:sp>
        <p:nvSpPr>
          <p:cNvPr id="138" name=""/>
          <p:cNvSpPr txBox="1"/>
          <p:nvPr/>
        </p:nvSpPr>
        <p:spPr>
          <a:xfrm>
            <a:off x="673920" y="1523520"/>
            <a:ext cx="6435000" cy="529848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rPr>
              <a:t>Ang Pilipinas ay isang kapuluan kaya napalilibutan ito ng mga anyong tubig. Ang mga lugar na nasa baybayin ng mga katubigan ay nakikinabang sa mga produktong nagmumula rito. </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rPr>
              <a:t>Ang pangunahing produktong nakukuha sa katubigan ay isda. Ang maiinam na pangisdaan ay matatagpuan sa Estancia, Iloilo, golpo ng Lingayen, at Palawan.</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rPr>
              <a:t>Ang mga naninirahan sa baybay-dagat ay natutuhan nang gumamit ng makabagong paraan ng pangingisda. Natutuhan na rin nila kung paano ang pag-iimbak, pagsasalata, pagbibilad, at pagpapausok (tinapa) ng isda.</a:t>
            </a:r>
            <a:endParaRPr b="0" lang="en-PH" sz="1800" spc="-1" strike="noStrike">
              <a:solidFill>
                <a:srgbClr val="000000"/>
              </a:solidFill>
              <a:latin typeface="Lato"/>
              <a:ea typeface=""/>
            </a:endParaRPr>
          </a:p>
          <a:p>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Rectangle 8"/>
          <p:cNvSpPr/>
          <p:nvPr/>
        </p:nvSpPr>
        <p:spPr>
          <a:xfrm>
            <a:off x="-113040" y="532080"/>
            <a:ext cx="835704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0" name="Rectangle 9"/>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Iba pang Produkto mula sa Dagat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1" name=""/>
          <p:cNvSpPr txBox="1"/>
          <p:nvPr/>
        </p:nvSpPr>
        <p:spPr>
          <a:xfrm>
            <a:off x="673920" y="1523520"/>
            <a:ext cx="10795680" cy="437940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Tinatayang may 10,000 uri ng kabibe na ang iba ay nakakain at ang iba ay hindi. Ang kabibe ay ginagawang butones, </a:t>
            </a:r>
            <a:r>
              <a:rPr b="0" i="1" lang="en-PH" sz="1800" spc="-1" strike="noStrike">
                <a:solidFill>
                  <a:srgbClr val="000000"/>
                </a:solidFill>
                <a:latin typeface="Lato"/>
                <a:ea typeface=""/>
              </a:rPr>
              <a:t>lampshade</a:t>
            </a:r>
            <a:r>
              <a:rPr b="0" lang="en-PH" sz="1800" spc="-1" strike="noStrike">
                <a:solidFill>
                  <a:srgbClr val="000000"/>
                </a:solidFill>
                <a:latin typeface="Lato"/>
                <a:ea typeface=""/>
              </a:rPr>
              <a:t>, pandekorasyon, at iba pa. Ginagawa ring koleksiyon ang mga kabibe ng mga taong mahilig dito. </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Ang perlas ay tumutubo sa talaba. Ang laman ng talaba ay mainam kainin. Ang talukap o shell ng talaba ay nagagawang pandekorasyon sa mga kasangkapan. Mataas ang halaga ng mga perlas kaya inaalagaan ito at pinararami sa mga </a:t>
            </a:r>
            <a:r>
              <a:rPr b="0" i="1" lang="en-PH" sz="1800" spc="-1" strike="noStrike">
                <a:solidFill>
                  <a:srgbClr val="000000"/>
                </a:solidFill>
                <a:latin typeface="Lato"/>
                <a:ea typeface=""/>
              </a:rPr>
              <a:t>pearl farm</a:t>
            </a:r>
            <a:r>
              <a:rPr b="0" lang="en-PH" sz="1800" spc="-1" strike="noStrike">
                <a:solidFill>
                  <a:srgbClr val="000000"/>
                </a:solidFill>
                <a:latin typeface="Lato"/>
                <a:ea typeface=""/>
              </a:rPr>
              <a:t>.</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Iba’t ibang halamang-dagat ang pinanggagalingan ng kabuhayan ng ilang Pilipino. Ang trepang o </a:t>
            </a:r>
            <a:r>
              <a:rPr b="0" i="1" lang="en-PH" sz="1800" spc="-1" strike="noStrike">
                <a:solidFill>
                  <a:srgbClr val="000000"/>
                </a:solidFill>
                <a:latin typeface="Lato"/>
                <a:ea typeface=""/>
              </a:rPr>
              <a:t>sea cucumber</a:t>
            </a:r>
            <a:r>
              <a:rPr b="0" lang="en-PH" sz="1800" spc="-1" strike="noStrike">
                <a:solidFill>
                  <a:srgbClr val="000000"/>
                </a:solidFill>
                <a:latin typeface="Lato"/>
                <a:ea typeface=""/>
              </a:rPr>
              <a:t> ay hinahalo sa mga pagkain tulad ng sopas. Iniluluwas ito sa Hong Kong, Japan, Malaysia, at Taiwan. </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Bukod sa ginagawang pagkain, ang damong-dagat na lato </a:t>
            </a:r>
            <a:r>
              <a:rPr b="0" i="1" lang="en-PH" sz="1800" spc="-1" strike="noStrike">
                <a:solidFill>
                  <a:srgbClr val="000000"/>
                </a:solidFill>
                <a:latin typeface="Lato"/>
                <a:ea typeface=""/>
              </a:rPr>
              <a:t>(seaweed)</a:t>
            </a:r>
            <a:r>
              <a:rPr b="0" lang="en-PH" sz="1800" spc="-1" strike="noStrike">
                <a:solidFill>
                  <a:srgbClr val="000000"/>
                </a:solidFill>
                <a:latin typeface="Lato"/>
                <a:ea typeface=""/>
              </a:rPr>
              <a:t> ay mahalagang sangkap ng ibang mga produkto. </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 descr=""/>
          <p:cNvPicPr/>
          <p:nvPr/>
        </p:nvPicPr>
        <p:blipFill>
          <a:blip r:embed="rId1"/>
          <a:stretch/>
        </p:blipFill>
        <p:spPr>
          <a:xfrm>
            <a:off x="1792080" y="2966760"/>
            <a:ext cx="9299160" cy="2668680"/>
          </a:xfrm>
          <a:prstGeom prst="rect">
            <a:avLst/>
          </a:prstGeom>
          <a:ln w="0">
            <a:noFill/>
          </a:ln>
        </p:spPr>
      </p:pic>
      <p:sp>
        <p:nvSpPr>
          <p:cNvPr id="143" name="Rectangle 10"/>
          <p:cNvSpPr/>
          <p:nvPr/>
        </p:nvSpPr>
        <p:spPr>
          <a:xfrm>
            <a:off x="-113040" y="532080"/>
            <a:ext cx="965124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4" name="Rectangle 11"/>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Mahahalagang Produktong Agrikultural</a:t>
            </a:r>
            <a:endParaRPr b="0" lang="en-PH" sz="3600" spc="-1" strike="noStrike">
              <a:solidFill>
                <a:srgbClr val="000000"/>
              </a:solidFill>
              <a:latin typeface="Arial"/>
            </a:endParaRPr>
          </a:p>
        </p:txBody>
      </p:sp>
      <p:sp>
        <p:nvSpPr>
          <p:cNvPr id="145" name=""/>
          <p:cNvSpPr txBox="1"/>
          <p:nvPr/>
        </p:nvSpPr>
        <p:spPr>
          <a:xfrm>
            <a:off x="673920" y="1523520"/>
            <a:ext cx="10557000" cy="259848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Ang pagkakaroon ng mayaman at matabang lupa ang pangunahing dahilan kung bakit ang Pilipinas ay isang bansang agrikultural. Ang bigas, niyog, abaka, tubo, at mais ay mga importanteng produktong agrikultural. Bawat isa sa mga produktong ito ay pinagmumulan ng mga industriyang nagbibigay ng hanapbuhay sa mga tao upang maging maunlad ang kanilang pamilya at makatulong din sa pag-unlad ng bansa.</a:t>
            </a:r>
            <a:endParaRPr b="0" lang="en-PH" sz="1800" spc="-1" strike="noStrike">
              <a:solidFill>
                <a:srgbClr val="000000"/>
              </a:solidFill>
              <a:latin typeface="Lato"/>
              <a:ea typeface=""/>
            </a:endParaRPr>
          </a:p>
        </p:txBody>
      </p:sp>
      <p:sp>
        <p:nvSpPr>
          <p:cNvPr id="146" name=""/>
          <p:cNvSpPr txBox="1"/>
          <p:nvPr/>
        </p:nvSpPr>
        <p:spPr>
          <a:xfrm>
            <a:off x="1811880" y="5531040"/>
            <a:ext cx="8901360" cy="513720"/>
          </a:xfrm>
          <a:prstGeom prst="rect">
            <a:avLst/>
          </a:prstGeom>
          <a:noFill/>
          <a:ln w="0">
            <a:noFill/>
          </a:ln>
        </p:spPr>
        <p:txBody>
          <a:bodyPr lIns="90000" rIns="90000" tIns="45000" bIns="45000" anchor="t">
            <a:noAutofit/>
          </a:bodyPr>
          <a:p>
            <a:pPr algn="ctr"/>
            <a:r>
              <a:rPr b="0" i="1" lang="en-PH" sz="1500" spc="-1" strike="noStrike">
                <a:solidFill>
                  <a:srgbClr val="000000"/>
                </a:solidFill>
                <a:latin typeface="Lato"/>
              </a:rPr>
              <a:t>Halimbawa ng mga gawain at produktong agrikultural (palay, tubo, at kopra)</a:t>
            </a:r>
            <a:endParaRPr b="0" i="1" lang="en-PH" sz="1500" spc="-1" strike="noStrike">
              <a:solidFill>
                <a:srgbClr val="000000"/>
              </a:solidFill>
              <a:latin typeface="Lato"/>
              <a:ea typeface=""/>
            </a:endParaRPr>
          </a:p>
          <a:p>
            <a:pPr algn="ctr"/>
            <a:r>
              <a:rPr b="0" i="1" lang="en-PH" sz="1500" spc="-1" strike="noStrike">
                <a:solidFill>
                  <a:srgbClr val="000000"/>
                </a:solidFill>
                <a:latin typeface="Lato"/>
              </a:rPr>
              <a:t>mula sa yamang lupa ng bansa</a:t>
            </a:r>
            <a:endParaRPr b="0" i="1" lang="en-PH" sz="15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2"/>
          <p:cNvSpPr/>
          <p:nvPr/>
        </p:nvSpPr>
        <p:spPr>
          <a:xfrm>
            <a:off x="-113040" y="532080"/>
            <a:ext cx="463320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8" name="Rectangle 13"/>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Yamang Mineral</a:t>
            </a:r>
            <a:endParaRPr b="0" lang="en-PH" sz="3600" spc="-1" strike="noStrike">
              <a:solidFill>
                <a:srgbClr val="000000"/>
              </a:solidFill>
              <a:latin typeface="Arial"/>
            </a:endParaRPr>
          </a:p>
        </p:txBody>
      </p:sp>
      <p:sp>
        <p:nvSpPr>
          <p:cNvPr id="149" name=""/>
          <p:cNvSpPr txBox="1"/>
          <p:nvPr/>
        </p:nvSpPr>
        <p:spPr>
          <a:xfrm>
            <a:off x="673920" y="1523520"/>
            <a:ext cx="7371000" cy="371628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Maraming deposito ng iba’t ibang uri ng mineral ang matatagpuan sa Pilipinas kaya maraming minero ang nabibigyan ng hanapbuhay sa mga minahan. May ginto, tanso, bakal, langis, marmol, </a:t>
            </a:r>
            <a:r>
              <a:rPr b="0" i="1" lang="en-PH" sz="1800" spc="-1" strike="noStrike">
                <a:solidFill>
                  <a:srgbClr val="000000"/>
                </a:solidFill>
                <a:latin typeface="Lato"/>
                <a:ea typeface=""/>
              </a:rPr>
              <a:t>nickel</a:t>
            </a:r>
            <a:r>
              <a:rPr b="0" lang="en-PH" sz="1800" spc="-1" strike="noStrike">
                <a:solidFill>
                  <a:srgbClr val="000000"/>
                </a:solidFill>
                <a:latin typeface="Lato"/>
                <a:ea typeface=""/>
              </a:rPr>
              <a:t>, at </a:t>
            </a:r>
            <a:r>
              <a:rPr b="0" i="1" lang="en-PH" sz="1800" spc="-1" strike="noStrike">
                <a:solidFill>
                  <a:srgbClr val="000000"/>
                </a:solidFill>
                <a:latin typeface="Lato"/>
                <a:ea typeface=""/>
              </a:rPr>
              <a:t>chromite.</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Ang ginto ay namimina sa mga bayan ng Paracale sa Camarines Norte, Benguet, Masbate, Surigao, at Bulacan. Iba’t ibang uri ng alahas ang ginagawa mula sa ginto. </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Ang </a:t>
            </a:r>
            <a:r>
              <a:rPr b="0" i="1" lang="en-PH" sz="1800" spc="-1" strike="noStrike">
                <a:solidFill>
                  <a:srgbClr val="000000"/>
                </a:solidFill>
                <a:latin typeface="Lato"/>
                <a:ea typeface=""/>
              </a:rPr>
              <a:t>chromite</a:t>
            </a:r>
            <a:r>
              <a:rPr b="0" lang="en-PH" sz="1800" spc="-1" strike="noStrike">
                <a:solidFill>
                  <a:srgbClr val="000000"/>
                </a:solidFill>
                <a:latin typeface="Lato"/>
                <a:ea typeface=""/>
              </a:rPr>
              <a:t> na matatagpuan sa Masinloc, Zambales ay mataas na uri. Ginagamit itong panghalo sa stainless steel na kasangkapan. </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p:txBody>
      </p:sp>
      <p:pic>
        <p:nvPicPr>
          <p:cNvPr id="150" name="" descr=""/>
          <p:cNvPicPr/>
          <p:nvPr/>
        </p:nvPicPr>
        <p:blipFill>
          <a:blip r:embed="rId1"/>
          <a:srcRect l="0" t="0" r="0" b="11430"/>
          <a:stretch/>
        </p:blipFill>
        <p:spPr>
          <a:xfrm>
            <a:off x="7926120" y="3632760"/>
            <a:ext cx="4001760" cy="2440080"/>
          </a:xfrm>
          <a:prstGeom prst="rect">
            <a:avLst/>
          </a:prstGeom>
          <a:ln w="0">
            <a:noFill/>
          </a:ln>
        </p:spPr>
      </p:pic>
      <p:pic>
        <p:nvPicPr>
          <p:cNvPr id="151" name="" descr=""/>
          <p:cNvPicPr/>
          <p:nvPr/>
        </p:nvPicPr>
        <p:blipFill>
          <a:blip r:embed="rId2"/>
          <a:stretch/>
        </p:blipFill>
        <p:spPr>
          <a:xfrm>
            <a:off x="7972920" y="1262880"/>
            <a:ext cx="3722400" cy="2599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4"/>
          <p:cNvSpPr/>
          <p:nvPr/>
        </p:nvSpPr>
        <p:spPr>
          <a:xfrm>
            <a:off x="-113040" y="532080"/>
            <a:ext cx="463320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3" name="Rectangle 16"/>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Yamang Mineral</a:t>
            </a:r>
            <a:endParaRPr b="0" lang="en-PH" sz="3600" spc="-1" strike="noStrike">
              <a:solidFill>
                <a:srgbClr val="000000"/>
              </a:solidFill>
              <a:latin typeface="Arial"/>
            </a:endParaRPr>
          </a:p>
        </p:txBody>
      </p:sp>
      <p:sp>
        <p:nvSpPr>
          <p:cNvPr id="154" name=""/>
          <p:cNvSpPr txBox="1"/>
          <p:nvPr/>
        </p:nvSpPr>
        <p:spPr>
          <a:xfrm>
            <a:off x="673920" y="1523520"/>
            <a:ext cx="7371000" cy="259848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Sa isla ng Nonoc, Surigao naman matatagpuan ang pinakamalaking deposito ng </a:t>
            </a:r>
            <a:r>
              <a:rPr b="0" i="1" lang="en-PH" sz="1800" spc="-1" strike="noStrike">
                <a:solidFill>
                  <a:srgbClr val="000000"/>
                </a:solidFill>
                <a:latin typeface="Lato"/>
                <a:ea typeface=""/>
              </a:rPr>
              <a:t>nickel</a:t>
            </a:r>
            <a:r>
              <a:rPr b="0" lang="en-PH" sz="1800" spc="-1" strike="noStrike">
                <a:solidFill>
                  <a:srgbClr val="000000"/>
                </a:solidFill>
                <a:latin typeface="Lato"/>
                <a:ea typeface=""/>
              </a:rPr>
              <a:t>. Isang mahalagang sangkap ito sa paggawa ng baterya at mga kasangkapang </a:t>
            </a:r>
            <a:r>
              <a:rPr b="0" i="1" lang="en-PH" sz="1800" spc="-1" strike="noStrike">
                <a:solidFill>
                  <a:srgbClr val="000000"/>
                </a:solidFill>
                <a:latin typeface="Lato"/>
                <a:ea typeface=""/>
              </a:rPr>
              <a:t>stainless steel </a:t>
            </a:r>
            <a:r>
              <a:rPr b="0" lang="en-PH" sz="1800" spc="-1" strike="noStrike">
                <a:solidFill>
                  <a:srgbClr val="000000"/>
                </a:solidFill>
                <a:latin typeface="Lato"/>
                <a:ea typeface=""/>
              </a:rPr>
              <a:t>upang maiwasan ang pagkakaroon ng kalawang at maging makintab ang mga ito.</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Sa Romblon naman matatagpuan ang pinakamalaking deposito ng</a:t>
            </a:r>
            <a:endParaRPr b="0" lang="en-PH" sz="1800" spc="-1" strike="noStrike">
              <a:solidFill>
                <a:srgbClr val="000000"/>
              </a:solidFill>
              <a:latin typeface="Lato"/>
              <a:ea typeface=""/>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
              </a:rPr>
              <a:t>marmol. Ginagamit ito sa paggawa ng sahig at iba pang bahagi ng bahay at gusali, gayundin ng mga kagamitang pandekorasyon.</a:t>
            </a:r>
            <a:endParaRPr b="0" lang="en-PH" sz="1800" spc="-1" strike="noStrike">
              <a:solidFill>
                <a:srgbClr val="000000"/>
              </a:solidFill>
              <a:latin typeface="Lato"/>
              <a:ea typeface=""/>
            </a:endParaRPr>
          </a:p>
        </p:txBody>
      </p:sp>
      <p:pic>
        <p:nvPicPr>
          <p:cNvPr id="155" name="" descr=""/>
          <p:cNvPicPr/>
          <p:nvPr/>
        </p:nvPicPr>
        <p:blipFill>
          <a:blip r:embed="rId1"/>
          <a:srcRect l="0" t="0" r="0" b="11430"/>
          <a:stretch/>
        </p:blipFill>
        <p:spPr>
          <a:xfrm>
            <a:off x="7926120" y="3632760"/>
            <a:ext cx="4001760" cy="2440080"/>
          </a:xfrm>
          <a:prstGeom prst="rect">
            <a:avLst/>
          </a:prstGeom>
          <a:ln w="0">
            <a:noFill/>
          </a:ln>
        </p:spPr>
      </p:pic>
      <p:pic>
        <p:nvPicPr>
          <p:cNvPr id="156" name="" descr=""/>
          <p:cNvPicPr/>
          <p:nvPr/>
        </p:nvPicPr>
        <p:blipFill>
          <a:blip r:embed="rId2"/>
          <a:stretch/>
        </p:blipFill>
        <p:spPr>
          <a:xfrm>
            <a:off x="7972920" y="1262880"/>
            <a:ext cx="3722400" cy="25995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5"/>
          <p:cNvSpPr/>
          <p:nvPr/>
        </p:nvSpPr>
        <p:spPr>
          <a:xfrm>
            <a:off x="-113040" y="552240"/>
            <a:ext cx="3890160" cy="6526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8" name="Rectangle 192"/>
          <p:cNvSpPr/>
          <p:nvPr/>
        </p:nvSpPr>
        <p:spPr>
          <a:xfrm>
            <a:off x="540000" y="231480"/>
            <a:ext cx="10132200" cy="119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9" name="Rectangle 193"/>
          <p:cNvSpPr/>
          <p:nvPr/>
        </p:nvSpPr>
        <p:spPr>
          <a:xfrm>
            <a:off x="720000" y="1060560"/>
            <a:ext cx="995220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0" name="Rectangle 194"/>
          <p:cNvSpPr/>
          <p:nvPr/>
        </p:nvSpPr>
        <p:spPr>
          <a:xfrm>
            <a:off x="720000" y="1496160"/>
            <a:ext cx="10970280" cy="693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1" name=""/>
          <p:cNvSpPr txBox="1"/>
          <p:nvPr/>
        </p:nvSpPr>
        <p:spPr>
          <a:xfrm>
            <a:off x="909000" y="1616400"/>
            <a:ext cx="10063080" cy="3142800"/>
          </a:xfrm>
          <a:prstGeom prst="rect">
            <a:avLst/>
          </a:prstGeom>
          <a:noFill/>
          <a:ln w="0">
            <a:noFill/>
          </a:ln>
        </p:spPr>
        <p:txBody>
          <a:bodyPr lIns="90000" rIns="90000" tIns="45000" bIns="45000" anchor="t">
            <a:noAutofit/>
          </a:bodyPr>
          <a:p>
            <a:pPr>
              <a:lnSpc>
                <a:spcPct val="100000"/>
              </a:lnSpc>
              <a:spcBef>
                <a:spcPts val="567"/>
              </a:spcBef>
              <a:spcAft>
                <a:spcPts val="567"/>
              </a:spcAft>
            </a:pPr>
            <a:r>
              <a:rPr b="1" lang="en-PH" sz="1800" spc="-1" strike="noStrike">
                <a:solidFill>
                  <a:srgbClr val="000000"/>
                </a:solidFill>
                <a:latin typeface="Lato"/>
              </a:rPr>
              <a:t>I. Panuto:</a:t>
            </a:r>
            <a:r>
              <a:rPr b="0" lang="en-PH" sz="1800" spc="-1" strike="noStrike">
                <a:solidFill>
                  <a:srgbClr val="000000"/>
                </a:solidFill>
                <a:latin typeface="Lato"/>
              </a:rPr>
              <a:t>Sagutin ang sumusunod na tanong.</a:t>
            </a:r>
            <a:endParaRPr b="0" lang="en-PH" sz="1800" spc="-1" strike="noStrike">
              <a:solidFill>
                <a:srgbClr val="000000"/>
              </a:solidFill>
              <a:latin typeface="Lato"/>
              <a:ea typeface=""/>
            </a:endParaRPr>
          </a:p>
          <a:p>
            <a:pPr>
              <a:lnSpc>
                <a:spcPct val="100000"/>
              </a:lnSpc>
              <a:spcBef>
                <a:spcPts val="567"/>
              </a:spcBef>
              <a:spcAft>
                <a:spcPts val="567"/>
              </a:spcAft>
            </a:pPr>
            <a:r>
              <a:rPr b="0" lang="en-PH" sz="1800" spc="-1" strike="noStrike">
                <a:solidFill>
                  <a:srgbClr val="000000"/>
                </a:solidFill>
                <a:latin typeface="Lato"/>
              </a:rPr>
              <a:t>1. Ano ang pakinabang ng mga yamang tubig sa ekonomiya ng bansa?</a:t>
            </a:r>
            <a:endParaRPr b="0" lang="en-PH" sz="1800" spc="-1" strike="noStrike">
              <a:solidFill>
                <a:srgbClr val="000000"/>
              </a:solidFill>
              <a:latin typeface="Lato"/>
              <a:ea typeface=""/>
            </a:endParaRPr>
          </a:p>
          <a:p>
            <a:pPr>
              <a:lnSpc>
                <a:spcPct val="100000"/>
              </a:lnSpc>
              <a:spcBef>
                <a:spcPts val="567"/>
              </a:spcBef>
              <a:spcAft>
                <a:spcPts val="567"/>
              </a:spcAft>
            </a:pPr>
            <a:r>
              <a:rPr b="0" lang="en-PH" sz="1800" spc="-1" strike="noStrike">
                <a:solidFill>
                  <a:srgbClr val="000000"/>
                </a:solidFill>
                <a:latin typeface="Lato"/>
              </a:rPr>
              <a:t>2. Paano nakatutulong ang mga likas na yaman sa kabuhayan ng mga mamamayan?</a:t>
            </a:r>
            <a:endParaRPr b="0" lang="en-PH" sz="1800" spc="-1" strike="noStrike">
              <a:solidFill>
                <a:srgbClr val="000000"/>
              </a:solidFill>
              <a:latin typeface="Lato"/>
              <a:ea typeface=""/>
            </a:endParaRPr>
          </a:p>
          <a:p>
            <a:pPr>
              <a:lnSpc>
                <a:spcPct val="100000"/>
              </a:lnSpc>
              <a:spcBef>
                <a:spcPts val="567"/>
              </a:spcBef>
              <a:spcAft>
                <a:spcPts val="567"/>
              </a:spcAft>
            </a:pPr>
            <a:r>
              <a:rPr b="0" lang="en-PH" sz="1800" spc="-1" strike="noStrike">
                <a:solidFill>
                  <a:srgbClr val="000000"/>
                </a:solidFill>
                <a:latin typeface="Lato"/>
              </a:rPr>
              <a:t>3. Aling likas na yaman ang nakatutulong sa pag-unlad ng mga industriya sa bansa?</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Rectangle 1"/>
          <p:cNvSpPr/>
          <p:nvPr/>
        </p:nvSpPr>
        <p:spPr>
          <a:xfrm>
            <a:off x="-113040" y="552240"/>
            <a:ext cx="6610680" cy="6526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3" name="Rectangle 2"/>
          <p:cNvSpPr/>
          <p:nvPr/>
        </p:nvSpPr>
        <p:spPr>
          <a:xfrm>
            <a:off x="426960" y="52776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4" name="Rectangle 3"/>
          <p:cNvSpPr/>
          <p:nvPr/>
        </p:nvSpPr>
        <p:spPr>
          <a:xfrm>
            <a:off x="540000" y="231480"/>
            <a:ext cx="10132200" cy="119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sp>
        <p:nvSpPr>
          <p:cNvPr id="165" name="Rectangle 4"/>
          <p:cNvSpPr/>
          <p:nvPr/>
        </p:nvSpPr>
        <p:spPr>
          <a:xfrm>
            <a:off x="720000" y="1060560"/>
            <a:ext cx="995220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6" name=""/>
          <p:cNvSpPr txBox="1"/>
          <p:nvPr/>
        </p:nvSpPr>
        <p:spPr>
          <a:xfrm>
            <a:off x="825120" y="1645200"/>
            <a:ext cx="10311120" cy="254124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0" lang="en-PH" sz="1800" spc="-1" strike="noStrike">
                <a:solidFill>
                  <a:srgbClr val="000000"/>
                </a:solidFill>
                <a:latin typeface="Lato"/>
              </a:rPr>
              <a:t>1. Ito ay magdudulot ng karagdagang kabuhayan at kita sa mga mamamayan.</a:t>
            </a:r>
            <a:endParaRPr b="0" lang="en-PH" sz="1800" spc="-1" strike="noStrike">
              <a:solidFill>
                <a:srgbClr val="000000"/>
              </a:solidFill>
              <a:latin typeface="Lato"/>
              <a:ea typeface=""/>
            </a:endParaRPr>
          </a:p>
          <a:p>
            <a:pPr algn="just">
              <a:lnSpc>
                <a:spcPct val="100000"/>
              </a:lnSpc>
              <a:spcBef>
                <a:spcPts val="850"/>
              </a:spcBef>
              <a:spcAft>
                <a:spcPts val="850"/>
              </a:spcAft>
            </a:pPr>
            <a:r>
              <a:rPr b="0" lang="en-PH" sz="1800" spc="-1" strike="noStrike">
                <a:solidFill>
                  <a:srgbClr val="000000"/>
                </a:solidFill>
                <a:latin typeface="Lato"/>
              </a:rPr>
              <a:t>2. Ang mga produkto mula sa iba’t ibang likas na yaman ng bansa ay lumilikha ng hanapbuhay at naikakalakal ito sa ibang bansa upang magkaroon ng dagdag na kita ang mga pamilya at pamahalaan.</a:t>
            </a:r>
            <a:endParaRPr b="0" lang="en-PH" sz="1800" spc="-1" strike="noStrike">
              <a:solidFill>
                <a:srgbClr val="000000"/>
              </a:solidFill>
              <a:latin typeface="Lato"/>
              <a:ea typeface=""/>
            </a:endParaRPr>
          </a:p>
          <a:p>
            <a:pPr algn="just">
              <a:lnSpc>
                <a:spcPct val="100000"/>
              </a:lnSpc>
              <a:spcBef>
                <a:spcPts val="850"/>
              </a:spcBef>
              <a:spcAft>
                <a:spcPts val="850"/>
              </a:spcAft>
            </a:pPr>
            <a:r>
              <a:rPr b="0" lang="en-PH" sz="1800" spc="-1" strike="noStrike">
                <a:solidFill>
                  <a:srgbClr val="000000"/>
                </a:solidFill>
                <a:latin typeface="Lato"/>
              </a:rPr>
              <a:t>3. Ang mga yamang gubat at mineral ay mahalaga sa mga industriya.</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1922</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2023-03-15T10:58:52Z</dcterms:modified>
  <cp:revision>205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