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000" cy="6851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880" cy="2792880"/>
          </a:xfrm>
          <a:prstGeom prst="rect">
            <a:avLst/>
          </a:prstGeom>
          <a:ln w="0">
            <a:noFill/>
          </a:ln>
        </p:spPr>
      </p:pic>
      <p:sp>
        <p:nvSpPr>
          <p:cNvPr id="2" name="Rectangle 5"/>
          <p:cNvSpPr/>
          <p:nvPr/>
        </p:nvSpPr>
        <p:spPr>
          <a:xfrm>
            <a:off x="3487320" y="1475280"/>
            <a:ext cx="8698320" cy="3856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8320" cy="378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000" cy="628920"/>
          </a:xfrm>
          <a:prstGeom prst="rect">
            <a:avLst/>
          </a:prstGeom>
          <a:ln w="0">
            <a:noFill/>
          </a:ln>
        </p:spPr>
      </p:pic>
      <p:sp>
        <p:nvSpPr>
          <p:cNvPr id="43" name="Rectangle 7"/>
          <p:cNvSpPr/>
          <p:nvPr/>
        </p:nvSpPr>
        <p:spPr>
          <a:xfrm>
            <a:off x="10868760" y="0"/>
            <a:ext cx="964440" cy="964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520" cy="1028520"/>
          </a:xfrm>
          <a:prstGeom prst="rect">
            <a:avLst/>
          </a:prstGeom>
          <a:ln w="0">
            <a:noFill/>
          </a:ln>
        </p:spPr>
      </p:pic>
      <p:sp>
        <p:nvSpPr>
          <p:cNvPr id="45" name="TextBox 9"/>
          <p:cNvSpPr/>
          <p:nvPr/>
        </p:nvSpPr>
        <p:spPr>
          <a:xfrm>
            <a:off x="185400" y="6362280"/>
            <a:ext cx="468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320" cy="3378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880000"/>
            <a:ext cx="748908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a:ea typeface="DejaVu Sans"/>
              </a:rPr>
              <a:t> </a:t>
            </a:r>
            <a:r>
              <a:rPr b="0" lang="en-US" sz="3600" spc="-1" strike="noStrike">
                <a:solidFill>
                  <a:srgbClr val="ffffff"/>
                </a:solidFill>
                <a:latin typeface="Montserrat"/>
                <a:ea typeface="DejaVu Sans"/>
              </a:rPr>
              <a:t>Changes in Climate</a:t>
            </a:r>
            <a:endParaRPr b="0" lang="en-PH" sz="3600" spc="-1" strike="noStrike">
              <a:latin typeface="Montserra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Box 12"/>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Changes in Climate</a:t>
            </a:r>
            <a:endParaRPr b="0" lang="en-PH" sz="3600" spc="-1" strike="noStrike">
              <a:latin typeface="Arial"/>
            </a:endParaRPr>
          </a:p>
        </p:txBody>
      </p:sp>
      <p:sp>
        <p:nvSpPr>
          <p:cNvPr id="164" name=""/>
          <p:cNvSpPr/>
          <p:nvPr/>
        </p:nvSpPr>
        <p:spPr>
          <a:xfrm>
            <a:off x="720000" y="1800000"/>
            <a:ext cx="10619640" cy="3931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00"/>
              </a:spcBef>
              <a:spcAft>
                <a:spcPts val="601"/>
              </a:spcAft>
              <a:buNone/>
            </a:pPr>
            <a:r>
              <a:rPr b="1" lang="en-PH" sz="1800" spc="-1" strike="noStrike">
                <a:solidFill>
                  <a:srgbClr val="000000"/>
                </a:solidFill>
                <a:latin typeface="Lato"/>
                <a:ea typeface="Arial;Arial"/>
              </a:rPr>
              <a:t>Directions: </a:t>
            </a:r>
            <a:r>
              <a:rPr b="0" lang="en-PH" sz="1800" spc="-1" strike="noStrike">
                <a:solidFill>
                  <a:srgbClr val="000000"/>
                </a:solidFill>
                <a:latin typeface="Lato"/>
                <a:ea typeface="Arial;Arial"/>
              </a:rPr>
              <a:t>Arrange the following steps on how human enhanced greenhouse effect happens. Use numbers 1–6, with 1 for the first event and 6 for the last event. </a:t>
            </a:r>
            <a:endParaRPr b="0" lang="en-PH" sz="1800" spc="-1" strike="noStrike">
              <a:latin typeface="Arial"/>
            </a:endParaRPr>
          </a:p>
          <a:p>
            <a:pPr algn="just">
              <a:lnSpc>
                <a:spcPct val="100000"/>
              </a:lnSpc>
              <a:spcBef>
                <a:spcPts val="400"/>
              </a:spcBef>
              <a:spcAft>
                <a:spcPts val="601"/>
              </a:spcAft>
              <a:buNone/>
            </a:pPr>
            <a:r>
              <a:rPr b="0" lang="en-PH" sz="1800" spc="-1" strike="noStrike">
                <a:solidFill>
                  <a:srgbClr val="000000"/>
                </a:solidFill>
                <a:latin typeface="Lato"/>
                <a:ea typeface="Arial;Arial"/>
              </a:rPr>
              <a:t>_____1. Some solar energy waves are reflected in space by clouds and greenhouse gases. </a:t>
            </a:r>
            <a:endParaRPr b="0" lang="en-PH" sz="1800" spc="-1" strike="noStrike">
              <a:latin typeface="Arial"/>
            </a:endParaRPr>
          </a:p>
          <a:p>
            <a:pPr algn="just">
              <a:lnSpc>
                <a:spcPct val="100000"/>
              </a:lnSpc>
              <a:spcBef>
                <a:spcPts val="400"/>
              </a:spcBef>
              <a:spcAft>
                <a:spcPts val="601"/>
              </a:spcAft>
              <a:buNone/>
            </a:pPr>
            <a:r>
              <a:rPr b="0" lang="en-PH" sz="1800" spc="-1" strike="noStrike">
                <a:solidFill>
                  <a:srgbClr val="000000"/>
                </a:solidFill>
                <a:latin typeface="Lato"/>
                <a:ea typeface="Arial;Arial"/>
              </a:rPr>
              <a:t>_____2. When solar energy waves hit the Earth’s surface, they slow down and combine to generate longer heat (thermal) energy waves. </a:t>
            </a:r>
            <a:endParaRPr b="0" lang="en-PH" sz="1800" spc="-1" strike="noStrike">
              <a:latin typeface="Arial"/>
            </a:endParaRPr>
          </a:p>
          <a:p>
            <a:pPr algn="just">
              <a:lnSpc>
                <a:spcPct val="100000"/>
              </a:lnSpc>
              <a:spcBef>
                <a:spcPts val="400"/>
              </a:spcBef>
              <a:spcAft>
                <a:spcPts val="601"/>
              </a:spcAft>
              <a:buNone/>
            </a:pPr>
            <a:r>
              <a:rPr b="0" lang="en-PH" sz="1800" spc="-1" strike="noStrike">
                <a:solidFill>
                  <a:srgbClr val="000000"/>
                </a:solidFill>
                <a:latin typeface="Lato"/>
                <a:ea typeface="Arial;Arial"/>
              </a:rPr>
              <a:t>_____3. Heat contained in the atmosphere warms the planet. </a:t>
            </a:r>
            <a:endParaRPr b="0" lang="en-PH" sz="1800" spc="-1" strike="noStrike">
              <a:latin typeface="Arial"/>
            </a:endParaRPr>
          </a:p>
          <a:p>
            <a:pPr algn="just">
              <a:lnSpc>
                <a:spcPct val="100000"/>
              </a:lnSpc>
              <a:spcBef>
                <a:spcPts val="400"/>
              </a:spcBef>
              <a:spcAft>
                <a:spcPts val="601"/>
              </a:spcAft>
              <a:buNone/>
            </a:pPr>
            <a:r>
              <a:rPr b="0" lang="en-PH" sz="1800" spc="-1" strike="noStrike">
                <a:solidFill>
                  <a:srgbClr val="000000"/>
                </a:solidFill>
                <a:latin typeface="Lato"/>
                <a:ea typeface="Arial;Arial"/>
              </a:rPr>
              <a:t>_____4. These longer thermal energy waves have a difficult time returning to space due to greenhouse gas emissions. </a:t>
            </a:r>
            <a:endParaRPr b="0" lang="en-PH" sz="1800" spc="-1" strike="noStrike">
              <a:latin typeface="Arial"/>
            </a:endParaRPr>
          </a:p>
          <a:p>
            <a:pPr algn="just">
              <a:lnSpc>
                <a:spcPct val="100000"/>
              </a:lnSpc>
              <a:spcBef>
                <a:spcPts val="400"/>
              </a:spcBef>
              <a:spcAft>
                <a:spcPts val="601"/>
              </a:spcAft>
              <a:buNone/>
            </a:pPr>
            <a:r>
              <a:rPr b="0" lang="en-PH" sz="1800" spc="-1" strike="noStrike">
                <a:solidFill>
                  <a:srgbClr val="000000"/>
                </a:solidFill>
                <a:latin typeface="Lato"/>
                <a:ea typeface="Arial;Arial"/>
              </a:rPr>
              <a:t>_____5. Other kinds of heat energy waves reach the Earth’s surface. </a:t>
            </a:r>
            <a:endParaRPr b="0" lang="en-PH" sz="1800" spc="-1" strike="noStrike">
              <a:latin typeface="Arial"/>
            </a:endParaRPr>
          </a:p>
          <a:p>
            <a:pPr algn="just">
              <a:lnSpc>
                <a:spcPct val="100000"/>
              </a:lnSpc>
              <a:spcBef>
                <a:spcPts val="400"/>
              </a:spcBef>
              <a:spcAft>
                <a:spcPts val="601"/>
              </a:spcAft>
              <a:buNone/>
            </a:pPr>
            <a:r>
              <a:rPr b="0" lang="en-PH" sz="1800" spc="-1" strike="noStrike">
                <a:solidFill>
                  <a:srgbClr val="000000"/>
                </a:solidFill>
                <a:latin typeface="Lato"/>
                <a:ea typeface="Arial;Arial"/>
              </a:rPr>
              <a:t>_____6. Shortwave solar (radiant) energy waves from the Sun reach the atmosphere.</a:t>
            </a:r>
            <a:endParaRPr b="0" lang="en-PH" sz="1800" spc="-1" strike="noStrike">
              <a:latin typeface="Arial"/>
            </a:endParaRPr>
          </a:p>
        </p:txBody>
      </p:sp>
      <p:sp>
        <p:nvSpPr>
          <p:cNvPr id="165" name=""/>
          <p:cNvSpPr/>
          <p:nvPr/>
        </p:nvSpPr>
        <p:spPr>
          <a:xfrm>
            <a:off x="642240" y="1080000"/>
            <a:ext cx="2057400" cy="397800"/>
          </a:xfrm>
          <a:prstGeom prst="rect">
            <a:avLst/>
          </a:prstGeom>
          <a:gradFill rotWithShape="0">
            <a:gsLst>
              <a:gs pos="0">
                <a:srgbClr val="ffffff"/>
              </a:gs>
              <a:gs pos="85000">
                <a:srgbClr val="3faf46"/>
              </a:gs>
              <a:gs pos="100000">
                <a:srgbClr val="3faf46"/>
              </a:gs>
            </a:gsLst>
            <a:path path="circle">
              <a:fillToRect l="50000" t="50000" r="50000" b="50000"/>
            </a:path>
          </a:gradFill>
          <a:ln w="38160">
            <a:solidFill>
              <a:srgbClr val="00a933"/>
            </a:solidFill>
            <a:prstDash val="sysDash"/>
            <a:round/>
          </a:ln>
        </p:spPr>
        <p:style>
          <a:lnRef idx="0"/>
          <a:fillRef idx="0"/>
          <a:effectRef idx="0"/>
          <a:fontRef idx="minor"/>
        </p:style>
        <p:txBody>
          <a:bodyPr lIns="19080" rIns="19080" tIns="19080" bIns="19080" anchor="t">
            <a:noAutofit/>
          </a:bodyPr>
          <a:p>
            <a:pPr algn="ctr">
              <a:lnSpc>
                <a:spcPct val="100000"/>
              </a:lnSpc>
              <a:spcBef>
                <a:spcPts val="400"/>
              </a:spcBef>
              <a:spcAft>
                <a:spcPts val="601"/>
              </a:spcAft>
              <a:buNone/>
            </a:pPr>
            <a:r>
              <a:rPr b="1" lang="en-PH" sz="1800" spc="-1" strike="noStrike">
                <a:solidFill>
                  <a:srgbClr val="000000"/>
                </a:solidFill>
                <a:latin typeface="Lato"/>
                <a:ea typeface="Arial;Arial"/>
              </a:rPr>
              <a:t>Activity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Box 13"/>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Changes in Climate</a:t>
            </a:r>
            <a:endParaRPr b="0" lang="en-PH" sz="3600" spc="-1" strike="noStrike">
              <a:latin typeface="Arial"/>
            </a:endParaRPr>
          </a:p>
        </p:txBody>
      </p:sp>
      <p:sp>
        <p:nvSpPr>
          <p:cNvPr id="167" name=""/>
          <p:cNvSpPr/>
          <p:nvPr/>
        </p:nvSpPr>
        <p:spPr>
          <a:xfrm>
            <a:off x="720000" y="1080000"/>
            <a:ext cx="2057400" cy="397800"/>
          </a:xfrm>
          <a:prstGeom prst="rect">
            <a:avLst/>
          </a:prstGeom>
          <a:gradFill rotWithShape="0">
            <a:gsLst>
              <a:gs pos="0">
                <a:srgbClr val="ffffff"/>
              </a:gs>
              <a:gs pos="85000">
                <a:srgbClr val="3faf46"/>
              </a:gs>
              <a:gs pos="100000">
                <a:srgbClr val="3faf46"/>
              </a:gs>
            </a:gsLst>
            <a:path path="circle">
              <a:fillToRect l="50000" t="50000" r="50000" b="50000"/>
            </a:path>
          </a:gradFill>
          <a:ln w="38160">
            <a:solidFill>
              <a:srgbClr val="00a933"/>
            </a:solidFill>
            <a:prstDash val="sysDash"/>
            <a:round/>
          </a:ln>
        </p:spPr>
        <p:style>
          <a:lnRef idx="0"/>
          <a:fillRef idx="0"/>
          <a:effectRef idx="0"/>
          <a:fontRef idx="minor"/>
        </p:style>
        <p:txBody>
          <a:bodyPr lIns="19080" rIns="19080" tIns="19080" bIns="19080" anchor="t">
            <a:noAutofit/>
          </a:bodyPr>
          <a:p>
            <a:pPr algn="ctr">
              <a:lnSpc>
                <a:spcPct val="100000"/>
              </a:lnSpc>
              <a:spcBef>
                <a:spcPts val="400"/>
              </a:spcBef>
              <a:spcAft>
                <a:spcPts val="601"/>
              </a:spcAft>
              <a:buNone/>
            </a:pPr>
            <a:r>
              <a:rPr b="1" lang="en-PH" sz="1800" spc="-1" strike="noStrike">
                <a:solidFill>
                  <a:srgbClr val="000000"/>
                </a:solidFill>
                <a:latin typeface="Lato"/>
                <a:ea typeface="Arial;Arial"/>
              </a:rPr>
              <a:t>Answer Key </a:t>
            </a:r>
            <a:endParaRPr b="0" lang="en-PH" sz="1800" spc="-1" strike="noStrike">
              <a:latin typeface="Arial"/>
            </a:endParaRPr>
          </a:p>
        </p:txBody>
      </p:sp>
      <p:sp>
        <p:nvSpPr>
          <p:cNvPr id="168" name=""/>
          <p:cNvSpPr/>
          <p:nvPr/>
        </p:nvSpPr>
        <p:spPr>
          <a:xfrm>
            <a:off x="720000" y="1814760"/>
            <a:ext cx="10979640" cy="39052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Arial;Arial"/>
              </a:rPr>
              <a:t>___</a:t>
            </a:r>
            <a:r>
              <a:rPr b="1" lang="en-PH" sz="1800" spc="-1" strike="noStrike" u="sng">
                <a:solidFill>
                  <a:srgbClr val="000000"/>
                </a:solidFill>
                <a:uFillTx/>
                <a:latin typeface="Lato"/>
                <a:ea typeface="Arial;Arial"/>
              </a:rPr>
              <a:t>2</a:t>
            </a:r>
            <a:r>
              <a:rPr b="0" lang="en-PH" sz="1800" spc="-1" strike="noStrike">
                <a:solidFill>
                  <a:srgbClr val="000000"/>
                </a:solidFill>
                <a:latin typeface="Lato"/>
                <a:ea typeface="Arial;Arial"/>
              </a:rPr>
              <a:t>__1. Some solar energy waves are reflected in space by clouds and greenhouse gases. </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___</a:t>
            </a:r>
            <a:r>
              <a:rPr b="1" lang="en-PH" sz="1800" spc="-1" strike="noStrike" u="sng">
                <a:solidFill>
                  <a:srgbClr val="000000"/>
                </a:solidFill>
                <a:uFillTx/>
                <a:latin typeface="Lato"/>
                <a:ea typeface="Arial;Arial"/>
              </a:rPr>
              <a:t>4</a:t>
            </a:r>
            <a:r>
              <a:rPr b="0" lang="en-PH" sz="1800" spc="-1" strike="noStrike">
                <a:solidFill>
                  <a:srgbClr val="000000"/>
                </a:solidFill>
                <a:latin typeface="Lato"/>
                <a:ea typeface="Arial;Arial"/>
              </a:rPr>
              <a:t>__2. When solar energy waves hit the Earth’s surface, they slow down and combine to generate</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longer heat (thermal) energy waves. </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___</a:t>
            </a:r>
            <a:r>
              <a:rPr b="1" lang="en-PH" sz="1800" spc="-1" strike="noStrike" u="sng">
                <a:solidFill>
                  <a:srgbClr val="000000"/>
                </a:solidFill>
                <a:uFillTx/>
                <a:latin typeface="Lato"/>
                <a:ea typeface="Arial;Arial"/>
              </a:rPr>
              <a:t>6</a:t>
            </a:r>
            <a:r>
              <a:rPr b="0" lang="en-PH" sz="1800" spc="-1" strike="noStrike">
                <a:solidFill>
                  <a:srgbClr val="000000"/>
                </a:solidFill>
                <a:latin typeface="Lato"/>
                <a:ea typeface="Arial;Arial"/>
              </a:rPr>
              <a:t>__3. Heat contained in the atmosphere warms the planet. </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___</a:t>
            </a:r>
            <a:r>
              <a:rPr b="1" lang="en-PH" sz="1800" spc="-1" strike="noStrike" u="sng">
                <a:solidFill>
                  <a:srgbClr val="000000"/>
                </a:solidFill>
                <a:uFillTx/>
                <a:latin typeface="Lato"/>
                <a:ea typeface="Arial;Arial"/>
              </a:rPr>
              <a:t>5</a:t>
            </a:r>
            <a:r>
              <a:rPr b="0" lang="en-PH" sz="1800" spc="-1" strike="noStrike">
                <a:solidFill>
                  <a:srgbClr val="000000"/>
                </a:solidFill>
                <a:latin typeface="Lato"/>
                <a:ea typeface="Arial;Arial"/>
              </a:rPr>
              <a:t>__4. These longer thermal energy waves have a difficult time returning to space due to greenhouse</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gas emissions. </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___</a:t>
            </a:r>
            <a:r>
              <a:rPr b="1" lang="en-PH" sz="1800" spc="-1" strike="noStrike" u="sng">
                <a:solidFill>
                  <a:srgbClr val="000000"/>
                </a:solidFill>
                <a:uFillTx/>
                <a:latin typeface="Lato"/>
                <a:ea typeface="Arial;Arial"/>
              </a:rPr>
              <a:t>3</a:t>
            </a:r>
            <a:r>
              <a:rPr b="0" lang="en-PH" sz="1800" spc="-1" strike="noStrike">
                <a:solidFill>
                  <a:srgbClr val="000000"/>
                </a:solidFill>
                <a:latin typeface="Lato"/>
                <a:ea typeface="Arial;Arial"/>
              </a:rPr>
              <a:t>__5. Other kinds of heat energy waves reach the Earth’s surface. </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___</a:t>
            </a:r>
            <a:r>
              <a:rPr b="1" lang="en-PH" sz="1800" spc="-1" strike="noStrike" u="sng">
                <a:solidFill>
                  <a:srgbClr val="000000"/>
                </a:solidFill>
                <a:uFillTx/>
                <a:latin typeface="Lato"/>
                <a:ea typeface="Arial;Arial"/>
              </a:rPr>
              <a:t>1</a:t>
            </a:r>
            <a:r>
              <a:rPr b="0" lang="en-PH" sz="1800" spc="-1" strike="noStrike">
                <a:solidFill>
                  <a:srgbClr val="000000"/>
                </a:solidFill>
                <a:latin typeface="Lato"/>
                <a:ea typeface="Arial;Arial"/>
              </a:rPr>
              <a:t>__6. Shortwave solar (radiant) energy waves from the Sun reach the atmosphere.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1"/>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Changes in Climate</a:t>
            </a:r>
            <a:endParaRPr b="0" lang="en-PH" sz="3600" spc="-1" strike="noStrike">
              <a:latin typeface="Arial"/>
            </a:endParaRPr>
          </a:p>
        </p:txBody>
      </p:sp>
      <p:sp>
        <p:nvSpPr>
          <p:cNvPr id="126" name=""/>
          <p:cNvSpPr/>
          <p:nvPr/>
        </p:nvSpPr>
        <p:spPr>
          <a:xfrm>
            <a:off x="582480" y="913320"/>
            <a:ext cx="11117160" cy="2326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Aft>
                <a:spcPts val="601"/>
              </a:spcAft>
              <a:buNone/>
            </a:pPr>
            <a:r>
              <a:rPr b="1" lang="en-PH" sz="1800" spc="-1" strike="noStrike">
                <a:solidFill>
                  <a:srgbClr val="000000"/>
                </a:solidFill>
                <a:latin typeface="Lato"/>
                <a:ea typeface="Arial;Arial"/>
              </a:rPr>
              <a:t>Climate change </a:t>
            </a:r>
            <a:r>
              <a:rPr b="0" lang="en-PH" sz="1800" spc="-1" strike="noStrike">
                <a:solidFill>
                  <a:srgbClr val="000000"/>
                </a:solidFill>
                <a:latin typeface="Lato"/>
                <a:ea typeface="Arial;Arial"/>
              </a:rPr>
              <a:t>is defined as a long-term shift in the average conditions of a region, such as temperature and rainfall. It is a natural phenomenon for the Earth’s climate to change over time. This can be attributed to natural causes like variations in the Sun’s energy reaching the Earth, volcanic eruptions, variations in the Earth’s orbit, and impacts by large meteors. </a:t>
            </a:r>
            <a:endParaRPr b="0" lang="en-PH" sz="1800" spc="-1" strike="noStrike">
              <a:latin typeface="Lato"/>
            </a:endParaRPr>
          </a:p>
          <a:p>
            <a:pPr algn="just">
              <a:lnSpc>
                <a:spcPct val="100000"/>
              </a:lnSpc>
              <a:spcAft>
                <a:spcPts val="601"/>
              </a:spcAft>
              <a:buNone/>
            </a:pPr>
            <a:r>
              <a:rPr b="0" lang="en-PH" sz="1800" spc="-1" strike="noStrike">
                <a:solidFill>
                  <a:srgbClr val="000000"/>
                </a:solidFill>
                <a:latin typeface="Lato"/>
                <a:ea typeface="Arial;Arial"/>
              </a:rPr>
              <a:t>Climate change greatly impacts humans, other organisms, and the environment. It is, therefore, essential to understand the following climatic phenomena in order to obtain a better knowledge of their consequences and what people can do to protect the planet. </a:t>
            </a:r>
            <a:endParaRPr b="0" lang="en-PH" sz="1800" spc="-1" strike="noStrike">
              <a:latin typeface="Lato"/>
            </a:endParaRPr>
          </a:p>
        </p:txBody>
      </p:sp>
      <p:sp>
        <p:nvSpPr>
          <p:cNvPr id="127" name=""/>
          <p:cNvSpPr/>
          <p:nvPr/>
        </p:nvSpPr>
        <p:spPr>
          <a:xfrm>
            <a:off x="741600" y="3420000"/>
            <a:ext cx="2781360" cy="360000"/>
          </a:xfrm>
          <a:prstGeom prst="rect">
            <a:avLst/>
          </a:prstGeom>
          <a:gradFill rotWithShape="0">
            <a:gsLst>
              <a:gs pos="0">
                <a:srgbClr val="ffffff"/>
              </a:gs>
              <a:gs pos="85000">
                <a:srgbClr val="3faf46"/>
              </a:gs>
              <a:gs pos="100000">
                <a:srgbClr val="3faf46"/>
              </a:gs>
            </a:gsLst>
            <a:path path="circle">
              <a:fillToRect l="50000" t="50000" r="50000" b="50000"/>
            </a:path>
          </a:gradFill>
          <a:ln w="38160">
            <a:solidFill>
              <a:srgbClr val="00a933"/>
            </a:solidFill>
            <a:prstDash val="sysDash"/>
            <a:round/>
          </a:ln>
        </p:spPr>
        <p:style>
          <a:lnRef idx="0"/>
          <a:fillRef idx="0"/>
          <a:effectRef idx="0"/>
          <a:fontRef idx="minor"/>
        </p:style>
        <p:txBody>
          <a:bodyPr lIns="19080" rIns="19080" tIns="19080" bIns="19080" anchor="t">
            <a:noAutofit/>
          </a:bodyPr>
          <a:p>
            <a:pPr algn="ctr">
              <a:lnSpc>
                <a:spcPct val="100000"/>
              </a:lnSpc>
              <a:spcBef>
                <a:spcPts val="400"/>
              </a:spcBef>
              <a:spcAft>
                <a:spcPts val="601"/>
              </a:spcAft>
              <a:buNone/>
            </a:pPr>
            <a:r>
              <a:rPr b="1" lang="en-PH" sz="1800" spc="-1" strike="noStrike">
                <a:solidFill>
                  <a:srgbClr val="000000"/>
                </a:solidFill>
                <a:latin typeface="Lato"/>
                <a:ea typeface="Arial;Arial"/>
              </a:rPr>
              <a:t>Greenhouse Effect </a:t>
            </a:r>
            <a:endParaRPr b="0" lang="en-PH" sz="1800" spc="-1" strike="noStrike">
              <a:latin typeface="Arial"/>
            </a:endParaRPr>
          </a:p>
        </p:txBody>
      </p:sp>
      <p:sp>
        <p:nvSpPr>
          <p:cNvPr id="128" name=""/>
          <p:cNvSpPr/>
          <p:nvPr/>
        </p:nvSpPr>
        <p:spPr>
          <a:xfrm>
            <a:off x="720000" y="3960000"/>
            <a:ext cx="7379640" cy="2159640"/>
          </a:xfrm>
          <a:prstGeom prst="rect">
            <a:avLst/>
          </a:prstGeom>
          <a:noFill/>
          <a:ln w="0">
            <a:noFill/>
          </a:ln>
        </p:spPr>
        <p:style>
          <a:lnRef idx="0"/>
          <a:fillRef idx="0"/>
          <a:effectRef idx="0"/>
          <a:fontRef idx="minor"/>
        </p:style>
        <p:txBody>
          <a:bodyPr lIns="0" rIns="0" tIns="0" bIns="0" anchor="t">
            <a:noAutofit/>
          </a:bodyPr>
          <a:p>
            <a:pPr algn="just">
              <a:lnSpc>
                <a:spcPct val="100000"/>
              </a:lnSpc>
              <a:spcAft>
                <a:spcPts val="601"/>
              </a:spcAft>
              <a:buNone/>
            </a:pPr>
            <a:r>
              <a:rPr b="0" lang="en-PH" sz="1800" spc="-1" strike="noStrike">
                <a:solidFill>
                  <a:srgbClr val="000000"/>
                </a:solidFill>
                <a:latin typeface="Lato"/>
                <a:ea typeface="Arial;Arial"/>
              </a:rPr>
              <a:t>Gre</a:t>
            </a:r>
            <a:r>
              <a:rPr b="0" lang="en-PH" sz="1800" spc="-1" strike="noStrike">
                <a:solidFill>
                  <a:srgbClr val="000000"/>
                </a:solidFill>
                <a:latin typeface="Lato"/>
                <a:ea typeface="Arial;Arial"/>
              </a:rPr>
              <a:t>enhouse effect (natural greenhouse effect) occurs when gases such as carbon dioxide (CO2), methane (CH4), and nitrous oxide (N2O) in the Earth’s atmosphere capture heat from the Sun. Visible, ultraviolet, and infrared lights are absorbed by greenhouse gases, causing heat to be trapped in the atmosphere. They are crucial in maintaining the planet’s temperature. This process warms our Earth, making it a more hospitable en</a:t>
            </a:r>
            <a:r>
              <a:rPr b="0" lang="en-PH" sz="1800" spc="-1" strike="noStrike">
                <a:solidFill>
                  <a:srgbClr val="000000"/>
                </a:solidFill>
                <a:latin typeface="Lato"/>
                <a:ea typeface="Arial;Arial"/>
              </a:rPr>
              <a:t>vironment for all living things. </a:t>
            </a:r>
            <a:endParaRPr b="0" lang="en-PH" sz="1800" spc="-1" strike="noStrike">
              <a:latin typeface="Arial"/>
            </a:endParaRPr>
          </a:p>
        </p:txBody>
      </p:sp>
      <p:pic>
        <p:nvPicPr>
          <p:cNvPr id="129" name="" descr=""/>
          <p:cNvPicPr/>
          <p:nvPr/>
        </p:nvPicPr>
        <p:blipFill>
          <a:blip r:embed="rId1"/>
          <a:stretch/>
        </p:blipFill>
        <p:spPr>
          <a:xfrm>
            <a:off x="8460000" y="3060000"/>
            <a:ext cx="3059640" cy="2491200"/>
          </a:xfrm>
          <a:prstGeom prst="rect">
            <a:avLst/>
          </a:prstGeom>
          <a:ln w="38160">
            <a:solidFill>
              <a:srgbClr val="00a933"/>
            </a:solidFill>
            <a:prstDash val="sysDash"/>
            <a:round/>
          </a:ln>
        </p:spPr>
      </p:pic>
      <p:sp>
        <p:nvSpPr>
          <p:cNvPr id="130" name=""/>
          <p:cNvSpPr txBox="1"/>
          <p:nvPr/>
        </p:nvSpPr>
        <p:spPr>
          <a:xfrm>
            <a:off x="8410680" y="5593320"/>
            <a:ext cx="3144960" cy="346680"/>
          </a:xfrm>
          <a:prstGeom prst="rect">
            <a:avLst/>
          </a:prstGeom>
          <a:noFill/>
          <a:ln w="0">
            <a:noFill/>
          </a:ln>
        </p:spPr>
        <p:txBody>
          <a:bodyPr lIns="90000" rIns="90000" tIns="45000" bIns="45000" anchor="t">
            <a:noAutofit/>
          </a:bodyPr>
          <a:p>
            <a:r>
              <a:rPr b="0" lang="en-PH" sz="1800" spc="-1" strike="noStrike">
                <a:latin typeface="Arial"/>
              </a:rPr>
              <a:t>Figure 10: Greenhouse effect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Box 2"/>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Changes in Climate</a:t>
            </a:r>
            <a:endParaRPr b="0" lang="en-PH" sz="3600" spc="-1" strike="noStrike">
              <a:latin typeface="Arial"/>
            </a:endParaRPr>
          </a:p>
        </p:txBody>
      </p:sp>
      <p:sp>
        <p:nvSpPr>
          <p:cNvPr id="132" name=""/>
          <p:cNvSpPr/>
          <p:nvPr/>
        </p:nvSpPr>
        <p:spPr>
          <a:xfrm>
            <a:off x="720000" y="1440000"/>
            <a:ext cx="10799640" cy="1240920"/>
          </a:xfrm>
          <a:prstGeom prst="rect">
            <a:avLst/>
          </a:prstGeom>
          <a:noFill/>
          <a:ln w="0">
            <a:noFill/>
          </a:ln>
        </p:spPr>
        <p:style>
          <a:lnRef idx="0"/>
          <a:fillRef idx="0"/>
          <a:effectRef idx="0"/>
          <a:fontRef idx="minor"/>
        </p:style>
        <p:txBody>
          <a:bodyPr lIns="0" rIns="0" tIns="0" bIns="0" anchor="t">
            <a:noAutofit/>
          </a:bodyPr>
          <a:p>
            <a:pPr algn="just">
              <a:lnSpc>
                <a:spcPct val="100000"/>
              </a:lnSpc>
              <a:spcAft>
                <a:spcPts val="601"/>
              </a:spcAft>
              <a:buNone/>
            </a:pPr>
            <a:r>
              <a:rPr b="1" lang="en-PH" sz="1800" spc="-1" strike="noStrike">
                <a:solidFill>
                  <a:srgbClr val="000000"/>
                </a:solidFill>
                <a:latin typeface="Lato"/>
                <a:ea typeface="Arial;Arial"/>
              </a:rPr>
              <a:t>Global warming </a:t>
            </a:r>
            <a:r>
              <a:rPr b="0" lang="en-PH" sz="1800" spc="-1" strike="noStrike">
                <a:solidFill>
                  <a:srgbClr val="000000"/>
                </a:solidFill>
                <a:latin typeface="Lato"/>
                <a:ea typeface="Arial;Arial"/>
              </a:rPr>
              <a:t>is a phenomenon characterized by the Earth’s average temperature that is over its typical level. This could be due to the greenhouse effect (human enhanced greenhouse effect), which is caused by the increased levels of CO</a:t>
            </a:r>
            <a:r>
              <a:rPr b="0" lang="en-PH" sz="1800" spc="-1" strike="noStrike" baseline="-8000">
                <a:solidFill>
                  <a:srgbClr val="000000"/>
                </a:solidFill>
                <a:latin typeface="Lato"/>
                <a:ea typeface="Arial;Arial"/>
              </a:rPr>
              <a:t>2</a:t>
            </a:r>
            <a:r>
              <a:rPr b="0" lang="en-PH" sz="1800" spc="-1" strike="noStrike">
                <a:solidFill>
                  <a:srgbClr val="000000"/>
                </a:solidFill>
                <a:latin typeface="Lato"/>
                <a:ea typeface="Arial;Arial"/>
              </a:rPr>
              <a:t>, chlorofluorocarbons (CFCs), and other pollutants in the atmosphere. </a:t>
            </a:r>
            <a:endParaRPr b="0" lang="en-PH" sz="1800" spc="-1" strike="noStrike">
              <a:latin typeface="Arial"/>
            </a:endParaRPr>
          </a:p>
        </p:txBody>
      </p:sp>
      <p:sp>
        <p:nvSpPr>
          <p:cNvPr id="133" name=""/>
          <p:cNvSpPr/>
          <p:nvPr/>
        </p:nvSpPr>
        <p:spPr>
          <a:xfrm>
            <a:off x="207360" y="2781360"/>
            <a:ext cx="8099640" cy="612720"/>
          </a:xfrm>
          <a:prstGeom prst="rect">
            <a:avLst/>
          </a:prstGeom>
          <a:noFill/>
          <a:ln w="0">
            <a:noFill/>
          </a:ln>
        </p:spPr>
        <p:style>
          <a:lnRef idx="0"/>
          <a:fillRef idx="0"/>
          <a:effectRef idx="0"/>
          <a:fontRef idx="minor"/>
        </p:style>
        <p:txBody>
          <a:bodyPr lIns="0" rIns="0" tIns="0" bIns="0" anchor="t">
            <a:noAutofit/>
          </a:bodyPr>
          <a:p>
            <a:pPr>
              <a:lnSpc>
                <a:spcPct val="100000"/>
              </a:lnSpc>
              <a:buNone/>
            </a:pPr>
            <a:r>
              <a:rPr b="0" lang="en-PH" sz="1800" spc="-1" strike="noStrike">
                <a:solidFill>
                  <a:srgbClr val="000000"/>
                </a:solidFill>
                <a:latin typeface="Lato"/>
                <a:ea typeface="Arial;Arial"/>
              </a:rPr>
              <a:t>One of the major sources of greenhouse gases is the burning of fossil fuels. </a:t>
            </a:r>
            <a:endParaRPr b="0" lang="en-PH" sz="1800" spc="-1" strike="noStrike">
              <a:latin typeface="Arial"/>
            </a:endParaRPr>
          </a:p>
        </p:txBody>
      </p:sp>
      <p:pic>
        <p:nvPicPr>
          <p:cNvPr id="134" name="" descr=""/>
          <p:cNvPicPr/>
          <p:nvPr/>
        </p:nvPicPr>
        <p:blipFill>
          <a:blip r:embed="rId1"/>
          <a:stretch/>
        </p:blipFill>
        <p:spPr>
          <a:xfrm>
            <a:off x="7740000" y="3240000"/>
            <a:ext cx="3779640" cy="2540520"/>
          </a:xfrm>
          <a:prstGeom prst="rect">
            <a:avLst/>
          </a:prstGeom>
          <a:ln w="38160">
            <a:solidFill>
              <a:srgbClr val="00a933"/>
            </a:solidFill>
            <a:prstDash val="sysDash"/>
            <a:round/>
          </a:ln>
        </p:spPr>
      </p:pic>
      <p:sp>
        <p:nvSpPr>
          <p:cNvPr id="135" name=""/>
          <p:cNvSpPr/>
          <p:nvPr/>
        </p:nvSpPr>
        <p:spPr>
          <a:xfrm>
            <a:off x="7524000" y="5400000"/>
            <a:ext cx="4140000" cy="72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ctr">
              <a:lnSpc>
                <a:spcPct val="100000"/>
              </a:lnSpc>
              <a:spcAft>
                <a:spcPts val="601"/>
              </a:spcAft>
              <a:buNone/>
            </a:pPr>
            <a:r>
              <a:rPr b="0" lang="en-PH" sz="1800" spc="-1" strike="noStrike">
                <a:solidFill>
                  <a:srgbClr val="000000"/>
                </a:solidFill>
                <a:latin typeface="Lato"/>
              </a:rPr>
              <a:t>Figure 11: Industrial revolution</a:t>
            </a:r>
            <a:endParaRPr b="0" lang="en-PH" sz="1800" spc="-1" strike="noStrike">
              <a:latin typeface="Arial"/>
            </a:endParaRPr>
          </a:p>
        </p:txBody>
      </p:sp>
      <p:sp>
        <p:nvSpPr>
          <p:cNvPr id="136" name=""/>
          <p:cNvSpPr/>
          <p:nvPr/>
        </p:nvSpPr>
        <p:spPr>
          <a:xfrm>
            <a:off x="636840" y="3240000"/>
            <a:ext cx="6922800" cy="2788200"/>
          </a:xfrm>
          <a:prstGeom prst="rect">
            <a:avLst/>
          </a:prstGeom>
          <a:noFill/>
          <a:ln w="0">
            <a:noFill/>
          </a:ln>
        </p:spPr>
        <p:style>
          <a:lnRef idx="0"/>
          <a:fillRef idx="0"/>
          <a:effectRef idx="0"/>
          <a:fontRef idx="minor"/>
        </p:style>
        <p:txBody>
          <a:bodyPr lIns="0" rIns="0" tIns="0" bIns="0" anchor="t">
            <a:noAutofit/>
          </a:bodyPr>
          <a:p>
            <a:pPr algn="just">
              <a:lnSpc>
                <a:spcPct val="100000"/>
              </a:lnSpc>
              <a:spcAft>
                <a:spcPts val="601"/>
              </a:spcAft>
              <a:buNone/>
            </a:pPr>
            <a:r>
              <a:rPr b="0" lang="en-PH" sz="1800" spc="-1" strike="noStrike">
                <a:solidFill>
                  <a:srgbClr val="000000"/>
                </a:solidFill>
                <a:latin typeface="Lato"/>
                <a:ea typeface="Arial;Arial"/>
              </a:rPr>
              <a:t>The burning of fossil fuels began at the dawn of the </a:t>
            </a:r>
            <a:r>
              <a:rPr b="1" lang="en-PH" sz="1800" spc="-1" strike="noStrike">
                <a:solidFill>
                  <a:srgbClr val="000000"/>
                </a:solidFill>
                <a:latin typeface="Lato"/>
                <a:ea typeface="Arial;Arial"/>
              </a:rPr>
              <a:t>Industrial Revolution</a:t>
            </a:r>
            <a:r>
              <a:rPr b="0" lang="en-PH" sz="1800" spc="-1" strike="noStrike">
                <a:solidFill>
                  <a:srgbClr val="000000"/>
                </a:solidFill>
                <a:latin typeface="Lato"/>
                <a:ea typeface="Arial;Arial"/>
              </a:rPr>
              <a:t> (1760–1840) when humans began to burn huge amounts of fossil fuels, producing a huge amount of CO</a:t>
            </a:r>
            <a:r>
              <a:rPr b="0" lang="en-PH" sz="1800" spc="-1" strike="noStrike" baseline="-8000">
                <a:solidFill>
                  <a:srgbClr val="000000"/>
                </a:solidFill>
                <a:latin typeface="Lato"/>
                <a:ea typeface="Arial;Arial"/>
              </a:rPr>
              <a:t>2</a:t>
            </a:r>
            <a:r>
              <a:rPr b="0" lang="en-PH" sz="1800" spc="-1" strike="noStrike">
                <a:solidFill>
                  <a:srgbClr val="000000"/>
                </a:solidFill>
                <a:latin typeface="Lato"/>
                <a:ea typeface="Arial;Arial"/>
              </a:rPr>
              <a:t> in the atmosphere. This has resulted in unnatural warming, with the Earth’s temperature rising substantially in a short period of time. It has risen by 0.6 degrees Celsius since 1880, reaching 14.4 degrees Celsius (as of 2015). Currently, adding to the rate of warming 50 times quicker than the previous 21,000-year rate of warming is the burning of forest and large-scale agriculture.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Box 4"/>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Changes in Climate</a:t>
            </a:r>
            <a:endParaRPr b="0" lang="en-PH" sz="3600" spc="-1" strike="noStrike">
              <a:latin typeface="Arial"/>
            </a:endParaRPr>
          </a:p>
        </p:txBody>
      </p:sp>
      <p:sp>
        <p:nvSpPr>
          <p:cNvPr id="138" name=""/>
          <p:cNvSpPr/>
          <p:nvPr/>
        </p:nvSpPr>
        <p:spPr>
          <a:xfrm>
            <a:off x="720000" y="1080000"/>
            <a:ext cx="2879640" cy="450360"/>
          </a:xfrm>
          <a:prstGeom prst="rect">
            <a:avLst/>
          </a:prstGeom>
          <a:gradFill rotWithShape="0">
            <a:gsLst>
              <a:gs pos="0">
                <a:srgbClr val="ffffff"/>
              </a:gs>
              <a:gs pos="85000">
                <a:srgbClr val="3faf46"/>
              </a:gs>
              <a:gs pos="100000">
                <a:srgbClr val="3faf46"/>
              </a:gs>
            </a:gsLst>
            <a:path path="circle">
              <a:fillToRect l="50000" t="50000" r="50000" b="50000"/>
            </a:path>
          </a:gradFill>
          <a:ln w="38160">
            <a:solidFill>
              <a:srgbClr val="00a933"/>
            </a:solidFill>
            <a:prstDash val="sysDash"/>
            <a:round/>
          </a:ln>
        </p:spPr>
        <p:style>
          <a:lnRef idx="0"/>
          <a:fillRef idx="0"/>
          <a:effectRef idx="0"/>
          <a:fontRef idx="minor"/>
        </p:style>
        <p:txBody>
          <a:bodyPr lIns="109080" rIns="109080" tIns="64080" bIns="64080" anchor="t">
            <a:noAutofit/>
          </a:bodyPr>
          <a:p>
            <a:pPr algn="ctr">
              <a:lnSpc>
                <a:spcPct val="100000"/>
              </a:lnSpc>
              <a:buNone/>
            </a:pPr>
            <a:r>
              <a:rPr b="1" i="1" lang="en-PH" sz="1800" spc="-1" strike="noStrike">
                <a:solidFill>
                  <a:srgbClr val="000000"/>
                </a:solidFill>
                <a:latin typeface="Lato"/>
                <a:ea typeface="Arial;Arial"/>
              </a:rPr>
              <a:t>El Niño </a:t>
            </a:r>
            <a:r>
              <a:rPr b="1" lang="en-PH" sz="1800" spc="-1" strike="noStrike">
                <a:solidFill>
                  <a:srgbClr val="000000"/>
                </a:solidFill>
                <a:latin typeface="Lato"/>
                <a:ea typeface="Arial;Arial"/>
              </a:rPr>
              <a:t>and </a:t>
            </a:r>
            <a:r>
              <a:rPr b="1" i="1" lang="en-PH" sz="1800" spc="-1" strike="noStrike">
                <a:solidFill>
                  <a:srgbClr val="000000"/>
                </a:solidFill>
                <a:latin typeface="Lato"/>
                <a:ea typeface="Arial;Arial"/>
              </a:rPr>
              <a:t>La Niña </a:t>
            </a:r>
            <a:endParaRPr b="0" lang="en-PH" sz="1800" spc="-1" strike="noStrike">
              <a:latin typeface="Arial"/>
            </a:endParaRPr>
          </a:p>
        </p:txBody>
      </p:sp>
      <p:sp>
        <p:nvSpPr>
          <p:cNvPr id="139" name=""/>
          <p:cNvSpPr txBox="1"/>
          <p:nvPr/>
        </p:nvSpPr>
        <p:spPr>
          <a:xfrm>
            <a:off x="735480" y="1692000"/>
            <a:ext cx="10784520" cy="1461960"/>
          </a:xfrm>
          <a:prstGeom prst="rect">
            <a:avLst/>
          </a:prstGeom>
          <a:noFill/>
          <a:ln w="0">
            <a:noFill/>
          </a:ln>
        </p:spPr>
        <p:txBody>
          <a:bodyPr lIns="90000" rIns="90000" tIns="45000" bIns="45000" anchor="t">
            <a:noAutofit/>
          </a:bodyPr>
          <a:p>
            <a:pPr algn="just">
              <a:lnSpc>
                <a:spcPct val="115000"/>
              </a:lnSpc>
              <a:buNone/>
            </a:pPr>
            <a:r>
              <a:rPr b="1" i="1" lang="en-PH" sz="1800" spc="-1" strike="noStrike">
                <a:latin typeface="Lato"/>
              </a:rPr>
              <a:t>El Niño</a:t>
            </a:r>
            <a:r>
              <a:rPr b="0" lang="en-PH" sz="1800" spc="-1" strike="noStrike">
                <a:latin typeface="Lato"/>
              </a:rPr>
              <a:t> (which means Little Boy/Christ Child) is a </a:t>
            </a:r>
            <a:r>
              <a:rPr b="1" lang="en-PH" sz="1800" spc="-1" strike="noStrike">
                <a:latin typeface="Lato"/>
              </a:rPr>
              <a:t>change in the weather pattern in the Philippines induced by an increase in the temperature of the Pacific Ocean</a:t>
            </a:r>
            <a:r>
              <a:rPr b="0" lang="en-PH" sz="1800" spc="-1" strike="noStrike">
                <a:latin typeface="Lato"/>
              </a:rPr>
              <a:t>. This can impact air and sea currents, resulting in less rainfall. On the other hand, La Niña occurs when the Pacific Ocean’s typical temperature drops, cooling the water toward the equator and creating excessive heavy rains in the Philippines.</a:t>
            </a:r>
            <a:endParaRPr b="0" lang="en-PH" sz="1800" spc="-1" strike="noStrike">
              <a:latin typeface="Lato"/>
            </a:endParaRPr>
          </a:p>
        </p:txBody>
      </p:sp>
      <p:sp>
        <p:nvSpPr>
          <p:cNvPr id="140" name=""/>
          <p:cNvSpPr txBox="1"/>
          <p:nvPr/>
        </p:nvSpPr>
        <p:spPr>
          <a:xfrm>
            <a:off x="720000" y="3060000"/>
            <a:ext cx="6840000" cy="3417840"/>
          </a:xfrm>
          <a:prstGeom prst="rect">
            <a:avLst/>
          </a:prstGeom>
          <a:noFill/>
          <a:ln w="0">
            <a:noFill/>
          </a:ln>
        </p:spPr>
        <p:txBody>
          <a:bodyPr lIns="90000" rIns="90000" tIns="45000" bIns="45000" anchor="t">
            <a:noAutofit/>
          </a:bodyPr>
          <a:p>
            <a:endParaRPr b="0" lang="en-PH" sz="1800" spc="-1" strike="noStrike">
              <a:latin typeface="Arial"/>
            </a:endParaRPr>
          </a:p>
          <a:p>
            <a:r>
              <a:rPr b="1" lang="en-PH" sz="1800" spc="-1" strike="noStrike" u="sng">
                <a:uFillTx/>
                <a:latin typeface="Arial"/>
              </a:rPr>
              <a:t>Normal Conditions</a:t>
            </a:r>
            <a:endParaRPr b="0" lang="en-PH" sz="1800" spc="-1" strike="noStrike">
              <a:latin typeface="Arial"/>
            </a:endParaRPr>
          </a:p>
          <a:p>
            <a:endParaRPr b="0" lang="en-PH" sz="1800" spc="-1" strike="noStrike">
              <a:latin typeface="Arial"/>
            </a:endParaRPr>
          </a:p>
          <a:p>
            <a:pPr algn="just">
              <a:lnSpc>
                <a:spcPct val="115000"/>
              </a:lnSpc>
              <a:buNone/>
            </a:pPr>
            <a:r>
              <a:rPr b="0" lang="en-PH" sz="1800" spc="-1" strike="noStrike">
                <a:latin typeface="Arial"/>
              </a:rPr>
              <a:t>	</a:t>
            </a:r>
            <a:r>
              <a:rPr b="0" lang="en-PH" sz="1800" spc="-1" strike="noStrike">
                <a:latin typeface="Arial"/>
              </a:rPr>
              <a:t>El Niño occurs near the equator in the Pacific Ocean. As shown in Figure 12, trade winds normally blow from east to west in typical conditions. Warm water is being pushed to Asia and Australia’s coasts like a conveyor belt by these winds. Thus, in the west part of the Pacific Ocean, warm waters are present. The thermocline (the difference in temperature between the top and bottom of the ocean) deepens as a result.</a:t>
            </a:r>
            <a:endParaRPr b="0" lang="en-PH" sz="1800" spc="-1" strike="noStrike">
              <a:latin typeface="Arial"/>
            </a:endParaRPr>
          </a:p>
        </p:txBody>
      </p:sp>
      <p:pic>
        <p:nvPicPr>
          <p:cNvPr id="141" name="" descr=""/>
          <p:cNvPicPr/>
          <p:nvPr/>
        </p:nvPicPr>
        <p:blipFill>
          <a:blip r:embed="rId1"/>
          <a:srcRect l="0" t="0" r="49864" b="0"/>
          <a:stretch/>
        </p:blipFill>
        <p:spPr>
          <a:xfrm>
            <a:off x="7920000" y="3153960"/>
            <a:ext cx="3060000" cy="2754000"/>
          </a:xfrm>
          <a:prstGeom prst="rect">
            <a:avLst/>
          </a:prstGeom>
          <a:ln w="38160">
            <a:solidFill>
              <a:srgbClr val="00a933"/>
            </a:solidFill>
            <a:prstDash val="sysDash"/>
            <a:round/>
          </a:ln>
        </p:spPr>
      </p:pic>
      <p:sp>
        <p:nvSpPr>
          <p:cNvPr id="142" name=""/>
          <p:cNvSpPr txBox="1"/>
          <p:nvPr/>
        </p:nvSpPr>
        <p:spPr>
          <a:xfrm>
            <a:off x="6104520" y="5904000"/>
            <a:ext cx="5955480" cy="360000"/>
          </a:xfrm>
          <a:prstGeom prst="rect">
            <a:avLst/>
          </a:prstGeom>
          <a:noFill/>
          <a:ln w="0">
            <a:noFill/>
          </a:ln>
        </p:spPr>
        <p:txBody>
          <a:bodyPr lIns="90000" rIns="90000" tIns="45000" bIns="45000" anchor="t">
            <a:noAutofit/>
          </a:bodyPr>
          <a:p>
            <a:pPr algn="ctr">
              <a:buNone/>
            </a:pPr>
            <a:r>
              <a:rPr b="0" lang="en-PH" sz="1500" spc="-1" strike="noStrike">
                <a:latin typeface="Lato"/>
              </a:rPr>
              <a:t>Figure 12: Trade winds in normal conditions (left) vs el niño (right)</a:t>
            </a:r>
            <a:endParaRPr b="0" lang="en-PH" sz="1500" spc="-1" strike="noStrike">
              <a:latin typeface="Lat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Box 5"/>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Changes in Climate</a:t>
            </a:r>
            <a:endParaRPr b="0" lang="en-PH" sz="3600" spc="-1" strike="noStrike">
              <a:latin typeface="Arial"/>
            </a:endParaRPr>
          </a:p>
        </p:txBody>
      </p:sp>
      <p:sp>
        <p:nvSpPr>
          <p:cNvPr id="144" name=""/>
          <p:cNvSpPr/>
          <p:nvPr/>
        </p:nvSpPr>
        <p:spPr>
          <a:xfrm>
            <a:off x="540000" y="1620000"/>
            <a:ext cx="6839640" cy="4455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00"/>
              </a:spcBef>
              <a:spcAft>
                <a:spcPts val="601"/>
              </a:spcAft>
              <a:buNone/>
            </a:pPr>
            <a:r>
              <a:rPr b="0" lang="en-PH" sz="1800" spc="-1" strike="noStrike">
                <a:solidFill>
                  <a:srgbClr val="000000"/>
                </a:solidFill>
                <a:latin typeface="Lato"/>
                <a:ea typeface="Arial;Arial"/>
              </a:rPr>
              <a:t>El Niño occurs every three to five years when the west-blowing trade winds diminish occurs every three to five years when the west-blowing trade winds diminish. As the winds diminish, less warm water reaches the west. Because of this, there is less cold upwelling water off the Americas’ coasts. As a result, there is less warm surface water pushing west. On top of that, the eastern side has less upwelling. As a result, warm water pools in the Pacific Ocean’s central region, breaking the natural temperature balance between the eastern and western Pacific.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Increased water temperature drives rainfall during </a:t>
            </a:r>
            <a:r>
              <a:rPr b="0" i="1" lang="en-PH" sz="1800" spc="-1" strike="noStrike">
                <a:solidFill>
                  <a:srgbClr val="000000"/>
                </a:solidFill>
                <a:latin typeface="Lato"/>
                <a:ea typeface="Arial;Arial"/>
              </a:rPr>
              <a:t>El Niño</a:t>
            </a:r>
            <a:r>
              <a:rPr b="0" lang="en-PH" sz="1800" spc="-1" strike="noStrike">
                <a:solidFill>
                  <a:srgbClr val="000000"/>
                </a:solidFill>
                <a:latin typeface="Lato"/>
                <a:ea typeface="Arial;Arial"/>
              </a:rPr>
              <a:t>. When there is a high concentration of heat, pressure systems arise, which leads to storm formation. This is why, during this time, rainfall and winds increase in the tropical Pacific. Consequently, global weather conditions in other parts of the world are also affected. </a:t>
            </a:r>
            <a:endParaRPr b="0" lang="en-PH" sz="1800" spc="-1" strike="noStrike">
              <a:latin typeface="Arial"/>
            </a:endParaRPr>
          </a:p>
        </p:txBody>
      </p:sp>
      <p:sp>
        <p:nvSpPr>
          <p:cNvPr id="145" name=""/>
          <p:cNvSpPr/>
          <p:nvPr/>
        </p:nvSpPr>
        <p:spPr>
          <a:xfrm>
            <a:off x="681840" y="955080"/>
            <a:ext cx="1799640" cy="471600"/>
          </a:xfrm>
          <a:prstGeom prst="rect">
            <a:avLst/>
          </a:prstGeom>
          <a:gradFill rotWithShape="0">
            <a:gsLst>
              <a:gs pos="0">
                <a:srgbClr val="ffffff"/>
              </a:gs>
              <a:gs pos="85000">
                <a:srgbClr val="00a933"/>
              </a:gs>
              <a:gs pos="100000">
                <a:srgbClr val="00a933"/>
              </a:gs>
            </a:gsLst>
            <a:path path="circle">
              <a:fillToRect l="50000" t="50000" r="50000" b="50000"/>
            </a:path>
          </a:gradFill>
          <a:ln w="38160">
            <a:solidFill>
              <a:srgbClr val="3faf46"/>
            </a:solidFill>
            <a:prstDash val="sysDash"/>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Arial;Arial"/>
              </a:rPr>
              <a:t>El Niño</a:t>
            </a:r>
            <a:endParaRPr b="0" lang="en-PH" sz="1800" spc="-1" strike="noStrike">
              <a:latin typeface="Arial"/>
            </a:endParaRPr>
          </a:p>
        </p:txBody>
      </p:sp>
      <p:pic>
        <p:nvPicPr>
          <p:cNvPr id="146" name="" descr=""/>
          <p:cNvPicPr/>
          <p:nvPr/>
        </p:nvPicPr>
        <p:blipFill>
          <a:blip r:embed="rId1"/>
          <a:srcRect l="51674" t="0" r="0" b="16"/>
          <a:stretch/>
        </p:blipFill>
        <p:spPr>
          <a:xfrm>
            <a:off x="7648560" y="2086560"/>
            <a:ext cx="4051080" cy="2773080"/>
          </a:xfrm>
          <a:prstGeom prst="rect">
            <a:avLst/>
          </a:prstGeom>
          <a:ln w="38160">
            <a:solidFill>
              <a:srgbClr val="00a933"/>
            </a:solidFill>
            <a:prstDash val="sysDash"/>
            <a:round/>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Box 6"/>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Changes in Climate</a:t>
            </a:r>
            <a:endParaRPr b="0" lang="en-PH" sz="3600" spc="-1" strike="noStrike">
              <a:latin typeface="Arial"/>
            </a:endParaRPr>
          </a:p>
        </p:txBody>
      </p:sp>
      <p:sp>
        <p:nvSpPr>
          <p:cNvPr id="148" name=""/>
          <p:cNvSpPr/>
          <p:nvPr/>
        </p:nvSpPr>
        <p:spPr>
          <a:xfrm>
            <a:off x="900000" y="1080000"/>
            <a:ext cx="5039640" cy="360000"/>
          </a:xfrm>
          <a:prstGeom prst="rect">
            <a:avLst/>
          </a:prstGeom>
          <a:gradFill rotWithShape="0">
            <a:gsLst>
              <a:gs pos="0">
                <a:srgbClr val="ffffff"/>
              </a:gs>
              <a:gs pos="85000">
                <a:srgbClr val="afd095"/>
              </a:gs>
              <a:gs pos="100000">
                <a:srgbClr val="afd095"/>
              </a:gs>
            </a:gsLst>
            <a:path path="circle">
              <a:fillToRect l="50000" t="50000" r="50000" b="50000"/>
            </a:path>
          </a:gradFill>
          <a:ln w="38160">
            <a:solidFill>
              <a:srgbClr val="00a933"/>
            </a:solidFill>
            <a:prstDash val="sysDash"/>
            <a:round/>
          </a:ln>
        </p:spPr>
        <p:style>
          <a:lnRef idx="0"/>
          <a:fillRef idx="0"/>
          <a:effectRef idx="0"/>
          <a:fontRef idx="minor"/>
        </p:style>
        <p:txBody>
          <a:bodyPr lIns="19080" rIns="19080" tIns="19080" bIns="19080" anchor="t">
            <a:noAutofit/>
          </a:bodyPr>
          <a:p>
            <a:pPr algn="ctr">
              <a:lnSpc>
                <a:spcPct val="100000"/>
              </a:lnSpc>
              <a:spcBef>
                <a:spcPts val="400"/>
              </a:spcBef>
              <a:spcAft>
                <a:spcPts val="601"/>
              </a:spcAft>
              <a:buNone/>
            </a:pPr>
            <a:r>
              <a:rPr b="1" lang="en-PH" sz="1800" spc="-1" strike="noStrike">
                <a:solidFill>
                  <a:srgbClr val="000000"/>
                </a:solidFill>
                <a:latin typeface="Lato"/>
                <a:ea typeface="Arial;Arial"/>
              </a:rPr>
              <a:t>Impacts of Changes in the Climate </a:t>
            </a:r>
            <a:endParaRPr b="0" lang="en-PH" sz="1800" spc="-1" strike="noStrike">
              <a:latin typeface="Arial"/>
            </a:endParaRPr>
          </a:p>
        </p:txBody>
      </p:sp>
      <p:sp>
        <p:nvSpPr>
          <p:cNvPr id="149" name=""/>
          <p:cNvSpPr/>
          <p:nvPr/>
        </p:nvSpPr>
        <p:spPr>
          <a:xfrm>
            <a:off x="1080000" y="1687320"/>
            <a:ext cx="4430520" cy="4072320"/>
          </a:xfrm>
          <a:prstGeom prst="rect">
            <a:avLst/>
          </a:prstGeom>
          <a:noFill/>
          <a:ln w="0">
            <a:noFill/>
          </a:ln>
        </p:spPr>
        <p:style>
          <a:lnRef idx="0"/>
          <a:fillRef idx="0"/>
          <a:effectRef idx="0"/>
          <a:fontRef idx="minor"/>
        </p:style>
        <p:txBody>
          <a:bodyPr lIns="0" rIns="0" tIns="0" bIns="0" anchor="t">
            <a:noAutofit/>
          </a:bodyPr>
          <a:p>
            <a:pPr>
              <a:lnSpc>
                <a:spcPct val="150000"/>
              </a:lnSpc>
              <a:spcBef>
                <a:spcPts val="400"/>
              </a:spcBef>
              <a:spcAft>
                <a:spcPts val="601"/>
              </a:spcAft>
              <a:buNone/>
            </a:pPr>
            <a:r>
              <a:rPr b="0" lang="en-PH" sz="1800" spc="-1" strike="noStrike">
                <a:solidFill>
                  <a:srgbClr val="000000"/>
                </a:solidFill>
                <a:latin typeface="Lato"/>
                <a:ea typeface="Arial;Arial"/>
              </a:rPr>
              <a:t>1. Rising Sea Levels</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2. Melting Ice  </a:t>
            </a:r>
            <a:endParaRPr b="0" lang="en-PH" sz="1800" spc="-1" strike="noStrike">
              <a:latin typeface="Arial"/>
            </a:endParaRPr>
          </a:p>
          <a:p>
            <a:pPr>
              <a:lnSpc>
                <a:spcPct val="150000"/>
              </a:lnSpc>
              <a:spcBef>
                <a:spcPts val="400"/>
              </a:spcBef>
              <a:spcAft>
                <a:spcPts val="601"/>
              </a:spcAft>
              <a:buNone/>
            </a:pPr>
            <a:r>
              <a:rPr b="0" lang="en-PH" sz="1800" spc="-1" strike="noStrike">
                <a:solidFill>
                  <a:srgbClr val="000000"/>
                </a:solidFill>
                <a:latin typeface="Lato"/>
                <a:ea typeface="Arial;Arial"/>
              </a:rPr>
              <a:t>3. Heavy Rains and Strong Storms </a:t>
            </a:r>
            <a:endParaRPr b="0" lang="en-PH" sz="1800" spc="-1" strike="noStrike">
              <a:latin typeface="Arial"/>
            </a:endParaRPr>
          </a:p>
          <a:p>
            <a:pPr>
              <a:lnSpc>
                <a:spcPct val="150000"/>
              </a:lnSpc>
              <a:spcBef>
                <a:spcPts val="400"/>
              </a:spcBef>
              <a:spcAft>
                <a:spcPts val="601"/>
              </a:spcAft>
              <a:buNone/>
            </a:pPr>
            <a:r>
              <a:rPr b="0" lang="en-PH" sz="1800" spc="-1" strike="noStrike">
                <a:solidFill>
                  <a:srgbClr val="000000"/>
                </a:solidFill>
                <a:latin typeface="Lato"/>
                <a:ea typeface="Arial;Arial"/>
              </a:rPr>
              <a:t>4. Heat Waves and Drought </a:t>
            </a:r>
            <a:endParaRPr b="0" lang="en-PH" sz="1800" spc="-1" strike="noStrike">
              <a:latin typeface="Arial"/>
            </a:endParaRPr>
          </a:p>
          <a:p>
            <a:pPr>
              <a:lnSpc>
                <a:spcPct val="150000"/>
              </a:lnSpc>
              <a:spcBef>
                <a:spcPts val="400"/>
              </a:spcBef>
              <a:spcAft>
                <a:spcPts val="601"/>
              </a:spcAft>
              <a:buNone/>
            </a:pPr>
            <a:r>
              <a:rPr b="0" lang="en-PH" sz="1800" spc="-1" strike="noStrike">
                <a:solidFill>
                  <a:srgbClr val="000000"/>
                </a:solidFill>
                <a:latin typeface="Lato"/>
                <a:ea typeface="Arial;Arial"/>
              </a:rPr>
              <a:t>5. Changing Ecosystem </a:t>
            </a:r>
            <a:endParaRPr b="0" lang="en-PH" sz="1800" spc="-1" strike="noStrike">
              <a:latin typeface="Arial"/>
            </a:endParaRPr>
          </a:p>
          <a:p>
            <a:pPr>
              <a:lnSpc>
                <a:spcPct val="150000"/>
              </a:lnSpc>
              <a:spcBef>
                <a:spcPts val="400"/>
              </a:spcBef>
              <a:spcAft>
                <a:spcPts val="601"/>
              </a:spcAft>
              <a:buNone/>
            </a:pPr>
            <a:r>
              <a:rPr b="0" lang="en-PH" sz="1800" spc="-1" strike="noStrike">
                <a:solidFill>
                  <a:srgbClr val="000000"/>
                </a:solidFill>
                <a:latin typeface="Lato"/>
                <a:ea typeface="Arial;Arial"/>
              </a:rPr>
              <a:t>6. Reduced Food Security </a:t>
            </a:r>
            <a:endParaRPr b="0" lang="en-PH" sz="1800" spc="-1" strike="noStrike">
              <a:latin typeface="Arial"/>
            </a:endParaRPr>
          </a:p>
          <a:p>
            <a:pPr>
              <a:lnSpc>
                <a:spcPct val="150000"/>
              </a:lnSpc>
              <a:spcBef>
                <a:spcPts val="400"/>
              </a:spcBef>
              <a:spcAft>
                <a:spcPts val="601"/>
              </a:spcAft>
              <a:buNone/>
            </a:pPr>
            <a:r>
              <a:rPr b="0" lang="en-PH" sz="1800" spc="-1" strike="noStrike">
                <a:solidFill>
                  <a:srgbClr val="000000"/>
                </a:solidFill>
                <a:latin typeface="Lato"/>
                <a:ea typeface="Arial;Arial"/>
              </a:rPr>
              <a:t>7. Pests and Diseases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Box 7"/>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Changes in Climate</a:t>
            </a:r>
            <a:endParaRPr b="0" lang="en-PH" sz="3600" spc="-1" strike="noStrike">
              <a:latin typeface="Arial"/>
            </a:endParaRPr>
          </a:p>
        </p:txBody>
      </p:sp>
      <p:sp>
        <p:nvSpPr>
          <p:cNvPr id="151" name=""/>
          <p:cNvSpPr/>
          <p:nvPr/>
        </p:nvSpPr>
        <p:spPr>
          <a:xfrm>
            <a:off x="778680" y="1169280"/>
            <a:ext cx="6420960" cy="45036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00"/>
              </a:spcBef>
              <a:spcAft>
                <a:spcPts val="601"/>
              </a:spcAft>
              <a:buNone/>
            </a:pPr>
            <a:r>
              <a:rPr b="1" lang="en-PH" sz="1800" spc="-1" strike="noStrike">
                <a:solidFill>
                  <a:srgbClr val="000000"/>
                </a:solidFill>
                <a:latin typeface="Lato"/>
                <a:ea typeface="Arial;Arial"/>
              </a:rPr>
              <a:t>What have we done to manage climate change? </a:t>
            </a:r>
            <a:endParaRPr b="0" lang="en-PH" sz="1800" spc="-1" strike="noStrike">
              <a:latin typeface="Arial"/>
            </a:endParaRPr>
          </a:p>
        </p:txBody>
      </p:sp>
      <p:sp>
        <p:nvSpPr>
          <p:cNvPr id="152" name=""/>
          <p:cNvSpPr/>
          <p:nvPr/>
        </p:nvSpPr>
        <p:spPr>
          <a:xfrm>
            <a:off x="720000" y="1707840"/>
            <a:ext cx="10799640" cy="1531800"/>
          </a:xfrm>
          <a:prstGeom prst="rect">
            <a:avLst/>
          </a:prstGeom>
          <a:noFill/>
          <a:ln w="0">
            <a:noFill/>
          </a:ln>
        </p:spPr>
        <p:style>
          <a:lnRef idx="0"/>
          <a:fillRef idx="0"/>
          <a:effectRef idx="0"/>
          <a:fontRef idx="minor"/>
        </p:style>
        <p:txBody>
          <a:bodyPr lIns="0" rIns="0" tIns="0" bIns="0" anchor="t">
            <a:noAutofit/>
          </a:bodyPr>
          <a:p>
            <a:pPr algn="just">
              <a:lnSpc>
                <a:spcPct val="100000"/>
              </a:lnSpc>
              <a:spcAft>
                <a:spcPts val="601"/>
              </a:spcAft>
              <a:buNone/>
            </a:pPr>
            <a:r>
              <a:rPr b="0" lang="en-PH" sz="1800" spc="-1" strike="noStrike">
                <a:solidFill>
                  <a:srgbClr val="000000"/>
                </a:solidFill>
                <a:latin typeface="Lato"/>
                <a:ea typeface="Arial;Arial"/>
              </a:rPr>
              <a:t>The United Nations Framework Convention on Climate Change (UNFCCC) has organized a global effort to regulate climate change. The UNFCCC was established at the 1992 Rio Earth Summit to attain Greenhouse Gas (GHG) concentration targets. It also established voluntary GHGs emission reduction targets that countries failed to reach. The parties to the convention have met annually from 1995 to assess progress in dealing with the issue of climate change. </a:t>
            </a:r>
            <a:endParaRPr b="0" lang="en-PH" sz="1800" spc="-1" strike="noStrike">
              <a:latin typeface="Arial"/>
            </a:endParaRPr>
          </a:p>
        </p:txBody>
      </p:sp>
      <p:sp>
        <p:nvSpPr>
          <p:cNvPr id="153" name=""/>
          <p:cNvSpPr/>
          <p:nvPr/>
        </p:nvSpPr>
        <p:spPr>
          <a:xfrm>
            <a:off x="360000" y="3599280"/>
            <a:ext cx="2699640" cy="360360"/>
          </a:xfrm>
          <a:prstGeom prst="rect">
            <a:avLst/>
          </a:prstGeom>
          <a:noFill/>
          <a:ln w="0">
            <a:noFill/>
          </a:ln>
        </p:spPr>
        <p:style>
          <a:lnRef idx="0"/>
          <a:fillRef idx="0"/>
          <a:effectRef idx="0"/>
          <a:fontRef idx="minor"/>
        </p:style>
        <p:txBody>
          <a:bodyPr lIns="0" rIns="0" tIns="0" bIns="0" anchor="t">
            <a:noAutofit/>
          </a:bodyPr>
          <a:p>
            <a:pPr>
              <a:lnSpc>
                <a:spcPct val="100000"/>
              </a:lnSpc>
              <a:buNone/>
            </a:pPr>
            <a:r>
              <a:rPr b="1" lang="en-PH" sz="1800" spc="-1" strike="noStrike">
                <a:solidFill>
                  <a:srgbClr val="000000"/>
                </a:solidFill>
                <a:latin typeface="Lato"/>
                <a:ea typeface="Arial;Arial"/>
              </a:rPr>
              <a:t>Greta Thunberg </a:t>
            </a:r>
            <a:endParaRPr b="0" lang="en-PH" sz="1800" spc="-1" strike="noStrike">
              <a:latin typeface="Arial"/>
            </a:endParaRPr>
          </a:p>
        </p:txBody>
      </p:sp>
      <p:sp>
        <p:nvSpPr>
          <p:cNvPr id="154" name=""/>
          <p:cNvSpPr/>
          <p:nvPr/>
        </p:nvSpPr>
        <p:spPr>
          <a:xfrm>
            <a:off x="720000" y="4049640"/>
            <a:ext cx="10619640" cy="1225440"/>
          </a:xfrm>
          <a:prstGeom prst="rect">
            <a:avLst/>
          </a:prstGeom>
          <a:noFill/>
          <a:ln w="0">
            <a:noFill/>
          </a:ln>
        </p:spPr>
        <p:style>
          <a:lnRef idx="0"/>
          <a:fillRef idx="0"/>
          <a:effectRef idx="0"/>
          <a:fontRef idx="minor"/>
        </p:style>
        <p:txBody>
          <a:bodyPr lIns="0" rIns="0" tIns="0" bIns="0" anchor="t">
            <a:noAutofit/>
          </a:bodyPr>
          <a:p>
            <a:pPr algn="just">
              <a:lnSpc>
                <a:spcPct val="100000"/>
              </a:lnSpc>
              <a:spcAft>
                <a:spcPts val="601"/>
              </a:spcAft>
              <a:buNone/>
            </a:pPr>
            <a:r>
              <a:rPr b="0" lang="en-PH" sz="1800" spc="-1" strike="noStrike">
                <a:solidFill>
                  <a:srgbClr val="000000"/>
                </a:solidFill>
                <a:latin typeface="Lato"/>
                <a:ea typeface="Arial;Arial"/>
              </a:rPr>
              <a:t>She is a Swedish environmental activist who is well known around the world for calling on world leaders to take quick action to combat climate change. In 2019, there were a number of coordinated multi city protests involving over a million students. Thunberg sailed to America to join the 2019 United Nations Climate Action Summit.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Box 9"/>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Changes in Climate</a:t>
            </a:r>
            <a:endParaRPr b="0" lang="en-PH" sz="3600" spc="-1" strike="noStrike">
              <a:latin typeface="Arial"/>
            </a:endParaRPr>
          </a:p>
        </p:txBody>
      </p:sp>
      <p:sp>
        <p:nvSpPr>
          <p:cNvPr id="156" name=""/>
          <p:cNvSpPr/>
          <p:nvPr/>
        </p:nvSpPr>
        <p:spPr>
          <a:xfrm>
            <a:off x="642240" y="1080000"/>
            <a:ext cx="2057400" cy="397800"/>
          </a:xfrm>
          <a:prstGeom prst="rect">
            <a:avLst/>
          </a:prstGeom>
          <a:gradFill rotWithShape="0">
            <a:gsLst>
              <a:gs pos="0">
                <a:srgbClr val="ffffff"/>
              </a:gs>
              <a:gs pos="85000">
                <a:srgbClr val="3faf46"/>
              </a:gs>
              <a:gs pos="100000">
                <a:srgbClr val="3faf46"/>
              </a:gs>
            </a:gsLst>
            <a:path path="circle">
              <a:fillToRect l="50000" t="50000" r="50000" b="50000"/>
            </a:path>
          </a:gradFill>
          <a:ln w="38160">
            <a:solidFill>
              <a:srgbClr val="00a933"/>
            </a:solidFill>
            <a:prstDash val="sysDash"/>
            <a:round/>
          </a:ln>
        </p:spPr>
        <p:style>
          <a:lnRef idx="0"/>
          <a:fillRef idx="0"/>
          <a:effectRef idx="0"/>
          <a:fontRef idx="minor"/>
        </p:style>
        <p:txBody>
          <a:bodyPr lIns="19080" rIns="19080" tIns="19080" bIns="19080" anchor="t">
            <a:noAutofit/>
          </a:bodyPr>
          <a:p>
            <a:pPr algn="ctr">
              <a:lnSpc>
                <a:spcPct val="100000"/>
              </a:lnSpc>
              <a:spcBef>
                <a:spcPts val="400"/>
              </a:spcBef>
              <a:spcAft>
                <a:spcPts val="601"/>
              </a:spcAft>
              <a:buNone/>
            </a:pPr>
            <a:r>
              <a:rPr b="1" lang="en-PH" sz="1800" spc="-1" strike="noStrike">
                <a:solidFill>
                  <a:srgbClr val="000000"/>
                </a:solidFill>
                <a:latin typeface="Lato"/>
                <a:ea typeface="Arial;Arial"/>
              </a:rPr>
              <a:t>Earth Hour </a:t>
            </a:r>
            <a:endParaRPr b="0" lang="en-PH" sz="1800" spc="-1" strike="noStrike">
              <a:latin typeface="Arial"/>
            </a:endParaRPr>
          </a:p>
        </p:txBody>
      </p:sp>
      <p:sp>
        <p:nvSpPr>
          <p:cNvPr id="157" name=""/>
          <p:cNvSpPr/>
          <p:nvPr/>
        </p:nvSpPr>
        <p:spPr>
          <a:xfrm>
            <a:off x="720000" y="1889640"/>
            <a:ext cx="6479640" cy="3079080"/>
          </a:xfrm>
          <a:prstGeom prst="rect">
            <a:avLst/>
          </a:prstGeom>
          <a:noFill/>
          <a:ln w="0">
            <a:noFill/>
          </a:ln>
        </p:spPr>
        <p:style>
          <a:lnRef idx="0"/>
          <a:fillRef idx="0"/>
          <a:effectRef idx="0"/>
          <a:fontRef idx="minor"/>
        </p:style>
        <p:txBody>
          <a:bodyPr lIns="0" rIns="0" tIns="0" bIns="0" anchor="t">
            <a:noAutofit/>
          </a:bodyPr>
          <a:p>
            <a:pPr algn="just">
              <a:lnSpc>
                <a:spcPct val="100000"/>
              </a:lnSpc>
              <a:spcAft>
                <a:spcPts val="601"/>
              </a:spcAft>
              <a:buNone/>
            </a:pPr>
            <a:r>
              <a:rPr b="0" lang="en-PH" sz="1800" spc="-1" strike="noStrike">
                <a:solidFill>
                  <a:srgbClr val="000000"/>
                </a:solidFill>
                <a:latin typeface="Lato"/>
                <a:ea typeface="Arial;Arial"/>
              </a:rPr>
              <a:t>Earth Hour is a global campaign spearheaded by the World Wide Fund for Nature (</a:t>
            </a:r>
            <a:r>
              <a:rPr b="1" lang="en-PH" sz="1800" spc="-1" strike="noStrike">
                <a:solidFill>
                  <a:srgbClr val="000000"/>
                </a:solidFill>
                <a:latin typeface="Lato"/>
                <a:ea typeface="Arial;Arial"/>
              </a:rPr>
              <a:t>WWF</a:t>
            </a:r>
            <a:r>
              <a:rPr b="0" lang="en-PH" sz="1800" spc="-1" strike="noStrike">
                <a:solidFill>
                  <a:srgbClr val="000000"/>
                </a:solidFill>
                <a:latin typeface="Lato"/>
                <a:ea typeface="Arial;Arial"/>
              </a:rPr>
              <a:t>). The yearly event encourages individuals, towns, and businesses to switch off nonessential electric lights for one hour, from 8:30 to 9:30 p.m. on a certain day at the end of March, as a symbol of commitment to the environment. It began in 2007 as a lights-out event in Sydney, Australia. For the past 10 years, the Philippines is active to support such efforts to combat climate change. Filipinos developed a powerful movement that resulted in significant worldwide pledges to combating this threat. </a:t>
            </a:r>
            <a:endParaRPr b="0" lang="en-PH" sz="1800" spc="-1" strike="noStrike">
              <a:latin typeface="Arial"/>
            </a:endParaRPr>
          </a:p>
        </p:txBody>
      </p:sp>
      <p:pic>
        <p:nvPicPr>
          <p:cNvPr id="158" name="" descr=""/>
          <p:cNvPicPr/>
          <p:nvPr/>
        </p:nvPicPr>
        <p:blipFill>
          <a:blip r:embed="rId1"/>
          <a:stretch/>
        </p:blipFill>
        <p:spPr>
          <a:xfrm>
            <a:off x="7803360" y="1800000"/>
            <a:ext cx="3896280" cy="3059640"/>
          </a:xfrm>
          <a:prstGeom prst="rect">
            <a:avLst/>
          </a:prstGeom>
          <a:ln w="38160">
            <a:solidFill>
              <a:srgbClr val="3faf46"/>
            </a:solidFill>
            <a:prstDash val="sysDash"/>
            <a:round/>
          </a:ln>
        </p:spPr>
      </p:pic>
      <p:sp>
        <p:nvSpPr>
          <p:cNvPr id="159" name=""/>
          <p:cNvSpPr txBox="1"/>
          <p:nvPr/>
        </p:nvSpPr>
        <p:spPr>
          <a:xfrm>
            <a:off x="8640000" y="5040000"/>
            <a:ext cx="2337120" cy="346680"/>
          </a:xfrm>
          <a:prstGeom prst="rect">
            <a:avLst/>
          </a:prstGeom>
          <a:noFill/>
          <a:ln w="0">
            <a:noFill/>
          </a:ln>
        </p:spPr>
        <p:txBody>
          <a:bodyPr lIns="90000" rIns="90000" tIns="45000" bIns="45000" anchor="t">
            <a:noAutofit/>
          </a:bodyPr>
          <a:p>
            <a:r>
              <a:rPr b="0" lang="en-PH" sz="1800" spc="-1" strike="noStrike">
                <a:latin typeface="Arial"/>
              </a:rPr>
              <a:t>Figure 17: Earth hour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Box 10"/>
          <p:cNvSpPr/>
          <p:nvPr/>
        </p:nvSpPr>
        <p:spPr>
          <a:xfrm>
            <a:off x="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Changes in Climate</a:t>
            </a:r>
            <a:endParaRPr b="0" lang="en-PH" sz="3600" spc="-1" strike="noStrike">
              <a:latin typeface="Arial"/>
            </a:endParaRPr>
          </a:p>
        </p:txBody>
      </p:sp>
      <p:sp>
        <p:nvSpPr>
          <p:cNvPr id="161" name=""/>
          <p:cNvSpPr/>
          <p:nvPr/>
        </p:nvSpPr>
        <p:spPr>
          <a:xfrm>
            <a:off x="504000" y="1046880"/>
            <a:ext cx="10979640" cy="1652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Aft>
                <a:spcPts val="1500"/>
              </a:spcAft>
              <a:buNone/>
            </a:pPr>
            <a:r>
              <a:rPr b="0" lang="en-PH" sz="1800" spc="-1" strike="noStrike">
                <a:latin typeface="Lato"/>
                <a:ea typeface="PingFang SC"/>
              </a:rPr>
              <a:t>	</a:t>
            </a:r>
            <a:r>
              <a:rPr b="0" lang="en-PH" sz="1800" spc="-1" strike="noStrike">
                <a:latin typeface="Lato"/>
                <a:ea typeface="PingFang SC"/>
              </a:rPr>
              <a:t>When it comes to dealing with climate change and preventing the effects it has on the planet’s ecosystems, humans adopt two types of measures: mitigation and adaptation. Mitigation strategies are steps done to reduce greenhouse gas emissions, whereas adaptation measures aim to lessen the risk of the effects of climate change. As a result, mitigation targets the causes of climate change, whereas adaptation addresses its consequences.</a:t>
            </a:r>
            <a:endParaRPr b="0" lang="en-PH" sz="1800" spc="-1" strike="noStrike">
              <a:latin typeface="Lato"/>
            </a:endParaRPr>
          </a:p>
        </p:txBody>
      </p:sp>
      <p:graphicFrame>
        <p:nvGraphicFramePr>
          <p:cNvPr id="162" name=""/>
          <p:cNvGraphicFramePr/>
          <p:nvPr/>
        </p:nvGraphicFramePr>
        <p:xfrm>
          <a:off x="756360" y="2840760"/>
          <a:ext cx="10689480" cy="2686680"/>
        </p:xfrm>
        <a:graphic>
          <a:graphicData uri="http://schemas.openxmlformats.org/drawingml/2006/table">
            <a:tbl>
              <a:tblPr/>
              <a:tblGrid>
                <a:gridCol w="5343840"/>
                <a:gridCol w="5346000"/>
              </a:tblGrid>
              <a:tr h="293040">
                <a:tc>
                  <a:txBody>
                    <a:bodyPr lIns="90000" rIns="90000" anchor="ctr">
                      <a:noAutofit/>
                    </a:bodyPr>
                    <a:p>
                      <a:pPr algn="ctr">
                        <a:lnSpc>
                          <a:spcPct val="100000"/>
                        </a:lnSpc>
                        <a:buNone/>
                      </a:pPr>
                      <a:r>
                        <a:rPr b="1" lang="en-PH" sz="1800" spc="-1" strike="noStrike">
                          <a:latin typeface="Arial"/>
                        </a:rPr>
                        <a:t>Mitigation Measures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Arial"/>
                        </a:rPr>
                        <a:t>Adaptation Measures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2251440">
                <a:tc>
                  <a:txBody>
                    <a:bodyPr lIns="90000" rIns="90000" anchor="ctr">
                      <a:noAutofit/>
                    </a:bodyPr>
                    <a:p>
                      <a:pPr>
                        <a:lnSpc>
                          <a:spcPct val="100000"/>
                        </a:lnSpc>
                        <a:buNone/>
                      </a:pPr>
                      <a:r>
                        <a:rPr b="0" lang="en-PH" sz="1800" spc="-1" strike="noStrike">
                          <a:latin typeface="Lato"/>
                        </a:rPr>
                        <a:t>-Efficient use of energy </a:t>
                      </a:r>
                      <a:endParaRPr b="0" lang="en-PH" sz="1800" spc="-1" strike="noStrike">
                        <a:latin typeface="Lato"/>
                      </a:endParaRPr>
                    </a:p>
                    <a:p>
                      <a:pPr>
                        <a:lnSpc>
                          <a:spcPct val="100000"/>
                        </a:lnSpc>
                        <a:buNone/>
                      </a:pPr>
                      <a:r>
                        <a:rPr b="0" lang="en-PH" sz="1800" spc="-1" strike="noStrike">
                          <a:latin typeface="Lato"/>
                        </a:rPr>
                        <a:t>- Wider use of renewable energy </a:t>
                      </a:r>
                      <a:endParaRPr b="0" lang="en-PH" sz="1800" spc="-1" strike="noStrike">
                        <a:latin typeface="Lato"/>
                      </a:endParaRPr>
                    </a:p>
                    <a:p>
                      <a:pPr>
                        <a:lnSpc>
                          <a:spcPct val="100000"/>
                        </a:lnSpc>
                        <a:buNone/>
                      </a:pPr>
                      <a:r>
                        <a:rPr b="0" lang="en-PH" sz="1800" spc="-1" strike="noStrike">
                          <a:solidFill>
                            <a:srgbClr val="000000"/>
                          </a:solidFill>
                          <a:latin typeface="Lato"/>
                          <a:ea typeface="Arial;Arial"/>
                        </a:rPr>
                        <a:t>- Greater use of electric public transport, bicycle, and shared cars </a:t>
                      </a:r>
                      <a:endParaRPr b="0" lang="en-PH" sz="1800" spc="-1" strike="noStrike">
                        <a:latin typeface="Lato"/>
                      </a:endParaRPr>
                    </a:p>
                    <a:p>
                      <a:pPr>
                        <a:lnSpc>
                          <a:spcPct val="100000"/>
                        </a:lnSpc>
                        <a:buNone/>
                      </a:pPr>
                      <a:r>
                        <a:rPr b="0" lang="en-PH" sz="1800" spc="-1" strike="noStrike">
                          <a:latin typeface="Lato"/>
                          <a:ea typeface="Arial;Arial"/>
                        </a:rPr>
                        <a:t>- Expansion of forests because trees absorb carbon </a:t>
                      </a:r>
                      <a:endParaRPr b="0" lang="en-PH" sz="1800" spc="-1" strike="noStrike">
                        <a:latin typeface="Lato"/>
                      </a:endParaRPr>
                    </a:p>
                    <a:p>
                      <a:pPr>
                        <a:lnSpc>
                          <a:spcPct val="100000"/>
                        </a:lnSpc>
                        <a:buNone/>
                      </a:pP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800" spc="-1" strike="noStrike">
                          <a:solidFill>
                            <a:srgbClr val="000000"/>
                          </a:solidFill>
                          <a:latin typeface="Lato"/>
                          <a:ea typeface="Arial;Arial"/>
                        </a:rPr>
                        <a:t>-More typhoon resilient facility locations and infrastructures </a:t>
                      </a:r>
                      <a:endParaRPr b="0" lang="en-PH" sz="1800" spc="-1" strike="noStrike">
                        <a:latin typeface="Lato"/>
                      </a:endParaRPr>
                    </a:p>
                    <a:p>
                      <a:pPr>
                        <a:lnSpc>
                          <a:spcPct val="100000"/>
                        </a:lnSpc>
                        <a:buNone/>
                      </a:pPr>
                      <a:r>
                        <a:rPr b="0" lang="en-PH" sz="1800" spc="-1" strike="noStrike">
                          <a:solidFill>
                            <a:srgbClr val="000000"/>
                          </a:solidFill>
                          <a:latin typeface="Lato"/>
                          <a:ea typeface="Arial;Arial"/>
                        </a:rPr>
                        <a:t>- Diverse and adaptable agriculture to prepare for natural disasters—research and development on potential disasters and temperature behavior </a:t>
                      </a:r>
                      <a:endParaRPr b="0" lang="en-PH" sz="1800" spc="-1" strike="noStrike">
                        <a:latin typeface="Lato"/>
                      </a:endParaRPr>
                    </a:p>
                    <a:p>
                      <a:pPr>
                        <a:lnSpc>
                          <a:spcPct val="100000"/>
                        </a:lnSpc>
                        <a:buNone/>
                      </a:pPr>
                      <a:r>
                        <a:rPr b="0" lang="en-PH" sz="1800" spc="-1" strike="noStrike">
                          <a:solidFill>
                            <a:srgbClr val="000000"/>
                          </a:solidFill>
                          <a:latin typeface="Lato"/>
                          <a:ea typeface="Arial;Arial"/>
                        </a:rPr>
                        <a:t>- Preventive and precautionary actions (evacuation plans and health issues) </a:t>
                      </a:r>
                      <a:endParaRPr b="0" lang="en-PH" sz="1800" spc="-1" strike="noStrike">
                        <a:latin typeface="Lato"/>
                      </a:endParaRPr>
                    </a:p>
                    <a:p>
                      <a:pPr>
                        <a:lnSpc>
                          <a:spcPct val="100000"/>
                        </a:lnSpc>
                        <a:buNone/>
                      </a:pP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675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2023-07-26T14:18:37Z</dcterms:modified>
  <cp:revision>109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