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720" cy="68526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3600" cy="2793600"/>
          </a:xfrm>
          <a:prstGeom prst="rect">
            <a:avLst/>
          </a:prstGeom>
          <a:ln w="0">
            <a:noFill/>
          </a:ln>
        </p:spPr>
      </p:pic>
      <p:sp>
        <p:nvSpPr>
          <p:cNvPr id="2" name="Rectangle 5"/>
          <p:cNvSpPr/>
          <p:nvPr/>
        </p:nvSpPr>
        <p:spPr>
          <a:xfrm>
            <a:off x="3487320" y="1475280"/>
            <a:ext cx="8699040" cy="38570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9040" cy="3787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720" cy="629640"/>
          </a:xfrm>
          <a:prstGeom prst="rect">
            <a:avLst/>
          </a:prstGeom>
          <a:ln w="0">
            <a:noFill/>
          </a:ln>
        </p:spPr>
      </p:pic>
      <p:sp>
        <p:nvSpPr>
          <p:cNvPr id="43" name="Rectangle 7"/>
          <p:cNvSpPr/>
          <p:nvPr/>
        </p:nvSpPr>
        <p:spPr>
          <a:xfrm>
            <a:off x="10868760" y="0"/>
            <a:ext cx="965160" cy="9651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9240" cy="1029240"/>
          </a:xfrm>
          <a:prstGeom prst="rect">
            <a:avLst/>
          </a:prstGeom>
          <a:ln w="0">
            <a:noFill/>
          </a:ln>
        </p:spPr>
      </p:pic>
      <p:sp>
        <p:nvSpPr>
          <p:cNvPr id="45" name="TextBox 9"/>
          <p:cNvSpPr/>
          <p:nvPr/>
        </p:nvSpPr>
        <p:spPr>
          <a:xfrm>
            <a:off x="185400" y="6362280"/>
            <a:ext cx="468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040" cy="3379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00000"/>
            <a:ext cx="80949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PAGSUSUNOD-SUNOD NG MGA PANGYAYARI SA KUWENTO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360000" y="479160"/>
            <a:ext cx="10510200" cy="1320120"/>
          </a:xfrm>
          <a:prstGeom prst="rect">
            <a:avLst/>
          </a:prstGeom>
          <a:noFill/>
          <a:ln w="0">
            <a:noFill/>
          </a:ln>
        </p:spPr>
        <p:txBody>
          <a:bodyPr lIns="90000" rIns="90000" tIns="45000" bIns="45000" anchor="ctr">
            <a:normAutofit fontScale="97000"/>
          </a:bodyPr>
          <a:p>
            <a:pPr>
              <a:lnSpc>
                <a:spcPct val="115000"/>
              </a:lnSpc>
              <a:buNone/>
            </a:pPr>
            <a:r>
              <a:rPr b="1" lang="en-US" sz="3600" spc="-1" strike="noStrike">
                <a:solidFill>
                  <a:srgbClr val="000000"/>
                </a:solidFill>
                <a:latin typeface="Montserrat Medium"/>
              </a:rPr>
              <a:t>PAGSUSUNOD-SUNOD NG MGA PANGYAYARI</a:t>
            </a:r>
            <a:endParaRPr b="0" lang="en-PH" sz="3600" spc="-1" strike="noStrike">
              <a:latin typeface="Arial"/>
            </a:endParaRPr>
          </a:p>
        </p:txBody>
      </p:sp>
      <p:sp>
        <p:nvSpPr>
          <p:cNvPr id="126" name="PlaceHolder 2"/>
          <p:cNvSpPr>
            <a:spLocks noGrp="1"/>
          </p:cNvSpPr>
          <p:nvPr>
            <p:ph/>
          </p:nvPr>
        </p:nvSpPr>
        <p:spPr>
          <a:xfrm>
            <a:off x="829080" y="1980000"/>
            <a:ext cx="10510200" cy="745920"/>
          </a:xfrm>
          <a:prstGeom prst="rect">
            <a:avLst/>
          </a:prstGeom>
          <a:noFill/>
          <a:ln w="0">
            <a:noFill/>
          </a:ln>
        </p:spPr>
        <p:txBody>
          <a:bodyPr lIns="90000" rIns="90000" tIns="45000" bIns="45000" anchor="t">
            <a:noAutofit/>
          </a:bodyPr>
          <a:p>
            <a:pPr algn="just">
              <a:lnSpc>
                <a:spcPct val="115000"/>
              </a:lnSpc>
              <a:spcAft>
                <a:spcPts val="601"/>
              </a:spcAft>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Ang pagsusunod-sunod ng mga pangyayari ay ang pagtukoy sa mahahalagang yugto ng banghay. Ang kuwento ay karaniwang nahahati sa mahahalagang bahagi. Ang bawat bahagi nito ay nagpapakita ng progreso ng naratibo. Maaari mong mapagsunod-sunod ang mga pangyayari sa dalawang paraan: una, ang paggamit ng nakalarawang balangkas, at ikalawa ay ang pagsagot sa mga pamatnubay na tanong. Sa pamamagitan ng mga ito ay maaari kang makapagsalaysay muli ng kuwento. </a:t>
            </a:r>
            <a:endParaRPr b="0" lang="en-PH" sz="1800" spc="-1" strike="noStrike">
              <a:latin typeface="Arial"/>
            </a:endParaRPr>
          </a:p>
          <a:p>
            <a:pPr algn="just">
              <a:lnSpc>
                <a:spcPct val="115000"/>
              </a:lnSpc>
              <a:spcAft>
                <a:spcPts val="601"/>
              </a:spcAft>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Pansinin ang dayagram sa ibaba:</a:t>
            </a:r>
            <a:endParaRPr b="0" lang="en-PH" sz="1800" spc="-1" strike="noStrike">
              <a:latin typeface="Arial"/>
            </a:endParaRPr>
          </a:p>
        </p:txBody>
      </p:sp>
      <p:sp>
        <p:nvSpPr>
          <p:cNvPr id="127" name=""/>
          <p:cNvSpPr/>
          <p:nvPr/>
        </p:nvSpPr>
        <p:spPr>
          <a:xfrm>
            <a:off x="2520000" y="5935320"/>
            <a:ext cx="1079640" cy="179640"/>
          </a:xfrm>
          <a:custGeom>
            <a:avLst/>
            <a:gdLst/>
            <a:ahLst/>
            <a:rect l="l" t="t" r="r" b="b"/>
            <a:pathLst>
              <a:path w="3002" h="502">
                <a:moveTo>
                  <a:pt x="0" y="125"/>
                </a:moveTo>
                <a:lnTo>
                  <a:pt x="2250" y="125"/>
                </a:lnTo>
                <a:lnTo>
                  <a:pt x="2250" y="0"/>
                </a:lnTo>
                <a:lnTo>
                  <a:pt x="3001" y="250"/>
                </a:lnTo>
                <a:lnTo>
                  <a:pt x="2250" y="501"/>
                </a:lnTo>
                <a:lnTo>
                  <a:pt x="2250" y="375"/>
                </a:lnTo>
                <a:lnTo>
                  <a:pt x="0" y="375"/>
                </a:lnTo>
                <a:lnTo>
                  <a:pt x="0" y="125"/>
                </a:lnTo>
              </a:path>
            </a:pathLst>
          </a:custGeom>
          <a:solidFill>
            <a:srgbClr val="ffffff"/>
          </a:solidFill>
          <a:ln w="0">
            <a:solidFill>
              <a:srgbClr val="000000"/>
            </a:solidFill>
          </a:ln>
        </p:spPr>
        <p:style>
          <a:lnRef idx="0"/>
          <a:fillRef idx="0"/>
          <a:effectRef idx="0"/>
          <a:fontRef idx="minor"/>
        </p:style>
      </p:sp>
      <p:grpSp>
        <p:nvGrpSpPr>
          <p:cNvPr id="128" name=""/>
          <p:cNvGrpSpPr/>
          <p:nvPr/>
        </p:nvGrpSpPr>
        <p:grpSpPr>
          <a:xfrm>
            <a:off x="1440000" y="3919320"/>
            <a:ext cx="10619640" cy="2241000"/>
            <a:chOff x="1440000" y="3919320"/>
            <a:chExt cx="10619640" cy="2241000"/>
          </a:xfrm>
        </p:grpSpPr>
        <p:sp>
          <p:nvSpPr>
            <p:cNvPr id="129" name=""/>
            <p:cNvSpPr/>
            <p:nvPr/>
          </p:nvSpPr>
          <p:spPr>
            <a:xfrm>
              <a:off x="3780000" y="4639320"/>
              <a:ext cx="4499640" cy="1439640"/>
            </a:xfrm>
            <a:custGeom>
              <a:avLst/>
              <a:gdLst/>
              <a:ahLst/>
              <a:rect l="l" t="t" r="r" b="b"/>
              <a:pathLst>
                <a:path w="12502" h="4001">
                  <a:moveTo>
                    <a:pt x="6250" y="0"/>
                  </a:moveTo>
                  <a:lnTo>
                    <a:pt x="12501" y="4000"/>
                  </a:lnTo>
                  <a:lnTo>
                    <a:pt x="0" y="4000"/>
                  </a:lnTo>
                  <a:lnTo>
                    <a:pt x="6250" y="0"/>
                  </a:lnTo>
                </a:path>
              </a:pathLst>
            </a:custGeom>
            <a:solidFill>
              <a:srgbClr val="c9211e"/>
            </a:solidFill>
            <a:ln w="19080">
              <a:solidFill>
                <a:srgbClr val="000000"/>
              </a:solidFill>
              <a:round/>
            </a:ln>
          </p:spPr>
          <p:style>
            <a:lnRef idx="0"/>
            <a:fillRef idx="0"/>
            <a:effectRef idx="0"/>
            <a:fontRef idx="minor"/>
          </p:style>
        </p:sp>
        <p:sp>
          <p:nvSpPr>
            <p:cNvPr id="130" name=""/>
            <p:cNvSpPr/>
            <p:nvPr/>
          </p:nvSpPr>
          <p:spPr>
            <a:xfrm>
              <a:off x="3600000" y="5179320"/>
              <a:ext cx="1079640" cy="179640"/>
            </a:xfrm>
            <a:custGeom>
              <a:avLst/>
              <a:gdLst/>
              <a:ahLst/>
              <a:rect l="l" t="t" r="r" b="b"/>
              <a:pathLst>
                <a:path w="3002" h="502">
                  <a:moveTo>
                    <a:pt x="0" y="125"/>
                  </a:moveTo>
                  <a:lnTo>
                    <a:pt x="2250" y="125"/>
                  </a:lnTo>
                  <a:lnTo>
                    <a:pt x="2250" y="0"/>
                  </a:lnTo>
                  <a:lnTo>
                    <a:pt x="3001" y="250"/>
                  </a:lnTo>
                  <a:lnTo>
                    <a:pt x="2250" y="501"/>
                  </a:lnTo>
                  <a:lnTo>
                    <a:pt x="2250" y="375"/>
                  </a:lnTo>
                  <a:lnTo>
                    <a:pt x="0" y="375"/>
                  </a:lnTo>
                  <a:lnTo>
                    <a:pt x="0" y="125"/>
                  </a:lnTo>
                </a:path>
              </a:pathLst>
            </a:custGeom>
            <a:solidFill>
              <a:srgbClr val="ffffff"/>
            </a:solidFill>
            <a:ln w="0">
              <a:solidFill>
                <a:srgbClr val="000000"/>
              </a:solidFill>
            </a:ln>
          </p:spPr>
          <p:style>
            <a:lnRef idx="0"/>
            <a:fillRef idx="0"/>
            <a:effectRef idx="0"/>
            <a:fontRef idx="minor"/>
          </p:style>
        </p:sp>
        <p:sp>
          <p:nvSpPr>
            <p:cNvPr id="131" name=""/>
            <p:cNvSpPr/>
            <p:nvPr/>
          </p:nvSpPr>
          <p:spPr>
            <a:xfrm rot="10822800">
              <a:off x="7379640" y="5179680"/>
              <a:ext cx="1079640" cy="179640"/>
            </a:xfrm>
            <a:custGeom>
              <a:avLst/>
              <a:gdLst/>
              <a:ahLst/>
              <a:rect l="l" t="t" r="r" b="b"/>
              <a:pathLst>
                <a:path w="3002" h="502">
                  <a:moveTo>
                    <a:pt x="0" y="125"/>
                  </a:moveTo>
                  <a:lnTo>
                    <a:pt x="2250" y="125"/>
                  </a:lnTo>
                  <a:lnTo>
                    <a:pt x="2251" y="0"/>
                  </a:lnTo>
                  <a:lnTo>
                    <a:pt x="3001" y="249"/>
                  </a:lnTo>
                  <a:lnTo>
                    <a:pt x="2250" y="501"/>
                  </a:lnTo>
                  <a:lnTo>
                    <a:pt x="2250" y="375"/>
                  </a:lnTo>
                  <a:lnTo>
                    <a:pt x="0" y="375"/>
                  </a:lnTo>
                  <a:lnTo>
                    <a:pt x="0" y="125"/>
                  </a:lnTo>
                </a:path>
              </a:pathLst>
            </a:custGeom>
            <a:solidFill>
              <a:srgbClr val="ffffff"/>
            </a:solidFill>
            <a:ln w="0">
              <a:solidFill>
                <a:srgbClr val="000000"/>
              </a:solidFill>
            </a:ln>
          </p:spPr>
          <p:style>
            <a:lnRef idx="0"/>
            <a:fillRef idx="0"/>
            <a:effectRef idx="0"/>
            <a:fontRef idx="minor"/>
          </p:style>
        </p:sp>
        <p:sp>
          <p:nvSpPr>
            <p:cNvPr id="132" name=""/>
            <p:cNvSpPr/>
            <p:nvPr/>
          </p:nvSpPr>
          <p:spPr>
            <a:xfrm rot="10822800">
              <a:off x="8316360" y="5939280"/>
              <a:ext cx="1079640" cy="179640"/>
            </a:xfrm>
            <a:custGeom>
              <a:avLst/>
              <a:gdLst/>
              <a:ahLst/>
              <a:rect l="l" t="t" r="r" b="b"/>
              <a:pathLst>
                <a:path w="3002" h="502">
                  <a:moveTo>
                    <a:pt x="0" y="126"/>
                  </a:moveTo>
                  <a:lnTo>
                    <a:pt x="2250" y="125"/>
                  </a:lnTo>
                  <a:lnTo>
                    <a:pt x="2250" y="0"/>
                  </a:lnTo>
                  <a:lnTo>
                    <a:pt x="3001" y="250"/>
                  </a:lnTo>
                  <a:lnTo>
                    <a:pt x="2249" y="501"/>
                  </a:lnTo>
                  <a:lnTo>
                    <a:pt x="2250" y="375"/>
                  </a:lnTo>
                  <a:lnTo>
                    <a:pt x="0" y="376"/>
                  </a:lnTo>
                  <a:lnTo>
                    <a:pt x="0" y="126"/>
                  </a:lnTo>
                </a:path>
              </a:pathLst>
            </a:custGeom>
            <a:solidFill>
              <a:srgbClr val="ffffff"/>
            </a:solidFill>
            <a:ln w="0">
              <a:solidFill>
                <a:srgbClr val="000000"/>
              </a:solidFill>
            </a:ln>
          </p:spPr>
          <p:style>
            <a:lnRef idx="0"/>
            <a:fillRef idx="0"/>
            <a:effectRef idx="0"/>
            <a:fontRef idx="minor"/>
          </p:style>
        </p:sp>
        <p:sp>
          <p:nvSpPr>
            <p:cNvPr id="133" name=""/>
            <p:cNvSpPr/>
            <p:nvPr/>
          </p:nvSpPr>
          <p:spPr>
            <a:xfrm rot="5251200">
              <a:off x="5859000" y="4371120"/>
              <a:ext cx="361080" cy="185040"/>
            </a:xfrm>
            <a:custGeom>
              <a:avLst/>
              <a:gdLst/>
              <a:ahLst/>
              <a:rect l="l" t="t" r="r" b="b"/>
              <a:pathLst>
                <a:path w="1018" h="518">
                  <a:moveTo>
                    <a:pt x="0" y="130"/>
                  </a:moveTo>
                  <a:lnTo>
                    <a:pt x="752" y="130"/>
                  </a:lnTo>
                  <a:lnTo>
                    <a:pt x="741" y="0"/>
                  </a:lnTo>
                  <a:lnTo>
                    <a:pt x="1017" y="258"/>
                  </a:lnTo>
                  <a:lnTo>
                    <a:pt x="788" y="517"/>
                  </a:lnTo>
                  <a:lnTo>
                    <a:pt x="776" y="388"/>
                  </a:lnTo>
                  <a:lnTo>
                    <a:pt x="24" y="389"/>
                  </a:lnTo>
                  <a:lnTo>
                    <a:pt x="0" y="130"/>
                  </a:lnTo>
                </a:path>
              </a:pathLst>
            </a:custGeom>
            <a:solidFill>
              <a:srgbClr val="ffffff"/>
            </a:solidFill>
            <a:ln w="0">
              <a:solidFill>
                <a:srgbClr val="000000"/>
              </a:solidFill>
            </a:ln>
          </p:spPr>
          <p:style>
            <a:lnRef idx="0"/>
            <a:fillRef idx="0"/>
            <a:effectRef idx="0"/>
            <a:fontRef idx="minor"/>
          </p:style>
        </p:sp>
        <p:sp>
          <p:nvSpPr>
            <p:cNvPr id="134" name=""/>
            <p:cNvSpPr/>
            <p:nvPr/>
          </p:nvSpPr>
          <p:spPr>
            <a:xfrm>
              <a:off x="8640000" y="4999320"/>
              <a:ext cx="251964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Pababang aksyon</a:t>
              </a:r>
              <a:endParaRPr b="0" lang="en-PH" sz="1800" spc="-1" strike="noStrike">
                <a:latin typeface="Arial"/>
              </a:endParaRPr>
            </a:p>
          </p:txBody>
        </p:sp>
        <p:sp>
          <p:nvSpPr>
            <p:cNvPr id="135" name=""/>
            <p:cNvSpPr/>
            <p:nvPr/>
          </p:nvSpPr>
          <p:spPr>
            <a:xfrm>
              <a:off x="9540000" y="5791320"/>
              <a:ext cx="251964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Wakas</a:t>
              </a:r>
              <a:endParaRPr b="0" lang="en-PH" sz="1800" spc="-1" strike="noStrike">
                <a:latin typeface="Arial"/>
              </a:endParaRPr>
            </a:p>
          </p:txBody>
        </p:sp>
        <p:sp>
          <p:nvSpPr>
            <p:cNvPr id="136" name=""/>
            <p:cNvSpPr/>
            <p:nvPr/>
          </p:nvSpPr>
          <p:spPr>
            <a:xfrm>
              <a:off x="4860000" y="3919320"/>
              <a:ext cx="2519640" cy="364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Kasukdulan </a:t>
              </a:r>
              <a:endParaRPr b="0" lang="en-PH" sz="1800" spc="-1" strike="noStrike">
                <a:latin typeface="Arial"/>
              </a:endParaRPr>
            </a:p>
          </p:txBody>
        </p:sp>
        <p:sp>
          <p:nvSpPr>
            <p:cNvPr id="137" name=""/>
            <p:cNvSpPr/>
            <p:nvPr/>
          </p:nvSpPr>
          <p:spPr>
            <a:xfrm>
              <a:off x="1440000" y="5035320"/>
              <a:ext cx="251964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Pataas na aksyon</a:t>
              </a:r>
              <a:endParaRPr b="0" lang="en-PH" sz="1800" spc="-1" strike="noStrike">
                <a:latin typeface="Arial"/>
              </a:endParaRPr>
            </a:p>
          </p:txBody>
        </p:sp>
        <p:sp>
          <p:nvSpPr>
            <p:cNvPr id="138" name=""/>
            <p:cNvSpPr/>
            <p:nvPr/>
          </p:nvSpPr>
          <p:spPr>
            <a:xfrm>
              <a:off x="1512000" y="5796000"/>
              <a:ext cx="251964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Simula</a:t>
              </a:r>
              <a:endParaRPr b="0" lang="en-PH" sz="1800" spc="-1" strike="noStrike">
                <a:latin typeface="Arial"/>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0" y="0"/>
            <a:ext cx="10799640" cy="1320120"/>
          </a:xfrm>
          <a:prstGeom prst="rect">
            <a:avLst/>
          </a:prstGeom>
          <a:noFill/>
          <a:ln w="0">
            <a:noFill/>
          </a:ln>
        </p:spPr>
        <p:txBody>
          <a:bodyPr lIns="90000" rIns="90000" tIns="45000" bIns="45000" anchor="ctr">
            <a:normAutofit/>
          </a:bodyPr>
          <a:p>
            <a:pPr algn="ctr">
              <a:lnSpc>
                <a:spcPct val="115000"/>
              </a:lnSpc>
              <a:buNone/>
            </a:pPr>
            <a:r>
              <a:rPr b="1" lang="en-US" sz="1800" spc="-1" strike="noStrike">
                <a:solidFill>
                  <a:srgbClr val="000000"/>
                </a:solidFill>
                <a:latin typeface="Montserrat Medium"/>
              </a:rPr>
              <a:t>PAGSUSUNOD-SUNOD NG MGA PANGYAYARI</a:t>
            </a:r>
            <a:endParaRPr b="0" lang="en-PH" sz="1800" spc="-1" strike="noStrike">
              <a:latin typeface="Arial"/>
            </a:endParaRPr>
          </a:p>
        </p:txBody>
      </p:sp>
      <p:sp>
        <p:nvSpPr>
          <p:cNvPr id="140" name="PlaceHolder 5"/>
          <p:cNvSpPr/>
          <p:nvPr/>
        </p:nvSpPr>
        <p:spPr>
          <a:xfrm>
            <a:off x="540000" y="2952000"/>
            <a:ext cx="11159640" cy="3239640"/>
          </a:xfrm>
          <a:prstGeom prst="rect">
            <a:avLst/>
          </a:prstGeom>
          <a:noFill/>
          <a:ln w="0">
            <a:noFill/>
          </a:ln>
        </p:spPr>
        <p:style>
          <a:lnRef idx="0"/>
          <a:fillRef idx="0"/>
          <a:effectRef idx="0"/>
          <a:fontRef idx="minor"/>
        </p:style>
        <p:txBody>
          <a:bodyPr lIns="90000" rIns="90000" tIns="45000" bIns="45000" anchor="ctr">
            <a:normAutofit fontScale="97000"/>
          </a:bodyPr>
          <a:p>
            <a:pPr>
              <a:lnSpc>
                <a:spcPct val="115000"/>
              </a:lnSpc>
              <a:buNone/>
            </a:pPr>
            <a:r>
              <a:rPr b="1" lang="en-US" sz="1800" spc="-1" strike="noStrike">
                <a:solidFill>
                  <a:srgbClr val="000000"/>
                </a:solidFill>
                <a:latin typeface="Lato"/>
              </a:rPr>
              <a:t>&gt; SIMULA – </a:t>
            </a:r>
            <a:br/>
            <a:r>
              <a:rPr b="1" lang="en-US" sz="1800" spc="-1" strike="noStrike">
                <a:solidFill>
                  <a:srgbClr val="000000"/>
                </a:solidFill>
                <a:latin typeface="Lato"/>
              </a:rPr>
              <a:t>	</a:t>
            </a:r>
            <a:r>
              <a:rPr b="1" lang="en-US" sz="1800" spc="-1" strike="noStrike">
                <a:solidFill>
                  <a:srgbClr val="000000"/>
                </a:solidFill>
                <a:latin typeface="Lato"/>
              </a:rPr>
              <a:t>	</a:t>
            </a:r>
            <a:r>
              <a:rPr b="1" lang="en-US" sz="1800" spc="-1" strike="noStrike">
                <a:solidFill>
                  <a:srgbClr val="000000"/>
                </a:solidFill>
                <a:latin typeface="Lato"/>
              </a:rPr>
              <a:t>	</a:t>
            </a:r>
            <a:r>
              <a:rPr b="1" lang="en-US" sz="1800" spc="-1" strike="noStrike">
                <a:solidFill>
                  <a:srgbClr val="000000"/>
                </a:solidFill>
                <a:latin typeface="Lato"/>
              </a:rPr>
              <a:t>	</a:t>
            </a:r>
            <a:r>
              <a:rPr b="1" lang="en-US" sz="1800" spc="-1" strike="noStrike">
                <a:solidFill>
                  <a:srgbClr val="000000"/>
                </a:solidFill>
                <a:latin typeface="Lato"/>
              </a:rPr>
              <a:t>	</a:t>
            </a:r>
            <a:r>
              <a:rPr b="1" lang="en-US" sz="1800" spc="-1" strike="noStrike">
                <a:solidFill>
                  <a:srgbClr val="000000"/>
                </a:solidFill>
                <a:latin typeface="Lato"/>
              </a:rPr>
              <a:t>	</a:t>
            </a:r>
            <a:r>
              <a:rPr b="1" lang="en-US" sz="1800" spc="-1" strike="noStrike">
                <a:solidFill>
                  <a:srgbClr val="000000"/>
                </a:solidFill>
                <a:latin typeface="Lato"/>
              </a:rPr>
              <a:t>	</a:t>
            </a:r>
            <a:r>
              <a:rPr b="1" lang="en-US" sz="1800" spc="-1" strike="noStrike">
                <a:solidFill>
                  <a:srgbClr val="000000"/>
                </a:solidFill>
                <a:latin typeface="Lato"/>
              </a:rPr>
              <a:t>	</a:t>
            </a:r>
            <a:r>
              <a:rPr b="0" lang="en-US" sz="1800" spc="-1" strike="noStrike">
                <a:solidFill>
                  <a:srgbClr val="000000"/>
                </a:solidFill>
                <a:latin typeface="Lato"/>
              </a:rPr>
              <a:t>Maaaring nagpapakilala sa mga tauhan sa kuwento o paglalarawan ng tagpuan o pangyayari sa kuwento.</a:t>
            </a:r>
            <a:br/>
            <a:r>
              <a:rPr b="1" lang="en-US" sz="1800" spc="-1" strike="noStrike">
                <a:solidFill>
                  <a:srgbClr val="000000"/>
                </a:solidFill>
                <a:latin typeface="Lato"/>
              </a:rPr>
              <a:t>&gt; PATAAS NA AKSYON- </a:t>
            </a:r>
            <a:br/>
            <a:r>
              <a:rPr b="1" lang="en-US" sz="1800" spc="-1" strike="noStrike">
                <a:solidFill>
                  <a:srgbClr val="000000"/>
                </a:solidFill>
                <a:latin typeface="Lato"/>
              </a:rPr>
              <a:t>	</a:t>
            </a:r>
            <a:r>
              <a:rPr b="1" lang="en-US" sz="1800" spc="-1" strike="noStrike">
                <a:solidFill>
                  <a:srgbClr val="000000"/>
                </a:solidFill>
                <a:latin typeface="Lato"/>
              </a:rPr>
              <a:t>	</a:t>
            </a:r>
            <a:r>
              <a:rPr b="0" lang="en-US" sz="1800" spc="-1" strike="noStrike">
                <a:solidFill>
                  <a:srgbClr val="000000"/>
                </a:solidFill>
                <a:latin typeface="Lato"/>
              </a:rPr>
              <a:t>Ito ang mga pangyayari na naging sanhi upang mabuo ang desisyon kung saan nag-uugat ang suliranin.</a:t>
            </a:r>
            <a:br/>
            <a:r>
              <a:rPr b="1" lang="en-US" sz="1800" spc="-1" strike="noStrike">
                <a:solidFill>
                  <a:srgbClr val="000000"/>
                </a:solidFill>
                <a:latin typeface="Lato"/>
              </a:rPr>
              <a:t>&gt; KASUKDULAN- </a:t>
            </a:r>
            <a:br/>
            <a:r>
              <a:rPr b="1" lang="en-US" sz="1800" spc="-1" strike="noStrike">
                <a:solidFill>
                  <a:srgbClr val="000000"/>
                </a:solidFill>
                <a:latin typeface="Lato"/>
              </a:rPr>
              <a:t>	</a:t>
            </a:r>
            <a:r>
              <a:rPr b="1" lang="en-US" sz="1800" spc="-1" strike="noStrike">
                <a:solidFill>
                  <a:srgbClr val="000000"/>
                </a:solidFill>
                <a:latin typeface="Lato"/>
              </a:rPr>
              <a:t>	</a:t>
            </a:r>
            <a:r>
              <a:rPr b="0" lang="en-US" sz="1800" spc="-1" strike="noStrike">
                <a:solidFill>
                  <a:srgbClr val="000000"/>
                </a:solidFill>
                <a:latin typeface="Lato"/>
              </a:rPr>
              <a:t>Sa bahaging ito matatagpuan ang pinakakapana-panabik na bahagi ng kuwento.</a:t>
            </a:r>
            <a:br/>
            <a:r>
              <a:rPr b="1" lang="en-US" sz="1800" spc="-1" strike="noStrike">
                <a:solidFill>
                  <a:srgbClr val="000000"/>
                </a:solidFill>
                <a:latin typeface="Lato"/>
              </a:rPr>
              <a:t>&gt; PABABANG AKSYON – </a:t>
            </a:r>
            <a:br/>
            <a:r>
              <a:rPr b="1" lang="en-US" sz="1800" spc="-1" strike="noStrike">
                <a:solidFill>
                  <a:srgbClr val="000000"/>
                </a:solidFill>
                <a:latin typeface="Lato"/>
              </a:rPr>
              <a:t>	</a:t>
            </a:r>
            <a:r>
              <a:rPr b="1" lang="en-US" sz="1800" spc="-1" strike="noStrike">
                <a:solidFill>
                  <a:srgbClr val="000000"/>
                </a:solidFill>
                <a:latin typeface="Lato"/>
              </a:rPr>
              <a:t>	</a:t>
            </a:r>
            <a:r>
              <a:rPr b="0" lang="en-US" sz="1800" spc="-1" strike="noStrike">
                <a:solidFill>
                  <a:srgbClr val="000000"/>
                </a:solidFill>
                <a:latin typeface="Lato"/>
              </a:rPr>
              <a:t>Mga pangyayaring naging dahilan ng pagsasagawa ng desisyong magiging daan ng kalutasan ng suliranin.</a:t>
            </a:r>
            <a:br/>
            <a:r>
              <a:rPr b="1" lang="en-US" sz="1800" spc="-1" strike="noStrike">
                <a:solidFill>
                  <a:srgbClr val="000000"/>
                </a:solidFill>
                <a:latin typeface="Lato"/>
              </a:rPr>
              <a:t>&gt; WAKAS – </a:t>
            </a:r>
            <a:br/>
            <a:r>
              <a:rPr b="1" lang="en-US" sz="1800" spc="-1" strike="noStrike">
                <a:solidFill>
                  <a:srgbClr val="000000"/>
                </a:solidFill>
                <a:latin typeface="Lato"/>
              </a:rPr>
              <a:t>	</a:t>
            </a:r>
            <a:r>
              <a:rPr b="0" lang="en-US" sz="1800" spc="-1" strike="noStrike">
                <a:solidFill>
                  <a:srgbClr val="000000"/>
                </a:solidFill>
                <a:latin typeface="Lato"/>
              </a:rPr>
              <a:t>Katapusan o kahihinatnan ng tauhan sa kuwento.</a:t>
            </a:r>
            <a:endParaRPr b="0" lang="en-PH" sz="1800" spc="-1" strike="noStrike">
              <a:latin typeface="Arial"/>
            </a:endParaRPr>
          </a:p>
        </p:txBody>
      </p:sp>
      <p:sp>
        <p:nvSpPr>
          <p:cNvPr id="141" name=""/>
          <p:cNvSpPr/>
          <p:nvPr/>
        </p:nvSpPr>
        <p:spPr>
          <a:xfrm>
            <a:off x="3754080" y="1481400"/>
            <a:ext cx="3633480" cy="1162440"/>
          </a:xfrm>
          <a:custGeom>
            <a:avLst/>
            <a:gdLst/>
            <a:ahLst/>
            <a:rect l="l" t="t" r="r" b="b"/>
            <a:pathLst>
              <a:path w="10096" h="3232">
                <a:moveTo>
                  <a:pt x="5047" y="0"/>
                </a:moveTo>
                <a:lnTo>
                  <a:pt x="10095" y="3231"/>
                </a:lnTo>
                <a:lnTo>
                  <a:pt x="0" y="3231"/>
                </a:lnTo>
                <a:lnTo>
                  <a:pt x="5047" y="0"/>
                </a:lnTo>
              </a:path>
            </a:pathLst>
          </a:custGeom>
          <a:solidFill>
            <a:srgbClr val="c9211e"/>
          </a:solidFill>
          <a:ln w="19080">
            <a:solidFill>
              <a:srgbClr val="000000"/>
            </a:solidFill>
            <a:round/>
          </a:ln>
        </p:spPr>
        <p:style>
          <a:lnRef idx="0"/>
          <a:fillRef idx="0"/>
          <a:effectRef idx="0"/>
          <a:fontRef idx="minor"/>
        </p:style>
      </p:sp>
      <p:sp>
        <p:nvSpPr>
          <p:cNvPr id="142" name=""/>
          <p:cNvSpPr/>
          <p:nvPr/>
        </p:nvSpPr>
        <p:spPr>
          <a:xfrm>
            <a:off x="3609000" y="1917360"/>
            <a:ext cx="871560" cy="145080"/>
          </a:xfrm>
          <a:custGeom>
            <a:avLst/>
            <a:gdLst/>
            <a:ahLst/>
            <a:rect l="l" t="t" r="r" b="b"/>
            <a:pathLst>
              <a:path w="2424" h="406">
                <a:moveTo>
                  <a:pt x="0" y="101"/>
                </a:moveTo>
                <a:lnTo>
                  <a:pt x="1817" y="101"/>
                </a:lnTo>
                <a:lnTo>
                  <a:pt x="1817" y="0"/>
                </a:lnTo>
                <a:lnTo>
                  <a:pt x="2423" y="202"/>
                </a:lnTo>
                <a:lnTo>
                  <a:pt x="1817" y="405"/>
                </a:lnTo>
                <a:lnTo>
                  <a:pt x="1817" y="303"/>
                </a:lnTo>
                <a:lnTo>
                  <a:pt x="0" y="303"/>
                </a:lnTo>
                <a:lnTo>
                  <a:pt x="0" y="101"/>
                </a:lnTo>
              </a:path>
            </a:pathLst>
          </a:custGeom>
          <a:solidFill>
            <a:srgbClr val="ffffff"/>
          </a:solidFill>
          <a:ln w="0">
            <a:solidFill>
              <a:srgbClr val="000000"/>
            </a:solidFill>
          </a:ln>
        </p:spPr>
        <p:style>
          <a:lnRef idx="0"/>
          <a:fillRef idx="0"/>
          <a:effectRef idx="0"/>
          <a:fontRef idx="minor"/>
        </p:style>
      </p:sp>
      <p:sp>
        <p:nvSpPr>
          <p:cNvPr id="143" name=""/>
          <p:cNvSpPr/>
          <p:nvPr/>
        </p:nvSpPr>
        <p:spPr>
          <a:xfrm rot="10822800">
            <a:off x="6661080" y="1917000"/>
            <a:ext cx="871920" cy="145080"/>
          </a:xfrm>
          <a:custGeom>
            <a:avLst/>
            <a:gdLst/>
            <a:ahLst/>
            <a:rect l="l" t="t" r="r" b="b"/>
            <a:pathLst>
              <a:path w="2426" h="406">
                <a:moveTo>
                  <a:pt x="0" y="101"/>
                </a:moveTo>
                <a:lnTo>
                  <a:pt x="1818" y="101"/>
                </a:lnTo>
                <a:lnTo>
                  <a:pt x="1818" y="0"/>
                </a:lnTo>
                <a:lnTo>
                  <a:pt x="2425" y="201"/>
                </a:lnTo>
                <a:lnTo>
                  <a:pt x="1819" y="405"/>
                </a:lnTo>
                <a:lnTo>
                  <a:pt x="1820" y="303"/>
                </a:lnTo>
                <a:lnTo>
                  <a:pt x="2" y="303"/>
                </a:lnTo>
                <a:lnTo>
                  <a:pt x="0" y="101"/>
                </a:lnTo>
              </a:path>
            </a:pathLst>
          </a:custGeom>
          <a:solidFill>
            <a:srgbClr val="ffffff"/>
          </a:solidFill>
          <a:ln w="0">
            <a:solidFill>
              <a:srgbClr val="000000"/>
            </a:solidFill>
          </a:ln>
        </p:spPr>
        <p:style>
          <a:lnRef idx="0"/>
          <a:fillRef idx="0"/>
          <a:effectRef idx="0"/>
          <a:fontRef idx="minor"/>
        </p:style>
      </p:sp>
      <p:sp>
        <p:nvSpPr>
          <p:cNvPr id="144" name=""/>
          <p:cNvSpPr/>
          <p:nvPr/>
        </p:nvSpPr>
        <p:spPr>
          <a:xfrm rot="10822800">
            <a:off x="7417800" y="2530080"/>
            <a:ext cx="871560" cy="145440"/>
          </a:xfrm>
          <a:custGeom>
            <a:avLst/>
            <a:gdLst/>
            <a:ahLst/>
            <a:rect l="l" t="t" r="r" b="b"/>
            <a:pathLst>
              <a:path w="2425" h="407">
                <a:moveTo>
                  <a:pt x="0" y="102"/>
                </a:moveTo>
                <a:lnTo>
                  <a:pt x="1817" y="101"/>
                </a:lnTo>
                <a:lnTo>
                  <a:pt x="1818" y="0"/>
                </a:lnTo>
                <a:lnTo>
                  <a:pt x="2424" y="203"/>
                </a:lnTo>
                <a:lnTo>
                  <a:pt x="1818" y="406"/>
                </a:lnTo>
                <a:lnTo>
                  <a:pt x="1819" y="304"/>
                </a:lnTo>
                <a:lnTo>
                  <a:pt x="2" y="305"/>
                </a:lnTo>
                <a:lnTo>
                  <a:pt x="0" y="102"/>
                </a:lnTo>
              </a:path>
            </a:pathLst>
          </a:custGeom>
          <a:solidFill>
            <a:srgbClr val="ffffff"/>
          </a:solidFill>
          <a:ln w="0">
            <a:solidFill>
              <a:srgbClr val="000000"/>
            </a:solidFill>
          </a:ln>
        </p:spPr>
        <p:style>
          <a:lnRef idx="0"/>
          <a:fillRef idx="0"/>
          <a:effectRef idx="0"/>
          <a:fontRef idx="minor"/>
        </p:style>
      </p:sp>
      <p:sp>
        <p:nvSpPr>
          <p:cNvPr id="145" name=""/>
          <p:cNvSpPr/>
          <p:nvPr/>
        </p:nvSpPr>
        <p:spPr>
          <a:xfrm rot="5256600">
            <a:off x="5432400" y="1263960"/>
            <a:ext cx="291600" cy="149400"/>
          </a:xfrm>
          <a:custGeom>
            <a:avLst/>
            <a:gdLst/>
            <a:ahLst/>
            <a:rect l="l" t="t" r="r" b="b"/>
            <a:pathLst>
              <a:path w="823" h="418">
                <a:moveTo>
                  <a:pt x="0" y="104"/>
                </a:moveTo>
                <a:lnTo>
                  <a:pt x="609" y="103"/>
                </a:lnTo>
                <a:lnTo>
                  <a:pt x="599" y="0"/>
                </a:lnTo>
                <a:lnTo>
                  <a:pt x="822" y="207"/>
                </a:lnTo>
                <a:lnTo>
                  <a:pt x="639" y="417"/>
                </a:lnTo>
                <a:lnTo>
                  <a:pt x="629" y="311"/>
                </a:lnTo>
                <a:lnTo>
                  <a:pt x="19" y="312"/>
                </a:lnTo>
                <a:lnTo>
                  <a:pt x="0" y="104"/>
                </a:lnTo>
              </a:path>
            </a:pathLst>
          </a:custGeom>
          <a:solidFill>
            <a:srgbClr val="ffffff"/>
          </a:solidFill>
          <a:ln w="0">
            <a:solidFill>
              <a:srgbClr val="000000"/>
            </a:solidFill>
          </a:ln>
        </p:spPr>
        <p:style>
          <a:lnRef idx="0"/>
          <a:fillRef idx="0"/>
          <a:effectRef idx="0"/>
          <a:fontRef idx="minor"/>
        </p:style>
      </p:sp>
      <p:sp>
        <p:nvSpPr>
          <p:cNvPr id="146" name=""/>
          <p:cNvSpPr/>
          <p:nvPr/>
        </p:nvSpPr>
        <p:spPr>
          <a:xfrm>
            <a:off x="7678440" y="1771920"/>
            <a:ext cx="203436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Pababang aksyon</a:t>
            </a:r>
            <a:endParaRPr b="0" lang="en-PH" sz="1800" spc="-1" strike="noStrike">
              <a:latin typeface="Arial"/>
            </a:endParaRPr>
          </a:p>
        </p:txBody>
      </p:sp>
      <p:sp>
        <p:nvSpPr>
          <p:cNvPr id="147" name=""/>
          <p:cNvSpPr/>
          <p:nvPr/>
        </p:nvSpPr>
        <p:spPr>
          <a:xfrm>
            <a:off x="8405280" y="2411640"/>
            <a:ext cx="203436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Wakas</a:t>
            </a:r>
            <a:endParaRPr b="0" lang="en-PH" sz="1800" spc="-1" strike="noStrike">
              <a:latin typeface="Arial"/>
            </a:endParaRPr>
          </a:p>
        </p:txBody>
      </p:sp>
      <p:sp>
        <p:nvSpPr>
          <p:cNvPr id="148" name=""/>
          <p:cNvSpPr/>
          <p:nvPr/>
        </p:nvSpPr>
        <p:spPr>
          <a:xfrm>
            <a:off x="4626360" y="900000"/>
            <a:ext cx="2034360" cy="364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Kasukdulan </a:t>
            </a:r>
            <a:endParaRPr b="0" lang="en-PH" sz="1800" spc="-1" strike="noStrike">
              <a:latin typeface="Arial"/>
            </a:endParaRPr>
          </a:p>
        </p:txBody>
      </p:sp>
      <p:sp>
        <p:nvSpPr>
          <p:cNvPr id="149" name=""/>
          <p:cNvSpPr/>
          <p:nvPr/>
        </p:nvSpPr>
        <p:spPr>
          <a:xfrm>
            <a:off x="1720800" y="1801080"/>
            <a:ext cx="203436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Pataas na aksyon</a:t>
            </a:r>
            <a:endParaRPr b="0" lang="en-PH" sz="1800" spc="-1" strike="noStrike">
              <a:latin typeface="Arial"/>
            </a:endParaRPr>
          </a:p>
        </p:txBody>
      </p:sp>
      <p:sp>
        <p:nvSpPr>
          <p:cNvPr id="150" name=""/>
          <p:cNvSpPr/>
          <p:nvPr/>
        </p:nvSpPr>
        <p:spPr>
          <a:xfrm>
            <a:off x="1923120" y="2415240"/>
            <a:ext cx="203436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Simula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itle 7"/>
          <p:cNvSpPr/>
          <p:nvPr/>
        </p:nvSpPr>
        <p:spPr>
          <a:xfrm>
            <a:off x="1523880" y="1799640"/>
            <a:ext cx="9138600" cy="2382120"/>
          </a:xfrm>
          <a:prstGeom prst="rect">
            <a:avLst/>
          </a:prstGeom>
          <a:noFill/>
          <a:ln w="0">
            <a:noFill/>
          </a:ln>
        </p:spPr>
        <p:style>
          <a:lnRef idx="0"/>
          <a:fillRef idx="0"/>
          <a:effectRef idx="0"/>
          <a:fontRef idx="minor"/>
        </p:style>
        <p:txBody>
          <a:bodyPr lIns="90000" rIns="90000" tIns="45000" bIns="45000" anchor="ctr">
            <a:normAutofit/>
          </a:bodyPr>
          <a:p>
            <a:pPr algn="ctr">
              <a:lnSpc>
                <a:spcPct val="115000"/>
              </a:lnSpc>
              <a:buNone/>
            </a:pPr>
            <a:r>
              <a:rPr b="1" lang="en-US" sz="3600" spc="-1" strike="noStrike">
                <a:solidFill>
                  <a:srgbClr val="9c0000"/>
                </a:solidFill>
                <a:latin typeface="Lato"/>
                <a:ea typeface="DejaVu Sans"/>
              </a:rPr>
              <a:t>Ang Paggamit ng Nakalarawang Balangkas at Pagsagot sa Pamatnubay na Tanong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0" y="2930400"/>
            <a:ext cx="12187800" cy="635040"/>
          </a:xfrm>
          <a:prstGeom prst="rect">
            <a:avLst/>
          </a:prstGeom>
          <a:noFill/>
          <a:ln w="0">
            <a:noFill/>
          </a:ln>
        </p:spPr>
        <p:style>
          <a:lnRef idx="0"/>
          <a:fillRef idx="0"/>
          <a:effectRef idx="0"/>
          <a:fontRef idx="minor"/>
        </p:style>
      </p:sp>
      <p:sp>
        <p:nvSpPr>
          <p:cNvPr id="153" name="PlaceHolder 4"/>
          <p:cNvSpPr/>
          <p:nvPr/>
        </p:nvSpPr>
        <p:spPr>
          <a:xfrm>
            <a:off x="286560" y="362160"/>
            <a:ext cx="10510200" cy="715680"/>
          </a:xfrm>
          <a:prstGeom prst="rect">
            <a:avLst/>
          </a:prstGeom>
          <a:noFill/>
          <a:ln w="0">
            <a:noFill/>
          </a:ln>
        </p:spPr>
        <p:style>
          <a:lnRef idx="0"/>
          <a:fillRef idx="0"/>
          <a:effectRef idx="0"/>
          <a:fontRef idx="minor"/>
        </p:style>
      </p:sp>
      <p:sp>
        <p:nvSpPr>
          <p:cNvPr id="154" name=""/>
          <p:cNvSpPr/>
          <p:nvPr/>
        </p:nvSpPr>
        <p:spPr>
          <a:xfrm>
            <a:off x="540000" y="3240000"/>
            <a:ext cx="10798560" cy="2518560"/>
          </a:xfrm>
          <a:prstGeom prst="rect">
            <a:avLst/>
          </a:prstGeom>
          <a:noFill/>
          <a:ln w="0">
            <a:noFill/>
          </a:ln>
        </p:spPr>
        <p:style>
          <a:lnRef idx="0"/>
          <a:fillRef idx="0"/>
          <a:effectRef idx="0"/>
          <a:fontRef idx="minor"/>
        </p:style>
      </p:sp>
      <p:sp>
        <p:nvSpPr>
          <p:cNvPr id="155" name="PlaceHolder 12"/>
          <p:cNvSpPr/>
          <p:nvPr/>
        </p:nvSpPr>
        <p:spPr>
          <a:xfrm>
            <a:off x="469440" y="1440000"/>
            <a:ext cx="11230200" cy="71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rial;Arial"/>
              </a:rPr>
              <a:t>Ang balangkas ng paksa at pangungusap ay maaaring maipakita sa isang biswal o malikhaing paglalarawan—ito ang nakalarawang balangkas.</a:t>
            </a: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Maaaring gumamit ng mga </a:t>
            </a:r>
            <a:r>
              <a:rPr b="0" i="1" lang="en-PH" sz="1800" spc="-1" strike="noStrike">
                <a:solidFill>
                  <a:srgbClr val="000000"/>
                </a:solidFill>
                <a:latin typeface="Lato"/>
                <a:ea typeface="Arial;Arial"/>
              </a:rPr>
              <a:t>graphic organizer </a:t>
            </a:r>
            <a:r>
              <a:rPr b="0" lang="en-PH" sz="1800" spc="-1" strike="noStrike">
                <a:solidFill>
                  <a:srgbClr val="000000"/>
                </a:solidFill>
                <a:latin typeface="Lato"/>
                <a:ea typeface="Arial;Arial"/>
              </a:rPr>
              <a:t>upang mailarawan ang balangkas.</a:t>
            </a:r>
            <a:endParaRPr b="0" lang="en-PH" sz="1800" spc="-1" strike="noStrike">
              <a:latin typeface="Arial"/>
            </a:endParaRPr>
          </a:p>
          <a:p>
            <a:pPr marL="72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mga hugis at guhit ay ginagamit sa mas maliwanag na paglalarawan ng balangkas. </a:t>
            </a:r>
            <a:endParaRPr b="0" lang="en-PH" sz="1800" spc="-1" strike="noStrike">
              <a:latin typeface="Arial"/>
            </a:endParaRPr>
          </a:p>
          <a:p>
            <a:pPr marL="72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Naipakikita ng grapiko sa tulong ng mga hugis at guhit ang pagkakaugnay-ugnay ng mga konsepto at            kaisipan.</a:t>
            </a: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endParaRPr b="0" lang="en-PH" sz="1800" spc="-1" strike="noStrike">
              <a:latin typeface="Arial"/>
            </a:endParaRPr>
          </a:p>
          <a:p>
            <a:pPr marL="1440000">
              <a:lnSpc>
                <a:spcPct val="100000"/>
              </a:lnSpc>
              <a:buNone/>
            </a:pPr>
            <a:r>
              <a:rPr b="1" lang="en-PH" sz="1800" spc="-1" strike="noStrike">
                <a:solidFill>
                  <a:srgbClr val="000000"/>
                </a:solidFill>
                <a:latin typeface="Lato"/>
                <a:ea typeface="DejaVu Sans"/>
              </a:rPr>
              <a:t>HALIMBAWA NG</a:t>
            </a:r>
            <a:endParaRPr b="0" lang="en-PH" sz="1800" spc="-1" strike="noStrike">
              <a:latin typeface="Arial"/>
            </a:endParaRPr>
          </a:p>
          <a:p>
            <a:pPr marL="1440000">
              <a:lnSpc>
                <a:spcPct val="100000"/>
              </a:lnSpc>
              <a:buNone/>
            </a:pPr>
            <a:r>
              <a:rPr b="1" lang="en-PH" sz="1800" spc="-1" strike="noStrike">
                <a:solidFill>
                  <a:srgbClr val="000000"/>
                </a:solidFill>
                <a:latin typeface="Lato"/>
                <a:ea typeface="DejaVu Sans"/>
              </a:rPr>
              <a:t>BALANGKAS:</a:t>
            </a:r>
            <a:endParaRPr b="0" lang="en-PH" sz="1800" spc="-1" strike="noStrike">
              <a:latin typeface="Arial"/>
            </a:endParaRPr>
          </a:p>
        </p:txBody>
      </p:sp>
      <p:sp>
        <p:nvSpPr>
          <p:cNvPr id="156" name="PlaceHolder 8"/>
          <p:cNvSpPr/>
          <p:nvPr/>
        </p:nvSpPr>
        <p:spPr>
          <a:xfrm>
            <a:off x="360000" y="180000"/>
            <a:ext cx="10510200" cy="1320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US" sz="3600" spc="-1" strike="noStrike">
                <a:solidFill>
                  <a:srgbClr val="000000"/>
                </a:solidFill>
                <a:latin typeface="Montserrat Medium"/>
              </a:rPr>
              <a:t>BALANGKAS</a:t>
            </a:r>
            <a:endParaRPr b="0" lang="en-PH" sz="3600" spc="-1" strike="noStrike">
              <a:latin typeface="Arial"/>
            </a:endParaRPr>
          </a:p>
        </p:txBody>
      </p:sp>
      <p:pic>
        <p:nvPicPr>
          <p:cNvPr id="157" name="" descr=""/>
          <p:cNvPicPr/>
          <p:nvPr/>
        </p:nvPicPr>
        <p:blipFill>
          <a:blip r:embed="rId1"/>
          <a:stretch/>
        </p:blipFill>
        <p:spPr>
          <a:xfrm>
            <a:off x="3960000" y="3420000"/>
            <a:ext cx="4178880" cy="32428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9"/>
          <p:cNvSpPr/>
          <p:nvPr/>
        </p:nvSpPr>
        <p:spPr>
          <a:xfrm>
            <a:off x="360000" y="633240"/>
            <a:ext cx="10510200" cy="13201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US" sz="3600" spc="-1" strike="noStrike">
                <a:solidFill>
                  <a:srgbClr val="000000"/>
                </a:solidFill>
                <a:latin typeface="Montserrat Medium"/>
              </a:rPr>
              <a:t>NAKALARAWANG BALANGKAS</a:t>
            </a:r>
            <a:endParaRPr b="0" lang="en-PH" sz="3600" spc="-1" strike="noStrike">
              <a:latin typeface="Arial"/>
            </a:endParaRPr>
          </a:p>
        </p:txBody>
      </p:sp>
      <p:sp>
        <p:nvSpPr>
          <p:cNvPr id="159" name="PlaceHolder 10"/>
          <p:cNvSpPr/>
          <p:nvPr/>
        </p:nvSpPr>
        <p:spPr>
          <a:xfrm>
            <a:off x="829440" y="1953720"/>
            <a:ext cx="10510200" cy="745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1417"/>
              </a:spcBef>
              <a:buNone/>
            </a:pPr>
            <a:r>
              <a:rPr b="0" lang="en-US" sz="1800" spc="-1" strike="noStrike">
                <a:solidFill>
                  <a:srgbClr val="000000"/>
                </a:solidFill>
                <a:latin typeface="Lato"/>
                <a:ea typeface="Arial;Arial"/>
              </a:rPr>
              <a:t>Ito ay pagkakasunod-sunod ng mga pangyayari na nakaayos nang pakronolohikal sa tulong ng </a:t>
            </a:r>
            <a:r>
              <a:rPr b="0" i="1" lang="en-US" sz="1800" spc="-1" strike="noStrike">
                <a:solidFill>
                  <a:srgbClr val="000000"/>
                </a:solidFill>
                <a:latin typeface="Lato"/>
                <a:ea typeface="Arial;Arial"/>
              </a:rPr>
              <a:t>story frame. </a:t>
            </a:r>
            <a:r>
              <a:rPr b="0" lang="en-US" sz="1800" spc="-1" strike="noStrike">
                <a:solidFill>
                  <a:srgbClr val="000000"/>
                </a:solidFill>
                <a:latin typeface="Lato"/>
                <a:ea typeface="Arial;Arial"/>
              </a:rPr>
              <a:t>Ipinakikita nito ang nakalarawang balangkas ay:</a:t>
            </a:r>
            <a:endParaRPr b="0" lang="en-PH" sz="1800" spc="-1" strike="noStrike">
              <a:latin typeface="Arial"/>
            </a:endParaRPr>
          </a:p>
          <a:p>
            <a:pPr marL="1135080" indent="-304920" algn="just">
              <a:lnSpc>
                <a:spcPct val="100000"/>
              </a:lnSpc>
              <a:spcBef>
                <a:spcPts val="1417"/>
              </a:spcBef>
              <a:buNone/>
              <a:tabLst>
                <a:tab algn="l" pos="0"/>
              </a:tabLst>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malikhaing paglalahad ng mga kaisipan mula sa teorya, konsepto o teksto, at kuwento;</a:t>
            </a:r>
            <a:endParaRPr b="0" lang="en-PH" sz="1800" spc="-1" strike="noStrike">
              <a:latin typeface="Arial"/>
            </a:endParaRPr>
          </a:p>
          <a:p>
            <a:pPr marL="1135080" indent="-304920" algn="just">
              <a:lnSpc>
                <a:spcPct val="100000"/>
              </a:lnSpc>
              <a:spcBef>
                <a:spcPts val="1417"/>
              </a:spcBef>
              <a:buNone/>
              <a:tabLst>
                <a:tab algn="l" pos="0"/>
              </a:tabLst>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pagkakaugnay-ugnay ng mga kaisipan; at</a:t>
            </a:r>
            <a:endParaRPr b="0" lang="en-PH" sz="1800" spc="-1" strike="noStrike">
              <a:latin typeface="Arial"/>
            </a:endParaRPr>
          </a:p>
          <a:p>
            <a:pPr marL="1135080" indent="-304920" algn="just">
              <a:lnSpc>
                <a:spcPct val="100000"/>
              </a:lnSpc>
              <a:spcBef>
                <a:spcPts val="1417"/>
              </a:spcBef>
              <a:buNone/>
              <a:tabLst>
                <a:tab algn="l" pos="0"/>
              </a:tabLst>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pagkakasunod-sunod ng mga pangyayari ng isang kuwento.</a:t>
            </a:r>
            <a:endParaRPr b="0" lang="en-PH" sz="1800" spc="-1" strike="noStrike">
              <a:latin typeface="Arial"/>
            </a:endParaRPr>
          </a:p>
          <a:p>
            <a:pPr marL="1135080" indent="-304920" algn="just">
              <a:lnSpc>
                <a:spcPct val="115000"/>
              </a:lnSpc>
              <a:spcBef>
                <a:spcPts val="1417"/>
              </a:spcBef>
              <a:buNone/>
              <a:tabLst>
                <a:tab algn="l" pos="0"/>
              </a:tabLst>
            </a:pPr>
            <a:endParaRPr b="0" lang="en-PH" sz="1800" spc="-1" strike="noStrike">
              <a:latin typeface="Arial"/>
            </a:endParaRPr>
          </a:p>
        </p:txBody>
      </p:sp>
      <p:sp>
        <p:nvSpPr>
          <p:cNvPr id="160" name=""/>
          <p:cNvSpPr txBox="1"/>
          <p:nvPr/>
        </p:nvSpPr>
        <p:spPr>
          <a:xfrm>
            <a:off x="454320" y="4220640"/>
            <a:ext cx="11065680" cy="639360"/>
          </a:xfrm>
          <a:prstGeom prst="rect">
            <a:avLst/>
          </a:prstGeom>
          <a:noFill/>
          <a:ln w="0">
            <a:noFill/>
          </a:ln>
        </p:spPr>
        <p:txBody>
          <a:bodyPr lIns="90000" rIns="90000" tIns="45000" bIns="45000" anchor="t">
            <a:noAutofit/>
          </a:bodyPr>
          <a:p>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Ang pagsagot nang kompleto sa mga pamatnubay na tanong tungkol sa kuwento ay isa pang paraan </a:t>
            </a: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upang maisaayos ang pagkakasunod-sunod ng mga pangyayari sa binasa.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itle 4"/>
          <p:cNvSpPr/>
          <p:nvPr/>
        </p:nvSpPr>
        <p:spPr>
          <a:xfrm>
            <a:off x="1523880" y="1799640"/>
            <a:ext cx="9138600" cy="23821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0" y="2930400"/>
            <a:ext cx="12187800" cy="635040"/>
          </a:xfrm>
          <a:prstGeom prst="rect">
            <a:avLst/>
          </a:prstGeom>
          <a:noFill/>
          <a:ln w="0">
            <a:noFill/>
          </a:ln>
        </p:spPr>
        <p:style>
          <a:lnRef idx="0"/>
          <a:fillRef idx="0"/>
          <a:effectRef idx="0"/>
          <a:fontRef idx="minor"/>
        </p:style>
      </p:sp>
      <p:sp>
        <p:nvSpPr>
          <p:cNvPr id="163" name="PlaceHolder 6"/>
          <p:cNvSpPr/>
          <p:nvPr/>
        </p:nvSpPr>
        <p:spPr>
          <a:xfrm>
            <a:off x="286560" y="362160"/>
            <a:ext cx="10510200" cy="715680"/>
          </a:xfrm>
          <a:prstGeom prst="rect">
            <a:avLst/>
          </a:prstGeom>
          <a:noFill/>
          <a:ln w="0">
            <a:noFill/>
          </a:ln>
        </p:spPr>
        <p:style>
          <a:lnRef idx="0"/>
          <a:fillRef idx="0"/>
          <a:effectRef idx="0"/>
          <a:fontRef idx="minor"/>
        </p:style>
      </p:sp>
      <p:sp>
        <p:nvSpPr>
          <p:cNvPr id="164" name=""/>
          <p:cNvSpPr/>
          <p:nvPr/>
        </p:nvSpPr>
        <p:spPr>
          <a:xfrm>
            <a:off x="540000" y="3240000"/>
            <a:ext cx="10798560" cy="2518560"/>
          </a:xfrm>
          <a:prstGeom prst="rect">
            <a:avLst/>
          </a:prstGeom>
          <a:noFill/>
          <a:ln w="0">
            <a:noFill/>
          </a:ln>
        </p:spPr>
        <p:style>
          <a:lnRef idx="0"/>
          <a:fillRef idx="0"/>
          <a:effectRef idx="0"/>
          <a:fontRef idx="minor"/>
        </p:style>
      </p:sp>
      <p:sp>
        <p:nvSpPr>
          <p:cNvPr id="165" name="PlaceHolder 7"/>
          <p:cNvSpPr/>
          <p:nvPr/>
        </p:nvSpPr>
        <p:spPr>
          <a:xfrm>
            <a:off x="360000" y="547200"/>
            <a:ext cx="10510200" cy="71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PingFang SC"/>
              </a:rPr>
              <a:t>A. </a:t>
            </a:r>
            <a:r>
              <a:rPr b="1" lang="en-PH" sz="1800" spc="-1" strike="noStrike">
                <a:solidFill>
                  <a:srgbClr val="000000"/>
                </a:solidFill>
                <a:latin typeface="Lato"/>
                <a:ea typeface="Arial;Arial"/>
              </a:rPr>
              <a:t> PANUTO: </a:t>
            </a:r>
            <a:r>
              <a:rPr b="0" lang="en-PH" sz="1800" spc="-1" strike="noStrike">
                <a:solidFill>
                  <a:srgbClr val="000000"/>
                </a:solidFill>
                <a:latin typeface="Lato"/>
                <a:ea typeface="DejaVu Sans"/>
              </a:rPr>
              <a:t>Tukuyin kung ano ang hinihinging kasagutan sa mga sumusunod na mga katanungan. Isulat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Arial;Arial"/>
              </a:rPr>
              <a:t>ang sagot sa iyong kuwaderno.</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1. Anong elemento ng kuwento ang naglalahad ng pagkakasunod-sunod ng mga pangyayari?</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Banghay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Tauhan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Tagpuan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Aral o mensahe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Arial;Arial"/>
              </a:rPr>
              <a:t>Ano ang isa pang nakatutulong sa iyo sa pagsusunod-sunod ng mga pangyayari ng nabasang pabula?</a:t>
            </a:r>
            <a:endParaRPr b="0" lang="en-PH" sz="1800" spc="-1" strike="noStrike">
              <a:latin typeface="Arial"/>
            </a:endParaRPr>
          </a:p>
          <a:p>
            <a:pPr marL="720000" algn="just">
              <a:lnSpc>
                <a:spcPct val="100000"/>
              </a:lnSpc>
              <a:buNone/>
            </a:pPr>
            <a:r>
              <a:rPr b="0" lang="en-PH" sz="1800" spc="-1" strike="noStrike">
                <a:solidFill>
                  <a:srgbClr val="000000"/>
                </a:solidFill>
                <a:latin typeface="Lato"/>
                <a:ea typeface="DejaVu Sans"/>
              </a:rPr>
              <a:t>a. Ang paglalarawan sa tauhan</a:t>
            </a:r>
            <a:endParaRPr b="0" lang="en-PH" sz="1800" spc="-1" strike="noStrike">
              <a:latin typeface="Arial"/>
            </a:endParaRPr>
          </a:p>
          <a:p>
            <a:pPr marL="720000" algn="just">
              <a:lnSpc>
                <a:spcPct val="100000"/>
              </a:lnSpc>
              <a:buNone/>
            </a:pPr>
            <a:r>
              <a:rPr b="0" lang="en-PH" sz="1800" spc="-1" strike="noStrike">
                <a:solidFill>
                  <a:srgbClr val="000000"/>
                </a:solidFill>
                <a:latin typeface="Lato"/>
                <a:ea typeface="DejaVu Sans"/>
              </a:rPr>
              <a:t>b. Ang pagtukoy sa mensahe ng kuwento</a:t>
            </a:r>
            <a:endParaRPr b="0" lang="en-PH" sz="1800" spc="-1" strike="noStrike">
              <a:latin typeface="Arial"/>
            </a:endParaRPr>
          </a:p>
          <a:p>
            <a:pPr marL="720000" algn="just">
              <a:lnSpc>
                <a:spcPct val="100000"/>
              </a:lnSpc>
              <a:buNone/>
            </a:pPr>
            <a:r>
              <a:rPr b="0" lang="en-PH" sz="1800" spc="-1" strike="noStrike">
                <a:solidFill>
                  <a:srgbClr val="000000"/>
                </a:solidFill>
                <a:latin typeface="Lato"/>
                <a:ea typeface="DejaVu Sans"/>
              </a:rPr>
              <a:t>c. Ang pagbasa nang may damdamin</a:t>
            </a:r>
            <a:endParaRPr b="0" lang="en-PH" sz="1800" spc="-1" strike="noStrike">
              <a:latin typeface="Arial"/>
            </a:endParaRPr>
          </a:p>
          <a:p>
            <a:pPr marL="720000" algn="just">
              <a:lnSpc>
                <a:spcPct val="100000"/>
              </a:lnSpc>
              <a:buNone/>
            </a:pPr>
            <a:r>
              <a:rPr b="0" lang="en-PH" sz="1800" spc="-1" strike="noStrike">
                <a:solidFill>
                  <a:srgbClr val="000000"/>
                </a:solidFill>
                <a:latin typeface="Lato"/>
                <a:ea typeface="DejaVu Sans"/>
              </a:rPr>
              <a:t>d. Ang pagsagot sa mga pamatnubay na tanong</a:t>
            </a:r>
            <a:endParaRPr b="0" lang="en-PH" sz="1800" spc="-1" strike="noStrike">
              <a:latin typeface="Arial"/>
            </a:endParaRPr>
          </a:p>
          <a:p>
            <a:pPr marL="720000" algn="just">
              <a:lnSpc>
                <a:spcPct val="100000"/>
              </a:lnSpc>
              <a:buNone/>
            </a:pPr>
            <a:endParaRPr b="0" lang="en-PH" sz="1800" spc="-1" strike="noStrike">
              <a:latin typeface="Arial"/>
            </a:endParaRPr>
          </a:p>
          <a:p>
            <a:pPr marL="720000" algn="just">
              <a:lnSpc>
                <a:spcPct val="100000"/>
              </a:lnSpc>
              <a:buNone/>
            </a:pPr>
            <a:endParaRPr b="0" lang="en-PH" sz="1800" spc="-1" strike="noStrike">
              <a:latin typeface="Arial"/>
            </a:endParaRPr>
          </a:p>
        </p:txBody>
      </p:sp>
      <p:sp>
        <p:nvSpPr>
          <p:cNvPr id="166" name="PlaceHolder 3"/>
          <p:cNvSpPr/>
          <p:nvPr/>
        </p:nvSpPr>
        <p:spPr>
          <a:xfrm>
            <a:off x="360000" y="3420000"/>
            <a:ext cx="10510200" cy="71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Arial;Arial"/>
              </a:rPr>
              <a:t>Ano ang tatlong yugto ng pagsulat ng kuwento?</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 Panimula – Katawan – Wakas</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b. Panimula – Banghay – Kongklusyon</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c. Unang pagsulat – Pagrerebisa – Pagsulat muli</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d. Bago sumulat – Pagsulat – Pagkatapos sumulat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itle 1"/>
          <p:cNvSpPr/>
          <p:nvPr/>
        </p:nvSpPr>
        <p:spPr>
          <a:xfrm>
            <a:off x="-1800000" y="137880"/>
            <a:ext cx="9138600" cy="23821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SUSI SA PAGWAWASTO:</a:t>
            </a:r>
            <a:endParaRPr b="0" lang="en-PH" sz="3600" spc="-1" strike="noStrike">
              <a:latin typeface="Arial"/>
            </a:endParaRPr>
          </a:p>
        </p:txBody>
      </p:sp>
      <p:sp>
        <p:nvSpPr>
          <p:cNvPr id="168" name="Title 2"/>
          <p:cNvSpPr/>
          <p:nvPr/>
        </p:nvSpPr>
        <p:spPr>
          <a:xfrm>
            <a:off x="2160000" y="1397520"/>
            <a:ext cx="5178600" cy="238212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Lato"/>
                <a:ea typeface="DejaVu Sans"/>
              </a:rPr>
              <a:t>	</a:t>
            </a:r>
            <a:r>
              <a:rPr b="0" lang="en-US" sz="3600" spc="-1" strike="noStrike">
                <a:solidFill>
                  <a:srgbClr val="000000"/>
                </a:solidFill>
                <a:latin typeface="Lato"/>
                <a:ea typeface="DejaVu Sans"/>
              </a:rPr>
              <a:t>	</a:t>
            </a:r>
            <a:r>
              <a:rPr b="0" lang="en-US" sz="3600" spc="-1" strike="noStrike">
                <a:solidFill>
                  <a:srgbClr val="000000"/>
                </a:solidFill>
                <a:latin typeface="Lato"/>
                <a:ea typeface="DejaVu Sans"/>
              </a:rPr>
              <a:t>	</a:t>
            </a:r>
            <a:r>
              <a:rPr b="0" lang="en-US" sz="3600" spc="-1" strike="noStrike">
                <a:solidFill>
                  <a:srgbClr val="000000"/>
                </a:solidFill>
                <a:latin typeface="Lato"/>
                <a:ea typeface="DejaVu Sans"/>
              </a:rPr>
              <a:t>          </a:t>
            </a:r>
            <a:endParaRPr b="0" lang="en-PH" sz="3600" spc="-1" strike="noStrike">
              <a:latin typeface="Arial"/>
            </a:endParaRPr>
          </a:p>
          <a:p>
            <a:pPr>
              <a:lnSpc>
                <a:spcPct val="90000"/>
              </a:lnSpc>
              <a:buNone/>
            </a:pPr>
            <a:r>
              <a:rPr b="0" lang="en-US" sz="3600" spc="-1" strike="noStrike">
                <a:solidFill>
                  <a:srgbClr val="000000"/>
                </a:solidFill>
                <a:latin typeface="Lato"/>
                <a:ea typeface="DejaVu Sans"/>
              </a:rPr>
              <a:t>1. A</a:t>
            </a:r>
            <a:endParaRPr b="0" lang="en-PH" sz="3600" spc="-1" strike="noStrike">
              <a:latin typeface="Arial"/>
            </a:endParaRPr>
          </a:p>
          <a:p>
            <a:pPr>
              <a:lnSpc>
                <a:spcPct val="90000"/>
              </a:lnSpc>
              <a:buNone/>
            </a:pPr>
            <a:r>
              <a:rPr b="0" lang="en-US" sz="3600" spc="-1" strike="noStrike">
                <a:solidFill>
                  <a:srgbClr val="000000"/>
                </a:solidFill>
                <a:latin typeface="Lato"/>
                <a:ea typeface="DejaVu Sans"/>
              </a:rPr>
              <a:t>2. D</a:t>
            </a:r>
            <a:endParaRPr b="0" lang="en-PH" sz="3600" spc="-1" strike="noStrike">
              <a:latin typeface="Arial"/>
            </a:endParaRPr>
          </a:p>
          <a:p>
            <a:pPr>
              <a:lnSpc>
                <a:spcPct val="90000"/>
              </a:lnSpc>
              <a:buNone/>
            </a:pPr>
            <a:r>
              <a:rPr b="0" lang="en-US" sz="3600" spc="-1" strike="noStrike">
                <a:solidFill>
                  <a:srgbClr val="000000"/>
                </a:solidFill>
                <a:latin typeface="Lato"/>
                <a:ea typeface="DejaVu Sans"/>
              </a:rPr>
              <a:t>3.  A</a:t>
            </a:r>
            <a:endParaRPr b="0" lang="en-PH" sz="3600" spc="-1" strike="noStrike">
              <a:latin typeface="Arial"/>
            </a:endParaRPr>
          </a:p>
          <a:p>
            <a:pPr>
              <a:lnSpc>
                <a:spcPct val="90000"/>
              </a:lnSpc>
              <a:buNone/>
            </a:pP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1014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2023-04-04T11:15:07Z</dcterms:modified>
  <cp:revision>62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