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06800" cy="6772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3680" cy="27136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19120" cy="3777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19120" cy="2988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6800" cy="5497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5240" cy="88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9320" cy="9493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06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30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1120" cy="32994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3076920"/>
            <a:ext cx="75409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Law of Sines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10972440" cy="50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1" lang="en-PH" sz="2000" spc="-1" strike="noStrike">
                <a:latin typeface="Lato"/>
                <a:ea typeface="PingFang SC"/>
              </a:rPr>
              <a:t>Example 3:</a:t>
            </a:r>
            <a:r>
              <a:rPr b="0" lang="en-PH" sz="2000" spc="-1" strike="noStrike">
                <a:latin typeface="Lato"/>
                <a:ea typeface="PingFang SC"/>
              </a:rPr>
              <a:t> In </a:t>
            </a:r>
            <a:r>
              <a:rPr b="1" lang="en-PH" sz="2000" spc="-1" strike="noStrike">
                <a:latin typeface="Lato"/>
                <a:ea typeface="PingFang SC"/>
              </a:rPr>
              <a:t>ΔABC</a:t>
            </a:r>
            <a:r>
              <a:rPr b="0" lang="en-PH" sz="2000" spc="-1" strike="noStrike">
                <a:latin typeface="Lato"/>
                <a:ea typeface="PingFang SC"/>
              </a:rPr>
              <a:t>, </a:t>
            </a:r>
            <a:r>
              <a:rPr b="1" lang="en-PH" sz="2000" spc="-1" strike="noStrike">
                <a:latin typeface="Lato"/>
                <a:ea typeface="PingFang SC"/>
              </a:rPr>
              <a:t>m∠ABC = 55°</a:t>
            </a:r>
            <a:r>
              <a:rPr b="0" lang="en-PH" sz="2000" spc="-1" strike="noStrike">
                <a:latin typeface="Lato"/>
                <a:ea typeface="PingFang SC"/>
              </a:rPr>
              <a:t>, </a:t>
            </a:r>
            <a:r>
              <a:rPr b="1" lang="en-PH" sz="2000" spc="-1" strike="noStrike">
                <a:latin typeface="Lato"/>
                <a:ea typeface="PingFang SC"/>
              </a:rPr>
              <a:t>AB = 16.3 cm</a:t>
            </a:r>
            <a:r>
              <a:rPr b="0" lang="en-PH" sz="2000" spc="-1" strike="noStrike">
                <a:latin typeface="Lato"/>
                <a:ea typeface="PingFang SC"/>
              </a:rPr>
              <a:t>, and </a:t>
            </a:r>
            <a:r>
              <a:rPr b="1" lang="en-PH" sz="2000" spc="-1" strike="noStrike">
                <a:latin typeface="Lato"/>
                <a:ea typeface="PingFang SC"/>
              </a:rPr>
              <a:t>AC = 14.3 cm</a:t>
            </a:r>
            <a:r>
              <a:rPr b="0" lang="en-PH" sz="2000" spc="-1" strike="noStrike">
                <a:latin typeface="Lato"/>
                <a:ea typeface="PingFang SC"/>
              </a:rPr>
              <a:t>. Solve for </a:t>
            </a:r>
            <a:r>
              <a:rPr b="1" lang="en-PH" sz="2000" spc="-1" strike="noStrike">
                <a:latin typeface="Lato"/>
                <a:ea typeface="PingFang SC"/>
              </a:rPr>
              <a:t>m∠ACB</a:t>
            </a:r>
            <a:r>
              <a:rPr b="0" lang="en-PH" sz="2000" spc="-1" strike="noStrike">
                <a:latin typeface="Lato"/>
                <a:ea typeface="PingFang SC"/>
              </a:rPr>
              <a:t>,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</a:t>
            </a:r>
            <a:r>
              <a:rPr b="0" lang="en-PH" sz="2000" spc="-1" strike="noStrike">
                <a:latin typeface="Lato"/>
                <a:ea typeface="PingFang SC"/>
              </a:rPr>
              <a:t>, and </a:t>
            </a:r>
            <a:r>
              <a:rPr b="1" lang="en-PH" sz="2000" spc="-1" strike="noStrike">
                <a:latin typeface="Lato"/>
                <a:ea typeface="PingFang SC"/>
              </a:rPr>
              <a:t>BC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  <a:ea typeface="PingFang SC"/>
              </a:rPr>
              <a:t>Solution: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Solve for sin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0" lang="en-PH" sz="2000" spc="-1" strike="noStrike">
                <a:latin typeface="Lato"/>
                <a:ea typeface="PingFang SC"/>
              </a:rPr>
              <a:t>ACB: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Using the Law of Sines, you have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Thus, sin∠ACB =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  </a:t>
            </a:r>
            <a:r>
              <a:rPr b="1" lang="en-PH" sz="2000" spc="-1" strike="noStrike">
                <a:latin typeface="Lato"/>
                <a:ea typeface="PingFang SC"/>
              </a:rPr>
              <a:t>0.9337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2000" spc="-1" strike="noStrike">
                <a:latin typeface="Lato"/>
                <a:ea typeface="PingFang SC"/>
              </a:rPr>
              <a:t>Also, since </a:t>
            </a:r>
            <a:r>
              <a:rPr b="1" lang="en-PH" sz="2000" spc="-1" strike="noStrike">
                <a:latin typeface="Lato"/>
                <a:ea typeface="PingFang SC"/>
              </a:rPr>
              <a:t>sin∠ACB</a:t>
            </a:r>
            <a:r>
              <a:rPr b="0" lang="en-PH" sz="2000" spc="-1" strike="noStrike">
                <a:latin typeface="Lato"/>
                <a:ea typeface="PingFang SC"/>
              </a:rPr>
              <a:t> is positive, 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ACB</a:t>
            </a:r>
            <a:r>
              <a:rPr b="0" lang="en-PH" sz="2000" spc="-1" strike="noStrike">
                <a:latin typeface="Lato"/>
                <a:ea typeface="PingFang SC"/>
              </a:rPr>
              <a:t> can be acute or obtuse. Thus, you have </a:t>
            </a:r>
            <a:r>
              <a:rPr b="1" lang="en-PH" sz="2000" spc="-1" strike="noStrike">
                <a:latin typeface="Lato"/>
                <a:ea typeface="PingFang SC"/>
              </a:rPr>
              <a:t>m∠ACB = sin</a:t>
            </a:r>
            <a:r>
              <a:rPr b="1" lang="en-PH" sz="2000" spc="-1" strike="noStrike" baseline="33000">
                <a:latin typeface="Lato"/>
                <a:ea typeface="PingFang SC"/>
              </a:rPr>
              <a:t>−1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1" lang="en-PH" sz="2000" spc="-1" strike="noStrike">
                <a:latin typeface="Lato"/>
                <a:ea typeface="PingFang SC"/>
              </a:rPr>
              <a:t>(0.9337) = 69.02° </a:t>
            </a:r>
            <a:r>
              <a:rPr b="0" lang="en-PH" sz="2000" spc="-1" strike="noStrike">
                <a:latin typeface="Lato"/>
                <a:ea typeface="PingFang SC"/>
              </a:rPr>
              <a:t>or </a:t>
            </a:r>
            <a:r>
              <a:rPr b="1" lang="en-PH" sz="2000" spc="-1" strike="noStrike">
                <a:latin typeface="Lato"/>
                <a:ea typeface="PingFang SC"/>
              </a:rPr>
              <a:t>m∠ACB = 180° − 69.02° = 110.98°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2000" spc="-1" strike="noStrike">
                <a:latin typeface="Lato"/>
                <a:ea typeface="PingFang SC"/>
              </a:rPr>
              <a:t>Note that </a:t>
            </a:r>
            <a:r>
              <a:rPr b="1" lang="en-PH" sz="2000" spc="-1" strike="noStrike">
                <a:latin typeface="Lato"/>
                <a:ea typeface="PingFang SC"/>
              </a:rPr>
              <a:t>c &gt; b</a:t>
            </a:r>
            <a:r>
              <a:rPr b="0" lang="en-PH" sz="2000" spc="-1" strike="noStrike">
                <a:latin typeface="Lato"/>
                <a:ea typeface="PingFang SC"/>
              </a:rPr>
              <a:t>, thus, </a:t>
            </a:r>
            <a:r>
              <a:rPr b="1" lang="en-PH" sz="2000" spc="-1" strike="noStrike">
                <a:latin typeface="Lato"/>
                <a:ea typeface="PingFang SC"/>
              </a:rPr>
              <a:t>m∠C &gt;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</a:t>
            </a:r>
            <a:r>
              <a:rPr b="0" lang="en-PH" sz="2000" spc="-1" strike="noStrike">
                <a:latin typeface="Lato"/>
                <a:ea typeface="PingFang SC"/>
              </a:rPr>
              <a:t>, i.e., </a:t>
            </a:r>
            <a:r>
              <a:rPr b="1" lang="en-PH" sz="2000" spc="-1" strike="noStrike">
                <a:latin typeface="Lato"/>
                <a:ea typeface="PingFang SC"/>
              </a:rPr>
              <a:t>m∠ACB &gt; 55°</a:t>
            </a:r>
            <a:r>
              <a:rPr b="0" lang="en-PH" sz="2000" spc="-1" strike="noStrike">
                <a:latin typeface="Lato"/>
                <a:ea typeface="PingFang SC"/>
              </a:rPr>
              <a:t>; hence, both answers are possible.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2000" spc="-1" strike="noStrike">
                <a:latin typeface="Lato"/>
                <a:ea typeface="PingFang SC"/>
              </a:rPr>
              <a:t>When </a:t>
            </a:r>
            <a:r>
              <a:rPr b="1" lang="en-PH" sz="2000" spc="-1" strike="noStrike">
                <a:latin typeface="Lato"/>
                <a:ea typeface="PingFang SC"/>
              </a:rPr>
              <a:t>m∠ACB = 69.02°,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180° − 55° − 69.02° = 55.98°.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2000" spc="-1" strike="noStrike">
                <a:latin typeface="Lato"/>
                <a:ea typeface="PingFang SC"/>
              </a:rPr>
              <a:t>When </a:t>
            </a:r>
            <a:r>
              <a:rPr b="1" lang="en-PH" sz="2000" spc="-1" strike="noStrike">
                <a:latin typeface="Lato"/>
                <a:ea typeface="PingFang SC"/>
              </a:rPr>
              <a:t>m∠ACB = 110.98°,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180° − 55° − 110.98° = 14.02°.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65" name="PlaceHolder 15"/>
          <p:cNvSpPr txBox="1"/>
          <p:nvPr/>
        </p:nvSpPr>
        <p:spPr>
          <a:xfrm>
            <a:off x="609480" y="16632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4320000" y="2880000"/>
            <a:ext cx="1694520" cy="4568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7925400" y="2844000"/>
            <a:ext cx="1326600" cy="4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749052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Notice that it is possible to construct two different triangles from the given information. Thus, a set of information that will give two sets of solutions is said to be ambiguous. Hence, for ambiguous cases, two sets of solutions are obtained.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69" name="PlaceHolder 21"/>
          <p:cNvSpPr txBox="1"/>
          <p:nvPr/>
        </p:nvSpPr>
        <p:spPr>
          <a:xfrm>
            <a:off x="609480" y="16632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8342280" y="365040"/>
            <a:ext cx="2457720" cy="230040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 txBox="1"/>
          <p:nvPr/>
        </p:nvSpPr>
        <p:spPr>
          <a:xfrm>
            <a:off x="609840" y="2520000"/>
            <a:ext cx="443016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Case 1:</a:t>
            </a:r>
            <a:r>
              <a:rPr b="0" lang="en-PH" sz="2000" spc="-1" strike="noStrike">
                <a:latin typeface="Lato"/>
                <a:ea typeface="PingFang SC"/>
              </a:rPr>
              <a:t> when </a:t>
            </a:r>
            <a:r>
              <a:rPr b="1" lang="en-PH" sz="2000" spc="-1" strike="noStrike">
                <a:latin typeface="Lato"/>
                <a:ea typeface="PingFang SC"/>
              </a:rPr>
              <a:t>m∠ACB = 69.02° and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55.98°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Using the Law of Sines,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Thus, </a:t>
            </a:r>
            <a:r>
              <a:rPr b="1" lang="en-PH" sz="2000" spc="-1" strike="noStrike">
                <a:latin typeface="Lato"/>
                <a:ea typeface="PingFang SC"/>
              </a:rPr>
              <a:t>m∠ACB = 69.0°, 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56.0°, and BC = 14.5 cm.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720000" y="3600000"/>
            <a:ext cx="3754080" cy="108000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 txBox="1"/>
          <p:nvPr/>
        </p:nvSpPr>
        <p:spPr>
          <a:xfrm>
            <a:off x="5757840" y="2700000"/>
            <a:ext cx="576216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Case 2:</a:t>
            </a:r>
            <a:r>
              <a:rPr b="0" lang="en-PH" sz="2000" spc="-1" strike="noStrike">
                <a:latin typeface="Lato"/>
                <a:ea typeface="PingFang SC"/>
              </a:rPr>
              <a:t> when </a:t>
            </a:r>
            <a:r>
              <a:rPr b="1" lang="en-PH" sz="2000" spc="-1" strike="noStrike">
                <a:latin typeface="Lato"/>
                <a:ea typeface="PingFang SC"/>
              </a:rPr>
              <a:t>m∠ACB = 110.98° and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14.02°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Using the Law of Sines,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Thus, </a:t>
            </a:r>
            <a:r>
              <a:rPr b="1" lang="en-PH" sz="2000" spc="-1" strike="noStrike">
                <a:latin typeface="Lato"/>
                <a:ea typeface="PingFang SC"/>
              </a:rPr>
              <a:t>m∠ACB = 111.0°,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BAC = 14.0°, and BC = 4.23 cm.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>
            <a:off x="6564600" y="3743640"/>
            <a:ext cx="3762000" cy="11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749052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Example 4: In the figure on the right, A, C, and D are the three points along a straight road, where </a:t>
            </a:r>
            <a:r>
              <a:rPr b="1" lang="en-PH" sz="2000" spc="-1" strike="noStrike">
                <a:latin typeface="Lato"/>
                <a:ea typeface="PingFang SC"/>
              </a:rPr>
              <a:t>m∠ABC = 62°,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ACB = 68°, BC = 6 m, and CD = 7.5 m</a:t>
            </a:r>
            <a:r>
              <a:rPr b="0" lang="en-PH" sz="2000" spc="-1" strike="noStrike">
                <a:latin typeface="Lato"/>
                <a:ea typeface="PingFang SC"/>
              </a:rPr>
              <a:t>. Find the length of AC.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76" name="PlaceHolder 22"/>
          <p:cNvSpPr txBox="1"/>
          <p:nvPr/>
        </p:nvSpPr>
        <p:spPr>
          <a:xfrm>
            <a:off x="609480" y="16632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609840" y="2520000"/>
            <a:ext cx="443016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Solution: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Using Law of Sines, you have: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Thus, the length of AC is 6.92 m.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8242920" y="1023480"/>
            <a:ext cx="3817080" cy="203652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1529280" y="3316680"/>
            <a:ext cx="3510720" cy="1449000"/>
          </a:xfrm>
          <a:prstGeom prst="rect">
            <a:avLst/>
          </a:prstGeom>
          <a:ln w="0">
            <a:noFill/>
          </a:ln>
        </p:spPr>
      </p:pic>
      <p:sp>
        <p:nvSpPr>
          <p:cNvPr id="180" name=""/>
          <p:cNvSpPr/>
          <p:nvPr/>
        </p:nvSpPr>
        <p:spPr>
          <a:xfrm>
            <a:off x="2736000" y="529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10520" cy="503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In this lesson, you will learn how to solve for the measures of oblique triangles. An </a:t>
            </a:r>
            <a:r>
              <a:rPr b="1" lang="en-PH" sz="2000" spc="-1" strike="noStrike">
                <a:latin typeface="Lato"/>
              </a:rPr>
              <a:t>oblique</a:t>
            </a:r>
            <a:r>
              <a:rPr b="0" lang="en-PH" sz="2000" spc="-1" strike="noStrike">
                <a:latin typeface="Lato"/>
              </a:rPr>
              <a:t> </a:t>
            </a:r>
            <a:r>
              <a:rPr b="1" lang="en-PH" sz="2000" spc="-1" strike="noStrike">
                <a:latin typeface="Lato"/>
              </a:rPr>
              <a:t>triangle</a:t>
            </a:r>
            <a:r>
              <a:rPr b="0" lang="en-PH" sz="2000" spc="-1" strike="noStrike">
                <a:latin typeface="Lato"/>
              </a:rPr>
              <a:t> is a triangle that does not have right angles. It can be an acute triangle or an obtuse triangle. Before proceeding to the discussion, let us do the next activity.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Investigation</a:t>
            </a:r>
            <a:r>
              <a:rPr b="0" lang="en-PH" sz="2000" spc="-1" strike="noStrike">
                <a:latin typeface="Lato"/>
              </a:rPr>
              <a:t>: Prepare your pencil, ruler, and protractor, and do the activity below.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Draw any three oblique triangles. The labeling of the sides of the triangle with reference to the vertices is important.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(a) The length of the side of the triangle opposite vertex A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(which is BC) is labeled a.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(b) The length of the side of the triangle opposite vertex B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(which is AC) is labeled b.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(c) The length of the side of the triangle opposite vertex C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(which is AB) is labeled c.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8054280" y="3420000"/>
            <a:ext cx="3321720" cy="256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10910520" cy="503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Complete the following table.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720000" y="1620000"/>
          <a:ext cx="10800000" cy="3274560"/>
        </p:xfrm>
        <a:graphic>
          <a:graphicData uri="http://schemas.openxmlformats.org/drawingml/2006/table">
            <a:tbl>
              <a:tblPr/>
              <a:tblGrid>
                <a:gridCol w="1078920"/>
                <a:gridCol w="1078920"/>
                <a:gridCol w="1078920"/>
                <a:gridCol w="1078920"/>
                <a:gridCol w="1078920"/>
                <a:gridCol w="1078920"/>
                <a:gridCol w="1078920"/>
                <a:gridCol w="1078920"/>
                <a:gridCol w="1078920"/>
                <a:gridCol w="1089720"/>
              </a:tblGrid>
              <a:tr h="818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Triangle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a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b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c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∠</a:t>
                      </a:r>
                      <a:r>
                        <a:rPr b="1" lang="en-PH" sz="2000" spc="-1" strike="noStrike">
                          <a:latin typeface="Lato"/>
                        </a:rPr>
                        <a:t>A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∠</a:t>
                      </a:r>
                      <a:r>
                        <a:rPr b="1" lang="en-PH" sz="2000" spc="-1" strike="noStrike">
                          <a:latin typeface="Lato"/>
                        </a:rPr>
                        <a:t>B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∠</a:t>
                      </a:r>
                      <a:r>
                        <a:rPr b="1" lang="en-PH" sz="2000" spc="-1" strike="noStrike">
                          <a:latin typeface="Lato"/>
                        </a:rPr>
                        <a:t>C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a/sin A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b/sin B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c/sin C</a:t>
                      </a:r>
                      <a:endParaRPr b="1" lang="en-PH" sz="20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8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1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8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2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200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3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0" name="PlaceHolder 4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10910520" cy="503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From the activity, you can conclude that in any oblique triangle,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where A, B, and C are the three interior angles of ΔABC opposite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the sides whose lengths are a, b, and c, respectively. This is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known as the </a:t>
            </a:r>
            <a:r>
              <a:rPr b="1" lang="en-PH" sz="2000" spc="-1" strike="noStrike">
                <a:latin typeface="Lato"/>
              </a:rPr>
              <a:t>Law of Sines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To solve an oblique triangle means to find all its unknown sides and angles. Four cases may arise when solving an oblique triangle. The </a:t>
            </a:r>
            <a:r>
              <a:rPr b="1" lang="en-PH" sz="2000" spc="-1" strike="noStrike">
                <a:latin typeface="Lato"/>
              </a:rPr>
              <a:t>Law of Sines</a:t>
            </a:r>
            <a:r>
              <a:rPr b="0" lang="en-PH" sz="2000" spc="-1" strike="noStrike">
                <a:latin typeface="Lato"/>
              </a:rPr>
              <a:t> can be used to solve oblique triangles in the following cases: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9041760" y="1980000"/>
            <a:ext cx="2478240" cy="19436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2160000" y="1440000"/>
            <a:ext cx="2567160" cy="144000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3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10910520" cy="503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1" lang="en-PH" sz="2000" spc="-1" strike="noStrike">
                <a:latin typeface="Lato"/>
              </a:rPr>
              <a:t>Case 1:</a:t>
            </a:r>
            <a:r>
              <a:rPr b="0" lang="en-PH" sz="2000" spc="-1" strike="noStrike">
                <a:latin typeface="Lato"/>
              </a:rPr>
              <a:t> Given two angles and one side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</a:rPr>
              <a:t>Case 2:</a:t>
            </a:r>
            <a:r>
              <a:rPr b="0" lang="en-PH" sz="2000" spc="-1" strike="noStrike">
                <a:latin typeface="Lato"/>
              </a:rPr>
              <a:t> Given two sides and a nonincluded angle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Study the following examples.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  <a:ea typeface="PingFang SC"/>
              </a:rPr>
              <a:t>Example 1:</a:t>
            </a:r>
            <a:r>
              <a:rPr b="0" lang="en-PH" sz="2000" spc="-1" strike="noStrike">
                <a:latin typeface="Lato"/>
                <a:ea typeface="PingFang SC"/>
              </a:rPr>
              <a:t> In ΔABC, m∠A = 67.6°,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0" lang="en-PH" sz="2000" spc="-1" strike="noStrike">
                <a:latin typeface="Lato"/>
                <a:ea typeface="PingFang SC"/>
              </a:rPr>
              <a:t>B = 45.5°, and AB =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</a:rPr>
              <a:t>7.6 cm</a:t>
            </a:r>
            <a:r>
              <a:rPr b="0" lang="en-PH" sz="2000" spc="-1" strike="noStrike">
                <a:latin typeface="Lato"/>
              </a:rPr>
              <a:t>. Find: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(i) m</a:t>
            </a:r>
            <a:r>
              <a:rPr b="0" lang="en-PH" sz="2000" spc="-1" strike="noStrike">
                <a:latin typeface="Lato"/>
                <a:ea typeface="PingFang SC"/>
              </a:rPr>
              <a:t>∠</a:t>
            </a:r>
            <a:r>
              <a:rPr b="0" lang="en-PH" sz="2000" spc="-1" strike="noStrike">
                <a:latin typeface="Lato"/>
                <a:ea typeface="PingFang SC"/>
              </a:rPr>
              <a:t>C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(ii) BC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(iii) AC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</a:rPr>
              <a:t>Solution: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(i)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C = 180° − 67.6° − 45.5° = 66.9°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buNone/>
            </a:pPr>
            <a:r>
              <a:rPr b="0" lang="en-PH" sz="2000" spc="-1" strike="noStrike">
                <a:latin typeface="Lato"/>
                <a:ea typeface="PingFang SC"/>
              </a:rPr>
              <a:t>To find the length of BC or a, use the Law of Sines since the measurements of ∠A, ∠C, and </a:t>
            </a:r>
            <a:r>
              <a:rPr b="1" lang="en-PH" sz="2000" spc="-1" strike="noStrike">
                <a:latin typeface="Lato"/>
                <a:ea typeface="PingFang SC"/>
              </a:rPr>
              <a:t>AB</a:t>
            </a:r>
            <a:r>
              <a:rPr b="0" lang="en-PH" sz="2000" spc="-1" strike="noStrike">
                <a:latin typeface="Lato"/>
                <a:ea typeface="PingFang SC"/>
              </a:rPr>
              <a:t> or c are known. To find the length of </a:t>
            </a:r>
            <a:r>
              <a:rPr b="1" lang="en-PH" sz="2000" spc="-1" strike="noStrike">
                <a:latin typeface="Lato"/>
                <a:ea typeface="PingFang SC"/>
              </a:rPr>
              <a:t>AC</a:t>
            </a:r>
            <a:r>
              <a:rPr b="0" lang="en-PH" sz="2000" spc="-1" strike="noStrike">
                <a:latin typeface="Lato"/>
                <a:ea typeface="PingFang SC"/>
              </a:rPr>
              <a:t>, use the Law of Sines as well since the values of ∠B, </a:t>
            </a:r>
            <a:r>
              <a:rPr b="0" lang="en-PH" sz="2000" spc="-1" strike="noStrike">
                <a:latin typeface="Lato"/>
                <a:ea typeface="PingFang SC"/>
              </a:rPr>
              <a:t>∠</a:t>
            </a:r>
            <a:r>
              <a:rPr b="0" lang="en-PH" sz="2000" spc="-1" strike="noStrike">
                <a:latin typeface="Lato"/>
                <a:ea typeface="PingFang SC"/>
              </a:rPr>
              <a:t>C, and </a:t>
            </a:r>
            <a:r>
              <a:rPr b="1" lang="en-PH" sz="2000" spc="-1" strike="noStrike">
                <a:latin typeface="Lato"/>
                <a:ea typeface="PingFang SC"/>
              </a:rPr>
              <a:t>AB</a:t>
            </a:r>
            <a:r>
              <a:rPr b="0" lang="en-PH" sz="2000" spc="-1" strike="noStrike">
                <a:latin typeface="Lato"/>
                <a:ea typeface="PingFang SC"/>
              </a:rPr>
              <a:t> or c are known.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8396640" y="1440000"/>
            <a:ext cx="3123360" cy="234000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10656000" y="475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609480" y="5364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4284000" y="5076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PlaceHolder 7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2049480" y="1080000"/>
            <a:ext cx="371052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(ii) Using the Law of Sines,</a:t>
            </a:r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r>
              <a:rPr b="0" lang="en-PH" sz="2000" spc="-1" strike="noStrike">
                <a:latin typeface="Lato"/>
              </a:rPr>
              <a:t>Thus, </a:t>
            </a:r>
            <a:r>
              <a:rPr b="1" lang="en-PH" sz="2000" spc="-1" strike="noStrike">
                <a:latin typeface="Lato"/>
              </a:rPr>
              <a:t>BC = 7.64 cm.</a:t>
            </a:r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2340000" y="1500840"/>
            <a:ext cx="3137040" cy="245916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1"/>
          <p:cNvSpPr txBox="1"/>
          <p:nvPr/>
        </p:nvSpPr>
        <p:spPr>
          <a:xfrm>
            <a:off x="6477840" y="1080000"/>
            <a:ext cx="371052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(iii) Using the Law of Sines,</a:t>
            </a:r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r>
              <a:rPr b="0" lang="en-PH" sz="2000" spc="-1" strike="noStrike">
                <a:latin typeface="Lato"/>
              </a:rPr>
              <a:t>Thus, </a:t>
            </a:r>
            <a:r>
              <a:rPr b="1" lang="en-PH" sz="2000" spc="-1" strike="noStrike">
                <a:latin typeface="Lato"/>
              </a:rPr>
              <a:t>AC = 5.89 cm.</a:t>
            </a:r>
            <a:endParaRPr b="0" lang="en-PH" sz="2000" spc="-1" strike="noStrike">
              <a:latin typeface="Lato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7200000" y="1456200"/>
            <a:ext cx="2977560" cy="232380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2"/>
          <p:cNvSpPr txBox="1"/>
          <p:nvPr/>
        </p:nvSpPr>
        <p:spPr>
          <a:xfrm>
            <a:off x="720000" y="4680000"/>
            <a:ext cx="1080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Bef>
                <a:spcPts val="1417"/>
              </a:spcBef>
              <a:buNone/>
            </a:pPr>
            <a:r>
              <a:rPr b="0" lang="en-PH" sz="2000" spc="-1" strike="noStrike">
                <a:latin typeface="Lato"/>
              </a:rPr>
              <a:t>Case 2 is sometimes called the </a:t>
            </a:r>
            <a:r>
              <a:rPr b="1" lang="en-PH" sz="2000" spc="-1" strike="noStrike">
                <a:latin typeface="Lato"/>
              </a:rPr>
              <a:t>ambiguous</a:t>
            </a:r>
            <a:r>
              <a:rPr b="0" lang="en-PH" sz="2000" spc="-1" strike="noStrike">
                <a:latin typeface="Lato"/>
              </a:rPr>
              <a:t> </a:t>
            </a:r>
            <a:r>
              <a:rPr b="1" lang="en-PH" sz="2000" spc="-1" strike="noStrike">
                <a:latin typeface="Lato"/>
              </a:rPr>
              <a:t>case</a:t>
            </a:r>
            <a:r>
              <a:rPr b="0" lang="en-PH" sz="2000" spc="-1" strike="noStrike">
                <a:latin typeface="Lato"/>
              </a:rPr>
              <a:t>. If sides b, c, and ∠B (i.e., Case 2: Given two sides and a nonincluded angle) are given, take note of each of the following cases that may arise.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46" name="PlaceHolder 9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731052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Case 2.1: b &gt; c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For example, construct </a:t>
            </a:r>
            <a:r>
              <a:rPr b="1" lang="en-PH" sz="2000" spc="-1" strike="noStrike">
                <a:latin typeface="Lato"/>
                <a:ea typeface="PingFang SC"/>
              </a:rPr>
              <a:t>ΔABC</a:t>
            </a:r>
            <a:r>
              <a:rPr b="0" lang="en-PH" sz="2000" spc="-1" strike="noStrike">
                <a:latin typeface="Lato"/>
                <a:ea typeface="PingFang SC"/>
              </a:rPr>
              <a:t> such that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ABC = 52°, AC = 4.9 cm, and AB = 4.5 cm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When </a:t>
            </a:r>
            <a:r>
              <a:rPr b="1" lang="en-PH" sz="2000" spc="-1" strike="noStrike">
                <a:latin typeface="Lato"/>
                <a:ea typeface="PingFang SC"/>
              </a:rPr>
              <a:t>b &gt; c</a:t>
            </a:r>
            <a:r>
              <a:rPr b="0" lang="en-PH" sz="2000" spc="-1" strike="noStrike">
                <a:latin typeface="Lato"/>
                <a:ea typeface="PingFang SC"/>
              </a:rPr>
              <a:t>, one triangle can be constructed. Therefore, there is only one value of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ACB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8051400" y="204120"/>
            <a:ext cx="2748600" cy="2675880"/>
          </a:xfrm>
          <a:prstGeom prst="rect">
            <a:avLst/>
          </a:prstGeom>
          <a:ln w="0">
            <a:noFill/>
          </a:ln>
        </p:spPr>
      </p:pic>
      <p:sp>
        <p:nvSpPr>
          <p:cNvPr id="149" name="PlaceHolder 13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648000" y="3636000"/>
            <a:ext cx="731052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Case 2.2: b &lt; c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For example, construct </a:t>
            </a:r>
            <a:r>
              <a:rPr b="1" lang="en-PH" sz="2000" spc="-1" strike="noStrike">
                <a:latin typeface="Lato"/>
                <a:ea typeface="PingFang SC"/>
              </a:rPr>
              <a:t>ΔABC</a:t>
            </a:r>
            <a:r>
              <a:rPr b="0" lang="en-PH" sz="2000" spc="-1" strike="noStrike">
                <a:latin typeface="Lato"/>
                <a:ea typeface="PingFang SC"/>
              </a:rPr>
              <a:t> such that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ABC = 52°, AC = 4 cm, and AB = 4.5 cm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When </a:t>
            </a:r>
            <a:r>
              <a:rPr b="1" lang="en-PH" sz="2000" spc="-1" strike="noStrike">
                <a:latin typeface="Lato"/>
                <a:ea typeface="PingFang SC"/>
              </a:rPr>
              <a:t>b &lt; c</a:t>
            </a:r>
            <a:r>
              <a:rPr b="0" lang="en-PH" sz="2000" spc="-1" strike="noStrike">
                <a:latin typeface="Lato"/>
                <a:ea typeface="PingFang SC"/>
              </a:rPr>
              <a:t>, two triangles can be constructed. Therefore, there is only one value of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ACB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8280000" y="3195720"/>
            <a:ext cx="2822040" cy="256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731052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Case 2.3: </a:t>
            </a:r>
            <a:r>
              <a:rPr b="1" lang="en-PH" sz="2000" spc="-1" strike="noStrike">
                <a:latin typeface="Lato"/>
                <a:ea typeface="PingFang SC"/>
              </a:rPr>
              <a:t>b &lt; c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0" i="1" lang="en-PH" sz="2000" spc="-1" strike="noStrike">
                <a:latin typeface="Lato"/>
                <a:ea typeface="PingFang SC"/>
              </a:rPr>
              <a:t>sin B</a:t>
            </a:r>
            <a:r>
              <a:rPr b="0" lang="en-PH" sz="2000" spc="-1" strike="noStrike">
                <a:latin typeface="Lato"/>
                <a:ea typeface="PingFang SC"/>
              </a:rPr>
              <a:t>, where </a:t>
            </a:r>
            <a:r>
              <a:rPr b="1" lang="en-PH" sz="2000" spc="-1" strike="noStrike">
                <a:latin typeface="Lato"/>
                <a:ea typeface="PingFang SC"/>
              </a:rPr>
              <a:t>c sin B</a:t>
            </a:r>
            <a:r>
              <a:rPr b="0" lang="en-PH" sz="2000" spc="-1" strike="noStrike">
                <a:latin typeface="Lato"/>
                <a:ea typeface="PingFang SC"/>
              </a:rPr>
              <a:t> is the perpendicular distance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from A to the line through B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For example, construct ΔABC such that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ABC = 52°, AB = 4.5 cm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and </a:t>
            </a:r>
            <a:r>
              <a:rPr b="1" lang="en-PH" sz="2000" spc="-1" strike="noStrike">
                <a:latin typeface="Lato"/>
                <a:ea typeface="PingFang SC"/>
              </a:rPr>
              <a:t>AC = 3 cm</a:t>
            </a:r>
            <a:r>
              <a:rPr b="0" lang="en-PH" sz="2000" spc="-1" strike="noStrike">
                <a:latin typeface="Lato"/>
                <a:ea typeface="PingFang SC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When </a:t>
            </a:r>
            <a:r>
              <a:rPr b="1" lang="en-PH" sz="2000" spc="-1" strike="noStrike">
                <a:latin typeface="Lato"/>
                <a:ea typeface="PingFang SC"/>
              </a:rPr>
              <a:t>b &lt; c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0" i="1" lang="en-PH" sz="2000" spc="-1" strike="noStrike">
                <a:latin typeface="Lato"/>
                <a:ea typeface="PingFang SC"/>
              </a:rPr>
              <a:t>sin B</a:t>
            </a:r>
            <a:r>
              <a:rPr b="0" lang="en-PH" sz="2000" spc="-1" strike="noStrike">
                <a:latin typeface="Lato"/>
                <a:ea typeface="PingFang SC"/>
              </a:rPr>
              <a:t>, no triangle can be constructed.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53" name="PlaceHolder 14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7992000" y="538560"/>
            <a:ext cx="2856960" cy="2341440"/>
          </a:xfrm>
          <a:prstGeom prst="rect">
            <a:avLst/>
          </a:prstGeom>
          <a:ln w="0">
            <a:noFill/>
          </a:ln>
        </p:spPr>
      </p:pic>
      <p:sp>
        <p:nvSpPr>
          <p:cNvPr id="155" name=""/>
          <p:cNvSpPr txBox="1"/>
          <p:nvPr/>
        </p:nvSpPr>
        <p:spPr>
          <a:xfrm>
            <a:off x="609840" y="2880000"/>
            <a:ext cx="1091016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Study the following examples.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Example 2:</a:t>
            </a:r>
            <a:r>
              <a:rPr b="0" lang="en-PH" sz="2000" spc="-1" strike="noStrike">
                <a:latin typeface="Lato"/>
                <a:ea typeface="PingFang SC"/>
              </a:rPr>
              <a:t> In </a:t>
            </a:r>
            <a:r>
              <a:rPr b="1" lang="en-PH" sz="2000" spc="-1" strike="noStrike">
                <a:latin typeface="Lato"/>
                <a:ea typeface="PingFang SC"/>
              </a:rPr>
              <a:t>ΔABC,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B = 50°, AB = 7.5 cm, and</a:t>
            </a:r>
            <a:endParaRPr b="0" lang="en-PH" sz="20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AC = 9.5 cm</a:t>
            </a:r>
            <a:r>
              <a:rPr b="0" lang="en-PH" sz="2000" spc="-1" strike="noStrike">
                <a:latin typeface="Lato"/>
                <a:ea typeface="PingFang SC"/>
              </a:rPr>
              <a:t>. Find (i) m∠C, (ii)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0" lang="en-PH" sz="2000" spc="-1" strike="noStrike">
                <a:latin typeface="Lato"/>
                <a:ea typeface="PingFang SC"/>
              </a:rPr>
              <a:t>A, and (iii) BC.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6497640" y="3600000"/>
            <a:ext cx="3762360" cy="195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2049480" y="1080000"/>
            <a:ext cx="3710520" cy="21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(i) Using the Law of Sines:</a:t>
            </a:r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</p:txBody>
      </p:sp>
      <p:sp>
        <p:nvSpPr>
          <p:cNvPr id="158" name="PlaceHolder 17"/>
          <p:cNvSpPr txBox="1"/>
          <p:nvPr/>
        </p:nvSpPr>
        <p:spPr>
          <a:xfrm>
            <a:off x="6477840" y="1080000"/>
            <a:ext cx="4142160" cy="16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(ii) Using the fact that the sum of the measures of the angles in a triangle is 180°: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</a:rPr>
              <a:t>m∠A = 180° − 50° − 37.21° = 92.79°</a:t>
            </a:r>
            <a:endParaRPr b="0" lang="en-PH" sz="2000" spc="-1" strike="noStrike">
              <a:latin typeface="Lato"/>
              <a:ea typeface="PingFang SC"/>
            </a:endParaRPr>
          </a:p>
        </p:txBody>
      </p:sp>
      <p:sp>
        <p:nvSpPr>
          <p:cNvPr id="159" name="PlaceHolder 19"/>
          <p:cNvSpPr txBox="1"/>
          <p:nvPr/>
        </p:nvSpPr>
        <p:spPr>
          <a:xfrm>
            <a:off x="609480" y="165960"/>
            <a:ext cx="10963440" cy="79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0" name="PlaceHolder 18"/>
          <p:cNvSpPr txBox="1"/>
          <p:nvPr/>
        </p:nvSpPr>
        <p:spPr>
          <a:xfrm>
            <a:off x="6477840" y="2700000"/>
            <a:ext cx="4142160" cy="28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(iii) Using the Law of Sines: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Thus, </a:t>
            </a:r>
            <a:r>
              <a:rPr b="1" lang="en-PH" sz="2000" spc="-1" strike="noStrike">
                <a:latin typeface="Lato"/>
              </a:rPr>
              <a:t>BC = 12.4 cm.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480000" y="3230640"/>
            <a:ext cx="3420000" cy="16106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2180880" y="1440000"/>
            <a:ext cx="2836440" cy="180000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20"/>
          <p:cNvSpPr txBox="1"/>
          <p:nvPr/>
        </p:nvSpPr>
        <p:spPr>
          <a:xfrm>
            <a:off x="2049840" y="3276000"/>
            <a:ext cx="3710520" cy="21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0" lang="en-PH" sz="2000" spc="-1" strike="noStrike">
                <a:latin typeface="Lato"/>
              </a:rPr>
              <a:t>Hence,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C = sin</a:t>
            </a:r>
            <a:r>
              <a:rPr b="1" lang="en-PH" sz="2000" spc="-1" strike="noStrike" baseline="33000">
                <a:latin typeface="Lato"/>
                <a:ea typeface="PingFang SC"/>
              </a:rPr>
              <a:t>−1</a:t>
            </a:r>
            <a:r>
              <a:rPr b="1" lang="en-PH" sz="2000" spc="-1" strike="noStrike">
                <a:latin typeface="Lato"/>
                <a:ea typeface="PingFang SC"/>
              </a:rPr>
              <a:t> (0.6048) = 37.21°</a:t>
            </a:r>
            <a:r>
              <a:rPr b="0" lang="en-PH" sz="2000" spc="-1" strike="noStrike">
                <a:latin typeface="Lato"/>
                <a:ea typeface="PingFang SC"/>
              </a:rPr>
              <a:t> or </a:t>
            </a:r>
            <a:r>
              <a:rPr b="1" lang="en-PH" sz="2000" spc="-1" strike="noStrike">
                <a:latin typeface="Lato"/>
                <a:ea typeface="PingFang SC"/>
              </a:rPr>
              <a:t>180° − 37.21° = 142.79°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Since </a:t>
            </a:r>
            <a:r>
              <a:rPr b="1" lang="en-PH" sz="2000" spc="-1" strike="noStrike">
                <a:latin typeface="Lato"/>
                <a:ea typeface="PingFang SC"/>
              </a:rPr>
              <a:t>c &lt; b, m∠C &lt; m∠B, 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C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cannot be </a:t>
            </a:r>
            <a:r>
              <a:rPr b="1" lang="en-PH" sz="2000" spc="-1" strike="noStrike">
                <a:latin typeface="Lato"/>
              </a:rPr>
              <a:t>142.79°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  <a:ea typeface="PingFang SC"/>
              </a:rPr>
              <a:t>Thus,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1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  <a:ea typeface="PingFang SC"/>
              </a:rPr>
              <a:t>C = 37.21°.</a:t>
            </a:r>
            <a:endParaRPr b="0" lang="en-PH" sz="20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15101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2023-08-14T17:41:46Z</dcterms:modified>
  <cp:revision>6074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