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22.png" ContentType="image/png"/>
  <Override PartName="/ppt/media/image7.png" ContentType="image/png"/>
  <Override PartName="/ppt/media/image2.png" ContentType="image/png"/>
  <Override PartName="/ppt/media/image23.png" ContentType="image/png"/>
  <Override PartName="/ppt/media/image8.png" ContentType="image/png"/>
  <Override PartName="/ppt/media/image3.png" ContentType="image/png"/>
  <Override PartName="/ppt/media/image4.png" ContentType="image/png"/>
  <Override PartName="/ppt/media/image9.png" ContentType="image/png"/>
  <Override PartName="/ppt/media/image24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16.png" ContentType="image/png"/>
  <Override PartName="/ppt/media/image18.png" ContentType="image/png"/>
  <Override PartName="/ppt/media/image19.png" ContentType="image/png"/>
  <Override PartName="/ppt/media/image17.png" ContentType="image/png"/>
  <Override PartName="/ppt/media/image14.png" ContentType="image/png"/>
  <Override PartName="/ppt/media/image5.png" ContentType="image/png"/>
  <Override PartName="/ppt/media/image20.png" ContentType="image/png"/>
  <Override PartName="/ppt/media/image10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8.xml.rels" ContentType="application/vnd.openxmlformats-package.relationships+xml"/>
  <Override PartName="/ppt/slides/_rels/slide1.xml.rels" ContentType="application/vnd.openxmlformats-package.relationships+xml"/>
  <Override PartName="/ppt/slides/_rels/slide9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06800" cy="6772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13680" cy="27136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19120" cy="37771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19120" cy="2988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06800" cy="5497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885240" cy="8852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949320" cy="9493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065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360000" y="6352200"/>
            <a:ext cx="2630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31120" cy="329940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slideLayout" Target="../slideLayouts/slideLayout1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slideLayout" Target="../slideLayouts/slideLayout1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996000" y="3076920"/>
            <a:ext cx="7540920" cy="70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4000" spc="-1" strike="noStrike">
                <a:solidFill>
                  <a:srgbClr val="ffffff"/>
                </a:solidFill>
                <a:latin typeface="Lato"/>
                <a:ea typeface="AppleSystemUIFont"/>
              </a:rPr>
              <a:t>Law of Sines</a:t>
            </a:r>
            <a:endParaRPr b="0" lang="en-PH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/>
          </p:nvPr>
        </p:nvSpPr>
        <p:spPr>
          <a:xfrm>
            <a:off x="609480" y="1080000"/>
            <a:ext cx="10972440" cy="504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r>
              <a:rPr b="1" lang="en-PH" sz="2000" spc="-1" strike="noStrike">
                <a:latin typeface="Lato"/>
                <a:ea typeface="PingFang SC"/>
              </a:rPr>
              <a:t>Example 3:</a:t>
            </a:r>
            <a:r>
              <a:rPr b="0" lang="en-PH" sz="2000" spc="-1" strike="noStrike">
                <a:latin typeface="Lato"/>
                <a:ea typeface="PingFang SC"/>
              </a:rPr>
              <a:t> In </a:t>
            </a:r>
            <a:r>
              <a:rPr b="1" lang="en-PH" sz="2000" spc="-1" strike="noStrike">
                <a:latin typeface="Lato"/>
                <a:ea typeface="PingFang SC"/>
              </a:rPr>
              <a:t>ΔABC</a:t>
            </a:r>
            <a:r>
              <a:rPr b="0" lang="en-PH" sz="2000" spc="-1" strike="noStrike">
                <a:latin typeface="Lato"/>
                <a:ea typeface="PingFang SC"/>
              </a:rPr>
              <a:t>, </a:t>
            </a:r>
            <a:r>
              <a:rPr b="1" lang="en-PH" sz="2000" spc="-1" strike="noStrike">
                <a:latin typeface="Lato"/>
                <a:ea typeface="PingFang SC"/>
              </a:rPr>
              <a:t>m∠ABC = 55°</a:t>
            </a:r>
            <a:r>
              <a:rPr b="0" lang="en-PH" sz="2000" spc="-1" strike="noStrike">
                <a:latin typeface="Lato"/>
                <a:ea typeface="PingFang SC"/>
              </a:rPr>
              <a:t>, </a:t>
            </a:r>
            <a:r>
              <a:rPr b="1" lang="en-PH" sz="2000" spc="-1" strike="noStrike">
                <a:latin typeface="Lato"/>
                <a:ea typeface="PingFang SC"/>
              </a:rPr>
              <a:t>AB = 16.3 cm</a:t>
            </a:r>
            <a:r>
              <a:rPr b="0" lang="en-PH" sz="2000" spc="-1" strike="noStrike">
                <a:latin typeface="Lato"/>
                <a:ea typeface="PingFang SC"/>
              </a:rPr>
              <a:t>, and </a:t>
            </a:r>
            <a:r>
              <a:rPr b="1" lang="en-PH" sz="2000" spc="-1" strike="noStrike">
                <a:latin typeface="Lato"/>
                <a:ea typeface="PingFang SC"/>
              </a:rPr>
              <a:t>AC = 14.3 cm</a:t>
            </a:r>
            <a:r>
              <a:rPr b="0" lang="en-PH" sz="2000" spc="-1" strike="noStrike">
                <a:latin typeface="Lato"/>
                <a:ea typeface="PingFang SC"/>
              </a:rPr>
              <a:t>. Solve for </a:t>
            </a:r>
            <a:r>
              <a:rPr b="1" lang="en-PH" sz="2000" spc="-1" strike="noStrike">
                <a:latin typeface="Lato"/>
                <a:ea typeface="PingFang SC"/>
              </a:rPr>
              <a:t>m∠ACB</a:t>
            </a:r>
            <a:r>
              <a:rPr b="0" lang="en-PH" sz="2000" spc="-1" strike="noStrike">
                <a:latin typeface="Lato"/>
                <a:ea typeface="PingFang SC"/>
              </a:rPr>
              <a:t>, </a:t>
            </a:r>
            <a:r>
              <a:rPr b="1" lang="en-PH" sz="2000" spc="-1" strike="noStrike">
                <a:latin typeface="Lato"/>
                <a:ea typeface="PingFang SC"/>
              </a:rPr>
              <a:t>m</a:t>
            </a:r>
            <a:r>
              <a:rPr b="1" lang="en-PH" sz="2000" spc="-1" strike="noStrike">
                <a:latin typeface="Lato"/>
                <a:ea typeface="PingFang SC"/>
              </a:rPr>
              <a:t>∠</a:t>
            </a:r>
            <a:r>
              <a:rPr b="1" lang="en-PH" sz="2000" spc="-1" strike="noStrike">
                <a:latin typeface="Lato"/>
                <a:ea typeface="PingFang SC"/>
              </a:rPr>
              <a:t>BAC</a:t>
            </a:r>
            <a:r>
              <a:rPr b="0" lang="en-PH" sz="2000" spc="-1" strike="noStrike">
                <a:latin typeface="Lato"/>
                <a:ea typeface="PingFang SC"/>
              </a:rPr>
              <a:t>, and </a:t>
            </a:r>
            <a:r>
              <a:rPr b="1" lang="en-PH" sz="2000" spc="-1" strike="noStrike">
                <a:latin typeface="Lato"/>
                <a:ea typeface="PingFang SC"/>
              </a:rPr>
              <a:t>BC</a:t>
            </a:r>
            <a:r>
              <a:rPr b="0" lang="en-PH" sz="2000" spc="-1" strike="noStrike">
                <a:latin typeface="Lato"/>
                <a:ea typeface="PingFang SC"/>
              </a:rPr>
              <a:t>.</a:t>
            </a:r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r>
              <a:rPr b="1" lang="en-PH" sz="2000" spc="-1" strike="noStrike">
                <a:latin typeface="Lato"/>
                <a:ea typeface="PingFang SC"/>
              </a:rPr>
              <a:t>Solution:</a:t>
            </a:r>
            <a:endParaRPr b="0" lang="en-PH" sz="2000" spc="-1" strike="noStrike">
              <a:latin typeface="Lato"/>
              <a:ea typeface="PingFang SC"/>
            </a:endParaRPr>
          </a:p>
          <a:p>
            <a:r>
              <a:rPr b="0" lang="en-PH" sz="2000" spc="-1" strike="noStrike">
                <a:latin typeface="Lato"/>
                <a:ea typeface="PingFang SC"/>
              </a:rPr>
              <a:t>Solve for sin</a:t>
            </a:r>
            <a:r>
              <a:rPr b="1" lang="en-PH" sz="2000" spc="-1" strike="noStrike">
                <a:latin typeface="Lato"/>
                <a:ea typeface="PingFang SC"/>
              </a:rPr>
              <a:t>∠</a:t>
            </a:r>
            <a:r>
              <a:rPr b="0" lang="en-PH" sz="2000" spc="-1" strike="noStrike">
                <a:latin typeface="Lato"/>
                <a:ea typeface="PingFang SC"/>
              </a:rPr>
              <a:t>ACB:</a:t>
            </a:r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r>
              <a:rPr b="0" lang="en-PH" sz="2000" spc="-1" strike="noStrike">
                <a:latin typeface="Lato"/>
                <a:ea typeface="PingFang SC"/>
              </a:rPr>
              <a:t>Using the Law of Sines, you have</a:t>
            </a:r>
            <a:r>
              <a:rPr b="0" lang="en-PH" sz="2000" spc="-1" strike="noStrike">
                <a:latin typeface="Lato"/>
                <a:ea typeface="PingFang SC"/>
              </a:rPr>
              <a:t>	</a:t>
            </a:r>
            <a:r>
              <a:rPr b="0" lang="en-PH" sz="2000" spc="-1" strike="noStrike">
                <a:latin typeface="Lato"/>
                <a:ea typeface="PingFang SC"/>
              </a:rPr>
              <a:t>	</a:t>
            </a:r>
            <a:r>
              <a:rPr b="0" lang="en-PH" sz="2000" spc="-1" strike="noStrike">
                <a:latin typeface="Lato"/>
                <a:ea typeface="PingFang SC"/>
              </a:rPr>
              <a:t>	</a:t>
            </a:r>
            <a:r>
              <a:rPr b="0" lang="en-PH" sz="2000" spc="-1" strike="noStrike">
                <a:latin typeface="Lato"/>
                <a:ea typeface="PingFang SC"/>
              </a:rPr>
              <a:t>	</a:t>
            </a:r>
            <a:r>
              <a:rPr b="0" lang="en-PH" sz="2000" spc="-1" strike="noStrike">
                <a:latin typeface="Lato"/>
                <a:ea typeface="PingFang SC"/>
              </a:rPr>
              <a:t>Thus, sin∠ACB =</a:t>
            </a:r>
            <a:r>
              <a:rPr b="0" lang="en-PH" sz="2000" spc="-1" strike="noStrike">
                <a:latin typeface="Lato"/>
                <a:ea typeface="PingFang SC"/>
              </a:rPr>
              <a:t>	</a:t>
            </a:r>
            <a:r>
              <a:rPr b="0" lang="en-PH" sz="2000" spc="-1" strike="noStrike">
                <a:latin typeface="Lato"/>
                <a:ea typeface="PingFang SC"/>
              </a:rPr>
              <a:t>	</a:t>
            </a:r>
            <a:r>
              <a:rPr b="0" lang="en-PH" sz="2000" spc="-1" strike="noStrike">
                <a:latin typeface="Lato"/>
                <a:ea typeface="PingFang SC"/>
              </a:rPr>
              <a:t>	</a:t>
            </a:r>
            <a:r>
              <a:rPr b="0" lang="en-PH" sz="2000" spc="-1" strike="noStrike">
                <a:latin typeface="Lato"/>
                <a:ea typeface="PingFang SC"/>
              </a:rPr>
              <a:t>  </a:t>
            </a:r>
            <a:r>
              <a:rPr b="1" lang="en-PH" sz="2000" spc="-1" strike="noStrike">
                <a:latin typeface="Lato"/>
                <a:ea typeface="PingFang SC"/>
              </a:rPr>
              <a:t>0.9337</a:t>
            </a:r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buNone/>
            </a:pPr>
            <a:r>
              <a:rPr b="0" lang="en-PH" sz="2000" spc="-1" strike="noStrike">
                <a:latin typeface="Lato"/>
                <a:ea typeface="PingFang SC"/>
              </a:rPr>
              <a:t>Also, since </a:t>
            </a:r>
            <a:r>
              <a:rPr b="1" lang="en-PH" sz="2000" spc="-1" strike="noStrike">
                <a:latin typeface="Lato"/>
                <a:ea typeface="PingFang SC"/>
              </a:rPr>
              <a:t>sin∠ACB</a:t>
            </a:r>
            <a:r>
              <a:rPr b="0" lang="en-PH" sz="2000" spc="-1" strike="noStrike">
                <a:latin typeface="Lato"/>
                <a:ea typeface="PingFang SC"/>
              </a:rPr>
              <a:t> is positive, </a:t>
            </a:r>
            <a:r>
              <a:rPr b="1" lang="en-PH" sz="2000" spc="-1" strike="noStrike">
                <a:latin typeface="Lato"/>
                <a:ea typeface="PingFang SC"/>
              </a:rPr>
              <a:t>∠</a:t>
            </a:r>
            <a:r>
              <a:rPr b="1" lang="en-PH" sz="2000" spc="-1" strike="noStrike">
                <a:latin typeface="Lato"/>
                <a:ea typeface="PingFang SC"/>
              </a:rPr>
              <a:t>ACB</a:t>
            </a:r>
            <a:r>
              <a:rPr b="0" lang="en-PH" sz="2000" spc="-1" strike="noStrike">
                <a:latin typeface="Lato"/>
                <a:ea typeface="PingFang SC"/>
              </a:rPr>
              <a:t> can be acute or obtuse. Thus, you have </a:t>
            </a:r>
            <a:r>
              <a:rPr b="1" lang="en-PH" sz="2000" spc="-1" strike="noStrike">
                <a:latin typeface="Lato"/>
                <a:ea typeface="PingFang SC"/>
              </a:rPr>
              <a:t>m∠ACB = sin</a:t>
            </a:r>
            <a:r>
              <a:rPr b="1" lang="en-PH" sz="2000" spc="-1" strike="noStrike" baseline="33000">
                <a:latin typeface="Lato"/>
                <a:ea typeface="PingFang SC"/>
              </a:rPr>
              <a:t>−1</a:t>
            </a:r>
            <a:r>
              <a:rPr b="0" lang="en-PH" sz="2000" spc="-1" strike="noStrike">
                <a:latin typeface="Lato"/>
                <a:ea typeface="PingFang SC"/>
              </a:rPr>
              <a:t> </a:t>
            </a:r>
            <a:r>
              <a:rPr b="1" lang="en-PH" sz="2000" spc="-1" strike="noStrike">
                <a:latin typeface="Lato"/>
                <a:ea typeface="PingFang SC"/>
              </a:rPr>
              <a:t>(0.9337) = 69.02° </a:t>
            </a:r>
            <a:r>
              <a:rPr b="0" lang="en-PH" sz="2000" spc="-1" strike="noStrike">
                <a:latin typeface="Lato"/>
                <a:ea typeface="PingFang SC"/>
              </a:rPr>
              <a:t>or </a:t>
            </a:r>
            <a:r>
              <a:rPr b="1" lang="en-PH" sz="2000" spc="-1" strike="noStrike">
                <a:latin typeface="Lato"/>
                <a:ea typeface="PingFang SC"/>
              </a:rPr>
              <a:t>m∠ACB = 180° − 69.02° = 110.98°</a:t>
            </a:r>
            <a:r>
              <a:rPr b="0" lang="en-PH" sz="2000" spc="-1" strike="noStrike">
                <a:latin typeface="Lato"/>
                <a:ea typeface="PingFang SC"/>
              </a:rPr>
              <a:t>.</a:t>
            </a: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buNone/>
            </a:pPr>
            <a:r>
              <a:rPr b="0" lang="en-PH" sz="2000" spc="-1" strike="noStrike">
                <a:latin typeface="Lato"/>
                <a:ea typeface="PingFang SC"/>
              </a:rPr>
              <a:t>Note that </a:t>
            </a:r>
            <a:r>
              <a:rPr b="1" lang="en-PH" sz="2000" spc="-1" strike="noStrike">
                <a:latin typeface="Lato"/>
                <a:ea typeface="PingFang SC"/>
              </a:rPr>
              <a:t>c &gt; b</a:t>
            </a:r>
            <a:r>
              <a:rPr b="0" lang="en-PH" sz="2000" spc="-1" strike="noStrike">
                <a:latin typeface="Lato"/>
                <a:ea typeface="PingFang SC"/>
              </a:rPr>
              <a:t>, thus, </a:t>
            </a:r>
            <a:r>
              <a:rPr b="1" lang="en-PH" sz="2000" spc="-1" strike="noStrike">
                <a:latin typeface="Lato"/>
                <a:ea typeface="PingFang SC"/>
              </a:rPr>
              <a:t>m∠C &gt; m</a:t>
            </a:r>
            <a:r>
              <a:rPr b="1" lang="en-PH" sz="2000" spc="-1" strike="noStrike">
                <a:latin typeface="Lato"/>
                <a:ea typeface="PingFang SC"/>
              </a:rPr>
              <a:t>∠</a:t>
            </a:r>
            <a:r>
              <a:rPr b="1" lang="en-PH" sz="2000" spc="-1" strike="noStrike">
                <a:latin typeface="Lato"/>
                <a:ea typeface="PingFang SC"/>
              </a:rPr>
              <a:t>B</a:t>
            </a:r>
            <a:r>
              <a:rPr b="0" lang="en-PH" sz="2000" spc="-1" strike="noStrike">
                <a:latin typeface="Lato"/>
                <a:ea typeface="PingFang SC"/>
              </a:rPr>
              <a:t>, i.e., </a:t>
            </a:r>
            <a:r>
              <a:rPr b="1" lang="en-PH" sz="2000" spc="-1" strike="noStrike">
                <a:latin typeface="Lato"/>
                <a:ea typeface="PingFang SC"/>
              </a:rPr>
              <a:t>m∠ACB &gt; 55°</a:t>
            </a:r>
            <a:r>
              <a:rPr b="0" lang="en-PH" sz="2000" spc="-1" strike="noStrike">
                <a:latin typeface="Lato"/>
                <a:ea typeface="PingFang SC"/>
              </a:rPr>
              <a:t>; hence, both answers are possible.</a:t>
            </a: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buNone/>
            </a:pPr>
            <a:r>
              <a:rPr b="0" lang="en-PH" sz="2000" spc="-1" strike="noStrike">
                <a:latin typeface="Lato"/>
                <a:ea typeface="PingFang SC"/>
              </a:rPr>
              <a:t>When </a:t>
            </a:r>
            <a:r>
              <a:rPr b="1" lang="en-PH" sz="2000" spc="-1" strike="noStrike">
                <a:latin typeface="Lato"/>
                <a:ea typeface="PingFang SC"/>
              </a:rPr>
              <a:t>m∠ACB = 69.02°, m</a:t>
            </a:r>
            <a:r>
              <a:rPr b="1" lang="en-PH" sz="2000" spc="-1" strike="noStrike">
                <a:latin typeface="Lato"/>
                <a:ea typeface="PingFang SC"/>
              </a:rPr>
              <a:t>∠</a:t>
            </a:r>
            <a:r>
              <a:rPr b="1" lang="en-PH" sz="2000" spc="-1" strike="noStrike">
                <a:latin typeface="Lato"/>
                <a:ea typeface="PingFang SC"/>
              </a:rPr>
              <a:t>BAC = 180° − 55° − 69.02° = 55.98°.</a:t>
            </a: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buNone/>
            </a:pPr>
            <a:r>
              <a:rPr b="0" lang="en-PH" sz="2000" spc="-1" strike="noStrike">
                <a:latin typeface="Lato"/>
                <a:ea typeface="PingFang SC"/>
              </a:rPr>
              <a:t>When </a:t>
            </a:r>
            <a:r>
              <a:rPr b="1" lang="en-PH" sz="2000" spc="-1" strike="noStrike">
                <a:latin typeface="Lato"/>
                <a:ea typeface="PingFang SC"/>
              </a:rPr>
              <a:t>m∠ACB = 110.98°, m</a:t>
            </a:r>
            <a:r>
              <a:rPr b="1" lang="en-PH" sz="2000" spc="-1" strike="noStrike">
                <a:latin typeface="Lato"/>
                <a:ea typeface="PingFang SC"/>
              </a:rPr>
              <a:t>∠</a:t>
            </a:r>
            <a:r>
              <a:rPr b="1" lang="en-PH" sz="2000" spc="-1" strike="noStrike">
                <a:latin typeface="Lato"/>
                <a:ea typeface="PingFang SC"/>
              </a:rPr>
              <a:t>BAC = 180° − 55° − 110.98° = 14.02°.</a:t>
            </a:r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</p:txBody>
      </p:sp>
      <p:sp>
        <p:nvSpPr>
          <p:cNvPr id="165" name="PlaceHolder 15"/>
          <p:cNvSpPr txBox="1"/>
          <p:nvPr/>
        </p:nvSpPr>
        <p:spPr>
          <a:xfrm>
            <a:off x="609480" y="166320"/>
            <a:ext cx="10963440" cy="79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Law of Sines</a:t>
            </a:r>
            <a:endParaRPr b="0" lang="en-PH" sz="3600" spc="-1" strike="noStrike">
              <a:latin typeface="Arial"/>
            </a:endParaRPr>
          </a:p>
        </p:txBody>
      </p:sp>
      <p:pic>
        <p:nvPicPr>
          <p:cNvPr id="166" name="" descr=""/>
          <p:cNvPicPr/>
          <p:nvPr/>
        </p:nvPicPr>
        <p:blipFill>
          <a:blip r:embed="rId1"/>
          <a:stretch/>
        </p:blipFill>
        <p:spPr>
          <a:xfrm>
            <a:off x="4320000" y="2880000"/>
            <a:ext cx="1694520" cy="456840"/>
          </a:xfrm>
          <a:prstGeom prst="rect">
            <a:avLst/>
          </a:prstGeom>
          <a:ln w="0">
            <a:noFill/>
          </a:ln>
        </p:spPr>
      </p:pic>
      <p:pic>
        <p:nvPicPr>
          <p:cNvPr id="167" name="" descr=""/>
          <p:cNvPicPr/>
          <p:nvPr/>
        </p:nvPicPr>
        <p:blipFill>
          <a:blip r:embed="rId2"/>
          <a:stretch/>
        </p:blipFill>
        <p:spPr>
          <a:xfrm>
            <a:off x="7925400" y="2844000"/>
            <a:ext cx="1326600" cy="468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/>
          </p:nvPr>
        </p:nvSpPr>
        <p:spPr>
          <a:xfrm>
            <a:off x="609480" y="1080000"/>
            <a:ext cx="7490520" cy="12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Notice that it is possible to construct two different triangles from the given information. Thus, a set of information that will give two sets of solutions is said to be ambiguous. Hence, for ambiguous cases, two sets of solutions are obtained.</a:t>
            </a:r>
            <a:endParaRPr b="0" lang="en-PH" sz="2000" spc="-1" strike="noStrike">
              <a:latin typeface="Lato"/>
              <a:ea typeface="PingFang SC"/>
            </a:endParaRPr>
          </a:p>
        </p:txBody>
      </p:sp>
      <p:sp>
        <p:nvSpPr>
          <p:cNvPr id="169" name="PlaceHolder 21"/>
          <p:cNvSpPr txBox="1"/>
          <p:nvPr/>
        </p:nvSpPr>
        <p:spPr>
          <a:xfrm>
            <a:off x="609480" y="166320"/>
            <a:ext cx="10963440" cy="79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Law of Sines</a:t>
            </a:r>
            <a:endParaRPr b="0" lang="en-PH" sz="3600" spc="-1" strike="noStrike">
              <a:latin typeface="Arial"/>
            </a:endParaRPr>
          </a:p>
        </p:txBody>
      </p:sp>
      <p:pic>
        <p:nvPicPr>
          <p:cNvPr id="170" name="" descr=""/>
          <p:cNvPicPr/>
          <p:nvPr/>
        </p:nvPicPr>
        <p:blipFill>
          <a:blip r:embed="rId1"/>
          <a:stretch/>
        </p:blipFill>
        <p:spPr>
          <a:xfrm>
            <a:off x="8342280" y="365040"/>
            <a:ext cx="2457720" cy="2300400"/>
          </a:xfrm>
          <a:prstGeom prst="rect">
            <a:avLst/>
          </a:prstGeom>
          <a:ln w="0">
            <a:noFill/>
          </a:ln>
        </p:spPr>
      </p:pic>
      <p:sp>
        <p:nvSpPr>
          <p:cNvPr id="171" name=""/>
          <p:cNvSpPr txBox="1"/>
          <p:nvPr/>
        </p:nvSpPr>
        <p:spPr>
          <a:xfrm>
            <a:off x="609840" y="2520000"/>
            <a:ext cx="443016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  <a:ea typeface="PingFang SC"/>
              </a:rPr>
              <a:t>Case 1:</a:t>
            </a:r>
            <a:r>
              <a:rPr b="0" lang="en-PH" sz="2000" spc="-1" strike="noStrike">
                <a:latin typeface="Lato"/>
                <a:ea typeface="PingFang SC"/>
              </a:rPr>
              <a:t> when </a:t>
            </a:r>
            <a:r>
              <a:rPr b="1" lang="en-PH" sz="2000" spc="-1" strike="noStrike">
                <a:latin typeface="Lato"/>
                <a:ea typeface="PingFang SC"/>
              </a:rPr>
              <a:t>m∠ACB = 69.02° and m</a:t>
            </a:r>
            <a:r>
              <a:rPr b="1" lang="en-PH" sz="2000" spc="-1" strike="noStrike">
                <a:latin typeface="Lato"/>
                <a:ea typeface="PingFang SC"/>
              </a:rPr>
              <a:t>∠</a:t>
            </a:r>
            <a:r>
              <a:rPr b="1" lang="en-PH" sz="2000" spc="-1" strike="noStrike">
                <a:latin typeface="Lato"/>
                <a:ea typeface="PingFang SC"/>
              </a:rPr>
              <a:t>BAC = 55.98°</a:t>
            </a: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Using the Law of Sines,</a:t>
            </a: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Thus, </a:t>
            </a:r>
            <a:r>
              <a:rPr b="1" lang="en-PH" sz="2000" spc="-1" strike="noStrike">
                <a:latin typeface="Lato"/>
                <a:ea typeface="PingFang SC"/>
              </a:rPr>
              <a:t>m∠ACB = 69.0°, </a:t>
            </a:r>
            <a:r>
              <a:rPr b="1" lang="en-PH" sz="2000" spc="-1" strike="noStrike">
                <a:latin typeface="Lato"/>
                <a:ea typeface="PingFang SC"/>
              </a:rPr>
              <a:t>∠</a:t>
            </a:r>
            <a:r>
              <a:rPr b="1" lang="en-PH" sz="2000" spc="-1" strike="noStrike">
                <a:latin typeface="Lato"/>
                <a:ea typeface="PingFang SC"/>
              </a:rPr>
              <a:t>BAC = 56.0°, and BC = 14.5 cm.</a:t>
            </a: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</p:txBody>
      </p:sp>
      <p:pic>
        <p:nvPicPr>
          <p:cNvPr id="172" name="" descr=""/>
          <p:cNvPicPr/>
          <p:nvPr/>
        </p:nvPicPr>
        <p:blipFill>
          <a:blip r:embed="rId2"/>
          <a:stretch/>
        </p:blipFill>
        <p:spPr>
          <a:xfrm>
            <a:off x="720000" y="3600000"/>
            <a:ext cx="3754080" cy="1080000"/>
          </a:xfrm>
          <a:prstGeom prst="rect">
            <a:avLst/>
          </a:prstGeom>
          <a:ln w="0">
            <a:noFill/>
          </a:ln>
        </p:spPr>
      </p:pic>
      <p:sp>
        <p:nvSpPr>
          <p:cNvPr id="173" name=""/>
          <p:cNvSpPr txBox="1"/>
          <p:nvPr/>
        </p:nvSpPr>
        <p:spPr>
          <a:xfrm>
            <a:off x="5757840" y="2700000"/>
            <a:ext cx="5762160" cy="34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  <a:ea typeface="PingFang SC"/>
              </a:rPr>
              <a:t>Case 2:</a:t>
            </a:r>
            <a:r>
              <a:rPr b="0" lang="en-PH" sz="2000" spc="-1" strike="noStrike">
                <a:latin typeface="Lato"/>
                <a:ea typeface="PingFang SC"/>
              </a:rPr>
              <a:t> when </a:t>
            </a:r>
            <a:r>
              <a:rPr b="1" lang="en-PH" sz="2000" spc="-1" strike="noStrike">
                <a:latin typeface="Lato"/>
                <a:ea typeface="PingFang SC"/>
              </a:rPr>
              <a:t>m∠ACB = 110.98° and m</a:t>
            </a:r>
            <a:r>
              <a:rPr b="1" lang="en-PH" sz="2000" spc="-1" strike="noStrike">
                <a:latin typeface="Lato"/>
                <a:ea typeface="PingFang SC"/>
              </a:rPr>
              <a:t>∠</a:t>
            </a:r>
            <a:r>
              <a:rPr b="1" lang="en-PH" sz="2000" spc="-1" strike="noStrike">
                <a:latin typeface="Lato"/>
                <a:ea typeface="PingFang SC"/>
              </a:rPr>
              <a:t>BAC = 14.02°</a:t>
            </a: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Using the Law of Sines,</a:t>
            </a: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Thus, </a:t>
            </a:r>
            <a:r>
              <a:rPr b="1" lang="en-PH" sz="2000" spc="-1" strike="noStrike">
                <a:latin typeface="Lato"/>
                <a:ea typeface="PingFang SC"/>
              </a:rPr>
              <a:t>m∠ACB = 111.0°, m</a:t>
            </a:r>
            <a:r>
              <a:rPr b="1" lang="en-PH" sz="2000" spc="-1" strike="noStrike">
                <a:latin typeface="Lato"/>
                <a:ea typeface="PingFang SC"/>
              </a:rPr>
              <a:t>∠</a:t>
            </a:r>
            <a:r>
              <a:rPr b="1" lang="en-PH" sz="2000" spc="-1" strike="noStrike">
                <a:latin typeface="Lato"/>
                <a:ea typeface="PingFang SC"/>
              </a:rPr>
              <a:t>BAC = 14.0°, and BC = 4.23 cm.</a:t>
            </a:r>
            <a:endParaRPr b="0" lang="en-PH" sz="2000" spc="-1" strike="noStrike">
              <a:latin typeface="Lato"/>
              <a:ea typeface="PingFang SC"/>
            </a:endParaRPr>
          </a:p>
        </p:txBody>
      </p:sp>
      <p:pic>
        <p:nvPicPr>
          <p:cNvPr id="174" name="" descr=""/>
          <p:cNvPicPr/>
          <p:nvPr/>
        </p:nvPicPr>
        <p:blipFill>
          <a:blip r:embed="rId3"/>
          <a:stretch/>
        </p:blipFill>
        <p:spPr>
          <a:xfrm>
            <a:off x="6564600" y="3743640"/>
            <a:ext cx="3762000" cy="1116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/>
          </p:nvPr>
        </p:nvSpPr>
        <p:spPr>
          <a:xfrm>
            <a:off x="609480" y="1080000"/>
            <a:ext cx="7490520" cy="12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Example 4: In the figure on the right, A, C, and D are the three points along a straight road, where </a:t>
            </a:r>
            <a:r>
              <a:rPr b="1" lang="en-PH" sz="2000" spc="-1" strike="noStrike">
                <a:latin typeface="Lato"/>
                <a:ea typeface="PingFang SC"/>
              </a:rPr>
              <a:t>m∠ABC = 62°, m</a:t>
            </a:r>
            <a:r>
              <a:rPr b="1" lang="en-PH" sz="2000" spc="-1" strike="noStrike">
                <a:latin typeface="Lato"/>
                <a:ea typeface="PingFang SC"/>
              </a:rPr>
              <a:t>∠</a:t>
            </a:r>
            <a:r>
              <a:rPr b="1" lang="en-PH" sz="2000" spc="-1" strike="noStrike">
                <a:latin typeface="Lato"/>
                <a:ea typeface="PingFang SC"/>
              </a:rPr>
              <a:t>ACB = 68°, BC = 6 m, and CD = 7.5 m</a:t>
            </a:r>
            <a:r>
              <a:rPr b="0" lang="en-PH" sz="2000" spc="-1" strike="noStrike">
                <a:latin typeface="Lato"/>
                <a:ea typeface="PingFang SC"/>
              </a:rPr>
              <a:t>. Find the length of AC.</a:t>
            </a:r>
            <a:endParaRPr b="0" lang="en-PH" sz="2000" spc="-1" strike="noStrike">
              <a:latin typeface="Lato"/>
              <a:ea typeface="PingFang SC"/>
            </a:endParaRPr>
          </a:p>
        </p:txBody>
      </p:sp>
      <p:sp>
        <p:nvSpPr>
          <p:cNvPr id="176" name="PlaceHolder 22"/>
          <p:cNvSpPr txBox="1"/>
          <p:nvPr/>
        </p:nvSpPr>
        <p:spPr>
          <a:xfrm>
            <a:off x="609480" y="166320"/>
            <a:ext cx="10963440" cy="79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Law of Sines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77" name=""/>
          <p:cNvSpPr txBox="1"/>
          <p:nvPr/>
        </p:nvSpPr>
        <p:spPr>
          <a:xfrm>
            <a:off x="609840" y="2520000"/>
            <a:ext cx="443016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Solution:</a:t>
            </a: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Using Law of Sines, you have:</a:t>
            </a: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Thus, the length of AC is 6.92 m.</a:t>
            </a:r>
            <a:endParaRPr b="0" lang="en-PH" sz="2000" spc="-1" strike="noStrike">
              <a:latin typeface="Lato"/>
              <a:ea typeface="PingFang SC"/>
            </a:endParaRPr>
          </a:p>
        </p:txBody>
      </p:sp>
      <p:pic>
        <p:nvPicPr>
          <p:cNvPr id="178" name="" descr=""/>
          <p:cNvPicPr/>
          <p:nvPr/>
        </p:nvPicPr>
        <p:blipFill>
          <a:blip r:embed="rId1"/>
          <a:stretch/>
        </p:blipFill>
        <p:spPr>
          <a:xfrm>
            <a:off x="8242920" y="1023480"/>
            <a:ext cx="3817080" cy="2036520"/>
          </a:xfrm>
          <a:prstGeom prst="rect">
            <a:avLst/>
          </a:prstGeom>
          <a:ln w="0">
            <a:noFill/>
          </a:ln>
        </p:spPr>
      </p:pic>
      <p:pic>
        <p:nvPicPr>
          <p:cNvPr id="179" name="" descr=""/>
          <p:cNvPicPr/>
          <p:nvPr/>
        </p:nvPicPr>
        <p:blipFill>
          <a:blip r:embed="rId2"/>
          <a:stretch/>
        </p:blipFill>
        <p:spPr>
          <a:xfrm>
            <a:off x="1529280" y="3316680"/>
            <a:ext cx="3510720" cy="1449000"/>
          </a:xfrm>
          <a:prstGeom prst="rect">
            <a:avLst/>
          </a:prstGeom>
          <a:ln w="0">
            <a:noFill/>
          </a:ln>
        </p:spPr>
      </p:pic>
      <p:sp>
        <p:nvSpPr>
          <p:cNvPr id="180" name=""/>
          <p:cNvSpPr/>
          <p:nvPr/>
        </p:nvSpPr>
        <p:spPr>
          <a:xfrm>
            <a:off x="2736000" y="5292000"/>
            <a:ext cx="360000" cy="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609480" y="165600"/>
            <a:ext cx="10963440" cy="79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Law of Sines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609480" y="1080000"/>
            <a:ext cx="10910520" cy="503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In this lesson, you will learn how to solve for the measures of oblique triangles. An </a:t>
            </a:r>
            <a:r>
              <a:rPr b="1" lang="en-PH" sz="2000" spc="-1" strike="noStrike">
                <a:latin typeface="Lato"/>
              </a:rPr>
              <a:t>oblique</a:t>
            </a:r>
            <a:r>
              <a:rPr b="0" lang="en-PH" sz="2000" spc="-1" strike="noStrike">
                <a:latin typeface="Lato"/>
              </a:rPr>
              <a:t> </a:t>
            </a:r>
            <a:r>
              <a:rPr b="1" lang="en-PH" sz="2000" spc="-1" strike="noStrike">
                <a:latin typeface="Lato"/>
              </a:rPr>
              <a:t>triangle</a:t>
            </a:r>
            <a:r>
              <a:rPr b="0" lang="en-PH" sz="2000" spc="-1" strike="noStrike">
                <a:latin typeface="Lato"/>
              </a:rPr>
              <a:t> is a triangle that does not have right angles. It can be an acute triangle or an obtuse triangle. Before proceeding to the discussion, let us do the next activity.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Investigation</a:t>
            </a:r>
            <a:r>
              <a:rPr b="0" lang="en-PH" sz="2000" spc="-1" strike="noStrike">
                <a:latin typeface="Lato"/>
              </a:rPr>
              <a:t>: Prepare your pencil, ruler, and protractor, and do the activity below.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 </a:t>
            </a:r>
            <a:r>
              <a:rPr b="0" lang="en-PH" sz="2000" spc="-1" strike="noStrike">
                <a:latin typeface="Lato"/>
              </a:rPr>
              <a:t>	</a:t>
            </a:r>
            <a:r>
              <a:rPr b="0" lang="en-PH" sz="2000" spc="-1" strike="noStrike">
                <a:latin typeface="Lato"/>
              </a:rPr>
              <a:t>Draw any three oblique triangles. The labeling of the sides of the triangle with reference to the vertices is important.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(a) The length of the side of the triangle opposite vertex A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(which is BC) is labeled a.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(b) The length of the side of the triangle opposite vertex B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(which is AC) is labeled b.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(c) The length of the side of the triangle opposite vertex C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(which is AB) is labeled c.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>
            <a:off x="8054280" y="3420000"/>
            <a:ext cx="3321720" cy="2567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/>
          </p:nvPr>
        </p:nvSpPr>
        <p:spPr>
          <a:xfrm>
            <a:off x="609480" y="1080000"/>
            <a:ext cx="10910520" cy="503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Complete the following table.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graphicFrame>
        <p:nvGraphicFramePr>
          <p:cNvPr id="129" name=""/>
          <p:cNvGraphicFramePr/>
          <p:nvPr/>
        </p:nvGraphicFramePr>
        <p:xfrm>
          <a:off x="720000" y="1620000"/>
          <a:ext cx="10800000" cy="3274560"/>
        </p:xfrm>
        <a:graphic>
          <a:graphicData uri="http://schemas.openxmlformats.org/drawingml/2006/table">
            <a:tbl>
              <a:tblPr/>
              <a:tblGrid>
                <a:gridCol w="1078920"/>
                <a:gridCol w="1078920"/>
                <a:gridCol w="1078920"/>
                <a:gridCol w="1078920"/>
                <a:gridCol w="1078920"/>
                <a:gridCol w="1078920"/>
                <a:gridCol w="1078920"/>
                <a:gridCol w="1078920"/>
                <a:gridCol w="1078920"/>
                <a:gridCol w="1089720"/>
              </a:tblGrid>
              <a:tr h="81828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Triangle</a:t>
                      </a:r>
                      <a:endParaRPr b="1" lang="en-PH" sz="20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a</a:t>
                      </a:r>
                      <a:endParaRPr b="1" lang="en-PH" sz="20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b</a:t>
                      </a:r>
                      <a:endParaRPr b="1" lang="en-PH" sz="20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c</a:t>
                      </a:r>
                      <a:endParaRPr b="1" lang="en-PH" sz="20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∠</a:t>
                      </a:r>
                      <a:r>
                        <a:rPr b="1" lang="en-PH" sz="2000" spc="-1" strike="noStrike">
                          <a:latin typeface="Lato"/>
                        </a:rPr>
                        <a:t>A</a:t>
                      </a:r>
                      <a:endParaRPr b="1" lang="en-PH" sz="20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∠</a:t>
                      </a:r>
                      <a:r>
                        <a:rPr b="1" lang="en-PH" sz="2000" spc="-1" strike="noStrike">
                          <a:latin typeface="Lato"/>
                        </a:rPr>
                        <a:t>B</a:t>
                      </a:r>
                      <a:endParaRPr b="1" lang="en-PH" sz="20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∠</a:t>
                      </a:r>
                      <a:r>
                        <a:rPr b="1" lang="en-PH" sz="2000" spc="-1" strike="noStrike">
                          <a:latin typeface="Lato"/>
                        </a:rPr>
                        <a:t>C</a:t>
                      </a:r>
                      <a:endParaRPr b="1" lang="en-PH" sz="20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a/sin A</a:t>
                      </a:r>
                      <a:endParaRPr b="1" lang="en-PH" sz="20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b/sin B</a:t>
                      </a:r>
                      <a:endParaRPr b="1" lang="en-PH" sz="20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c/sin C</a:t>
                      </a:r>
                      <a:endParaRPr b="1" lang="en-PH" sz="20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81828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1</a:t>
                      </a:r>
                      <a:endParaRPr b="1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81828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2</a:t>
                      </a:r>
                      <a:endParaRPr b="1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82008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3</a:t>
                      </a:r>
                      <a:endParaRPr b="1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30" name="PlaceHolder 4"/>
          <p:cNvSpPr txBox="1"/>
          <p:nvPr/>
        </p:nvSpPr>
        <p:spPr>
          <a:xfrm>
            <a:off x="609480" y="165960"/>
            <a:ext cx="10963440" cy="79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Law of Sines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/>
          </p:nvPr>
        </p:nvSpPr>
        <p:spPr>
          <a:xfrm>
            <a:off x="609480" y="1080000"/>
            <a:ext cx="10910520" cy="503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From the activity, you can conclude that in any oblique triangle,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where A, B, and C are the three interior angles of ΔABC opposite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the sides whose lengths are a, b, and c, respectively. This is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known as the </a:t>
            </a:r>
            <a:r>
              <a:rPr b="1" lang="en-PH" sz="2000" spc="-1" strike="noStrike">
                <a:latin typeface="Lato"/>
              </a:rPr>
              <a:t>Law of Sines</a:t>
            </a:r>
            <a:r>
              <a:rPr b="0" lang="en-PH" sz="2000" spc="-1" strike="noStrike">
                <a:latin typeface="Lato"/>
              </a:rPr>
              <a:t>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To solve an oblique triangle means to find all its unknown sides and angles. Four cases may arise when solving an oblique triangle. The </a:t>
            </a:r>
            <a:r>
              <a:rPr b="1" lang="en-PH" sz="2000" spc="-1" strike="noStrike">
                <a:latin typeface="Lato"/>
              </a:rPr>
              <a:t>Law of Sines</a:t>
            </a:r>
            <a:r>
              <a:rPr b="0" lang="en-PH" sz="2000" spc="-1" strike="noStrike">
                <a:latin typeface="Lato"/>
              </a:rPr>
              <a:t> can be used to solve oblique triangles in the following cases: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pic>
        <p:nvPicPr>
          <p:cNvPr id="132" name="" descr=""/>
          <p:cNvPicPr/>
          <p:nvPr/>
        </p:nvPicPr>
        <p:blipFill>
          <a:blip r:embed="rId1"/>
          <a:stretch/>
        </p:blipFill>
        <p:spPr>
          <a:xfrm>
            <a:off x="9041760" y="1980000"/>
            <a:ext cx="2478240" cy="1943640"/>
          </a:xfrm>
          <a:prstGeom prst="rect">
            <a:avLst/>
          </a:prstGeom>
          <a:ln w="0">
            <a:noFill/>
          </a:ln>
        </p:spPr>
      </p:pic>
      <p:pic>
        <p:nvPicPr>
          <p:cNvPr id="133" name="" descr=""/>
          <p:cNvPicPr/>
          <p:nvPr/>
        </p:nvPicPr>
        <p:blipFill>
          <a:blip r:embed="rId2"/>
          <a:stretch/>
        </p:blipFill>
        <p:spPr>
          <a:xfrm>
            <a:off x="2160000" y="1440000"/>
            <a:ext cx="2567160" cy="1440000"/>
          </a:xfrm>
          <a:prstGeom prst="rect">
            <a:avLst/>
          </a:prstGeom>
          <a:ln w="0">
            <a:noFill/>
          </a:ln>
        </p:spPr>
      </p:pic>
      <p:sp>
        <p:nvSpPr>
          <p:cNvPr id="134" name="PlaceHolder 3"/>
          <p:cNvSpPr txBox="1"/>
          <p:nvPr/>
        </p:nvSpPr>
        <p:spPr>
          <a:xfrm>
            <a:off x="609480" y="165960"/>
            <a:ext cx="10963440" cy="79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Law of Sines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/>
          </p:nvPr>
        </p:nvSpPr>
        <p:spPr>
          <a:xfrm>
            <a:off x="609480" y="1080000"/>
            <a:ext cx="10910520" cy="503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r>
              <a:rPr b="1" lang="en-PH" sz="2000" spc="-1" strike="noStrike">
                <a:latin typeface="Lato"/>
              </a:rPr>
              <a:t>Case 1:</a:t>
            </a:r>
            <a:r>
              <a:rPr b="0" lang="en-PH" sz="2000" spc="-1" strike="noStrike">
                <a:latin typeface="Lato"/>
              </a:rPr>
              <a:t> Given two angles and one side</a:t>
            </a:r>
            <a:endParaRPr b="0" lang="en-PH" sz="2000" spc="-1" strike="noStrike">
              <a:latin typeface="Lato"/>
              <a:ea typeface="PingFang SC"/>
            </a:endParaRPr>
          </a:p>
          <a:p>
            <a:r>
              <a:rPr b="1" lang="en-PH" sz="2000" spc="-1" strike="noStrike">
                <a:latin typeface="Lato"/>
              </a:rPr>
              <a:t>Case 2:</a:t>
            </a:r>
            <a:r>
              <a:rPr b="0" lang="en-PH" sz="2000" spc="-1" strike="noStrike">
                <a:latin typeface="Lato"/>
              </a:rPr>
              <a:t> Given two sides and a nonincluded angle</a:t>
            </a:r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r>
              <a:rPr b="0" lang="en-PH" sz="2000" spc="-1" strike="noStrike">
                <a:latin typeface="Lato"/>
              </a:rPr>
              <a:t>Study the following examples.</a:t>
            </a:r>
            <a:endParaRPr b="0" lang="en-PH" sz="2000" spc="-1" strike="noStrike">
              <a:latin typeface="Lato"/>
              <a:ea typeface="PingFang SC"/>
            </a:endParaRPr>
          </a:p>
          <a:p>
            <a:r>
              <a:rPr b="1" lang="en-PH" sz="2000" spc="-1" strike="noStrike">
                <a:latin typeface="Lato"/>
                <a:ea typeface="PingFang SC"/>
              </a:rPr>
              <a:t>Example 1:</a:t>
            </a:r>
            <a:r>
              <a:rPr b="0" lang="en-PH" sz="2000" spc="-1" strike="noStrike">
                <a:latin typeface="Lato"/>
                <a:ea typeface="PingFang SC"/>
              </a:rPr>
              <a:t> In ΔABC, m∠A = 67.6°, m</a:t>
            </a:r>
            <a:r>
              <a:rPr b="1" lang="en-PH" sz="2000" spc="-1" strike="noStrike">
                <a:latin typeface="Lato"/>
                <a:ea typeface="PingFang SC"/>
              </a:rPr>
              <a:t>∠</a:t>
            </a:r>
            <a:r>
              <a:rPr b="0" lang="en-PH" sz="2000" spc="-1" strike="noStrike">
                <a:latin typeface="Lato"/>
                <a:ea typeface="PingFang SC"/>
              </a:rPr>
              <a:t>B = 45.5°, and AB =</a:t>
            </a:r>
            <a:endParaRPr b="0" lang="en-PH" sz="2000" spc="-1" strike="noStrike">
              <a:latin typeface="Lato"/>
              <a:ea typeface="PingFang SC"/>
            </a:endParaRPr>
          </a:p>
          <a:p>
            <a:r>
              <a:rPr b="1" lang="en-PH" sz="2000" spc="-1" strike="noStrike">
                <a:latin typeface="Lato"/>
              </a:rPr>
              <a:t>7.6 cm</a:t>
            </a:r>
            <a:r>
              <a:rPr b="0" lang="en-PH" sz="2000" spc="-1" strike="noStrike">
                <a:latin typeface="Lato"/>
              </a:rPr>
              <a:t>. Find:</a:t>
            </a:r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r>
              <a:rPr b="0" lang="en-PH" sz="2000" spc="-1" strike="noStrike">
                <a:latin typeface="Lato"/>
                <a:ea typeface="PingFang SC"/>
              </a:rPr>
              <a:t>(i) m</a:t>
            </a:r>
            <a:r>
              <a:rPr b="0" lang="en-PH" sz="2000" spc="-1" strike="noStrike">
                <a:latin typeface="Lato"/>
                <a:ea typeface="PingFang SC"/>
              </a:rPr>
              <a:t>∠</a:t>
            </a:r>
            <a:r>
              <a:rPr b="0" lang="en-PH" sz="2000" spc="-1" strike="noStrike">
                <a:latin typeface="Lato"/>
                <a:ea typeface="PingFang SC"/>
              </a:rPr>
              <a:t>C</a:t>
            </a:r>
            <a:r>
              <a:rPr b="0" lang="en-PH" sz="2000" spc="-1" strike="noStrike">
                <a:latin typeface="Lato"/>
                <a:ea typeface="PingFang SC"/>
              </a:rPr>
              <a:t>	</a:t>
            </a:r>
            <a:r>
              <a:rPr b="0" lang="en-PH" sz="2000" spc="-1" strike="noStrike">
                <a:latin typeface="Lato"/>
                <a:ea typeface="PingFang SC"/>
              </a:rPr>
              <a:t>	</a:t>
            </a:r>
            <a:r>
              <a:rPr b="0" lang="en-PH" sz="2000" spc="-1" strike="noStrike">
                <a:latin typeface="Lato"/>
                <a:ea typeface="PingFang SC"/>
              </a:rPr>
              <a:t>(ii) BC</a:t>
            </a:r>
            <a:r>
              <a:rPr b="0" lang="en-PH" sz="2000" spc="-1" strike="noStrike">
                <a:latin typeface="Lato"/>
                <a:ea typeface="PingFang SC"/>
              </a:rPr>
              <a:t>	</a:t>
            </a:r>
            <a:r>
              <a:rPr b="0" lang="en-PH" sz="2000" spc="-1" strike="noStrike">
                <a:latin typeface="Lato"/>
                <a:ea typeface="PingFang SC"/>
              </a:rPr>
              <a:t>	</a:t>
            </a:r>
            <a:r>
              <a:rPr b="0" lang="en-PH" sz="2000" spc="-1" strike="noStrike">
                <a:latin typeface="Lato"/>
                <a:ea typeface="PingFang SC"/>
              </a:rPr>
              <a:t>(iii) AC</a:t>
            </a:r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r>
              <a:rPr b="1" lang="en-PH" sz="2000" spc="-1" strike="noStrike">
                <a:latin typeface="Lato"/>
              </a:rPr>
              <a:t>Solution:</a:t>
            </a:r>
            <a:endParaRPr b="0" lang="en-PH" sz="2000" spc="-1" strike="noStrike">
              <a:latin typeface="Lato"/>
              <a:ea typeface="PingFang SC"/>
            </a:endParaRPr>
          </a:p>
          <a:p>
            <a:r>
              <a:rPr b="0" lang="en-PH" sz="2000" spc="-1" strike="noStrike">
                <a:latin typeface="Lato"/>
                <a:ea typeface="PingFang SC"/>
              </a:rPr>
              <a:t>(i) </a:t>
            </a:r>
            <a:r>
              <a:rPr b="1" lang="en-PH" sz="2000" spc="-1" strike="noStrike">
                <a:latin typeface="Lato"/>
                <a:ea typeface="PingFang SC"/>
              </a:rPr>
              <a:t>m</a:t>
            </a:r>
            <a:r>
              <a:rPr b="1" lang="en-PH" sz="2000" spc="-1" strike="noStrike">
                <a:latin typeface="Lato"/>
                <a:ea typeface="PingFang SC"/>
              </a:rPr>
              <a:t>∠</a:t>
            </a:r>
            <a:r>
              <a:rPr b="1" lang="en-PH" sz="2000" spc="-1" strike="noStrike">
                <a:latin typeface="Lato"/>
                <a:ea typeface="PingFang SC"/>
              </a:rPr>
              <a:t>C = 180° − 67.6° − 45.5° = 66.9°</a:t>
            </a:r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pPr algn="just">
              <a:buNone/>
            </a:pPr>
            <a:r>
              <a:rPr b="0" lang="en-PH" sz="2000" spc="-1" strike="noStrike">
                <a:latin typeface="Lato"/>
                <a:ea typeface="PingFang SC"/>
              </a:rPr>
              <a:t>To find the length of BC or a, use the Law of Sines since the measurements of ∠A, ∠C, and </a:t>
            </a:r>
            <a:r>
              <a:rPr b="1" lang="en-PH" sz="2000" spc="-1" strike="noStrike">
                <a:latin typeface="Lato"/>
                <a:ea typeface="PingFang SC"/>
              </a:rPr>
              <a:t>AB</a:t>
            </a:r>
            <a:r>
              <a:rPr b="0" lang="en-PH" sz="2000" spc="-1" strike="noStrike">
                <a:latin typeface="Lato"/>
                <a:ea typeface="PingFang SC"/>
              </a:rPr>
              <a:t> or c are known. To find the length of </a:t>
            </a:r>
            <a:r>
              <a:rPr b="1" lang="en-PH" sz="2000" spc="-1" strike="noStrike">
                <a:latin typeface="Lato"/>
                <a:ea typeface="PingFang SC"/>
              </a:rPr>
              <a:t>AC</a:t>
            </a:r>
            <a:r>
              <a:rPr b="0" lang="en-PH" sz="2000" spc="-1" strike="noStrike">
                <a:latin typeface="Lato"/>
                <a:ea typeface="PingFang SC"/>
              </a:rPr>
              <a:t>, use the Law of Sines as well since the values of ∠B, </a:t>
            </a:r>
            <a:r>
              <a:rPr b="0" lang="en-PH" sz="2000" spc="-1" strike="noStrike">
                <a:latin typeface="Lato"/>
                <a:ea typeface="PingFang SC"/>
              </a:rPr>
              <a:t>∠</a:t>
            </a:r>
            <a:r>
              <a:rPr b="0" lang="en-PH" sz="2000" spc="-1" strike="noStrike">
                <a:latin typeface="Lato"/>
                <a:ea typeface="PingFang SC"/>
              </a:rPr>
              <a:t>C, and </a:t>
            </a:r>
            <a:r>
              <a:rPr b="1" lang="en-PH" sz="2000" spc="-1" strike="noStrike">
                <a:latin typeface="Lato"/>
                <a:ea typeface="PingFang SC"/>
              </a:rPr>
              <a:t>AB</a:t>
            </a:r>
            <a:r>
              <a:rPr b="0" lang="en-PH" sz="2000" spc="-1" strike="noStrike">
                <a:latin typeface="Lato"/>
                <a:ea typeface="PingFang SC"/>
              </a:rPr>
              <a:t> or c are known.</a:t>
            </a:r>
            <a:endParaRPr b="0" lang="en-PH" sz="2000" spc="-1" strike="noStrike">
              <a:latin typeface="Lato"/>
              <a:ea typeface="PingFang SC"/>
            </a:endParaRPr>
          </a:p>
        </p:txBody>
      </p:sp>
      <p:pic>
        <p:nvPicPr>
          <p:cNvPr id="136" name="" descr=""/>
          <p:cNvPicPr/>
          <p:nvPr/>
        </p:nvPicPr>
        <p:blipFill>
          <a:blip r:embed="rId1"/>
          <a:stretch/>
        </p:blipFill>
        <p:spPr>
          <a:xfrm>
            <a:off x="8396640" y="1440000"/>
            <a:ext cx="3123360" cy="2340000"/>
          </a:xfrm>
          <a:prstGeom prst="rect">
            <a:avLst/>
          </a:prstGeom>
          <a:ln w="0">
            <a:noFill/>
          </a:ln>
        </p:spPr>
      </p:pic>
      <p:sp>
        <p:nvSpPr>
          <p:cNvPr id="137" name=""/>
          <p:cNvSpPr/>
          <p:nvPr/>
        </p:nvSpPr>
        <p:spPr>
          <a:xfrm>
            <a:off x="10656000" y="4752000"/>
            <a:ext cx="360000" cy="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"/>
          <p:cNvSpPr/>
          <p:nvPr/>
        </p:nvSpPr>
        <p:spPr>
          <a:xfrm>
            <a:off x="609480" y="5364000"/>
            <a:ext cx="360000" cy="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9" name=""/>
          <p:cNvSpPr/>
          <p:nvPr/>
        </p:nvSpPr>
        <p:spPr>
          <a:xfrm>
            <a:off x="4284000" y="5076000"/>
            <a:ext cx="360000" cy="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PlaceHolder 7"/>
          <p:cNvSpPr txBox="1"/>
          <p:nvPr/>
        </p:nvSpPr>
        <p:spPr>
          <a:xfrm>
            <a:off x="609480" y="165960"/>
            <a:ext cx="10963440" cy="79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Law of Sines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/>
          </p:nvPr>
        </p:nvSpPr>
        <p:spPr>
          <a:xfrm>
            <a:off x="2049480" y="1080000"/>
            <a:ext cx="3710520" cy="34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r>
              <a:rPr b="0" lang="en-PH" sz="2000" spc="-1" strike="noStrike">
                <a:latin typeface="Lato"/>
              </a:rPr>
              <a:t>(ii) Using the Law of Sines,</a:t>
            </a:r>
            <a:endParaRPr b="0" lang="en-PH" sz="2000" spc="-1" strike="noStrike">
              <a:latin typeface="Lato"/>
            </a:endParaRPr>
          </a:p>
          <a:p>
            <a:endParaRPr b="0" lang="en-PH" sz="2000" spc="-1" strike="noStrike">
              <a:latin typeface="Lato"/>
            </a:endParaRPr>
          </a:p>
          <a:p>
            <a:endParaRPr b="0" lang="en-PH" sz="2000" spc="-1" strike="noStrike">
              <a:latin typeface="Lato"/>
            </a:endParaRPr>
          </a:p>
          <a:p>
            <a:endParaRPr b="0" lang="en-PH" sz="2000" spc="-1" strike="noStrike">
              <a:latin typeface="Lato"/>
            </a:endParaRPr>
          </a:p>
          <a:p>
            <a:endParaRPr b="0" lang="en-PH" sz="2000" spc="-1" strike="noStrike">
              <a:latin typeface="Lato"/>
            </a:endParaRPr>
          </a:p>
          <a:p>
            <a:endParaRPr b="0" lang="en-PH" sz="2000" spc="-1" strike="noStrike">
              <a:latin typeface="Lato"/>
            </a:endParaRPr>
          </a:p>
          <a:p>
            <a:r>
              <a:rPr b="0" lang="en-PH" sz="2000" spc="-1" strike="noStrike">
                <a:latin typeface="Lato"/>
              </a:rPr>
              <a:t>Thus, </a:t>
            </a:r>
            <a:r>
              <a:rPr b="1" lang="en-PH" sz="2000" spc="-1" strike="noStrike">
                <a:latin typeface="Lato"/>
              </a:rPr>
              <a:t>BC = 7.64 cm.</a:t>
            </a:r>
            <a:endParaRPr b="0" lang="en-PH" sz="2000" spc="-1" strike="noStrike">
              <a:latin typeface="Lato"/>
            </a:endParaRPr>
          </a:p>
          <a:p>
            <a:endParaRPr b="0" lang="en-PH" sz="2000" spc="-1" strike="noStrike">
              <a:latin typeface="Lato"/>
            </a:endParaRPr>
          </a:p>
        </p:txBody>
      </p:sp>
      <p:pic>
        <p:nvPicPr>
          <p:cNvPr id="142" name="" descr=""/>
          <p:cNvPicPr/>
          <p:nvPr/>
        </p:nvPicPr>
        <p:blipFill>
          <a:blip r:embed="rId1"/>
          <a:stretch/>
        </p:blipFill>
        <p:spPr>
          <a:xfrm>
            <a:off x="2340000" y="1500840"/>
            <a:ext cx="3137040" cy="2459160"/>
          </a:xfrm>
          <a:prstGeom prst="rect">
            <a:avLst/>
          </a:prstGeom>
          <a:ln w="0">
            <a:noFill/>
          </a:ln>
        </p:spPr>
      </p:pic>
      <p:sp>
        <p:nvSpPr>
          <p:cNvPr id="143" name="PlaceHolder 11"/>
          <p:cNvSpPr txBox="1"/>
          <p:nvPr/>
        </p:nvSpPr>
        <p:spPr>
          <a:xfrm>
            <a:off x="6477840" y="1080000"/>
            <a:ext cx="3710520" cy="34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r>
              <a:rPr b="0" lang="en-PH" sz="2000" spc="-1" strike="noStrike">
                <a:latin typeface="Lato"/>
              </a:rPr>
              <a:t>(iii) Using the Law of Sines,</a:t>
            </a:r>
            <a:endParaRPr b="0" lang="en-PH" sz="2000" spc="-1" strike="noStrike">
              <a:latin typeface="Lato"/>
            </a:endParaRPr>
          </a:p>
          <a:p>
            <a:endParaRPr b="0" lang="en-PH" sz="2000" spc="-1" strike="noStrike">
              <a:latin typeface="Lato"/>
            </a:endParaRPr>
          </a:p>
          <a:p>
            <a:endParaRPr b="0" lang="en-PH" sz="2000" spc="-1" strike="noStrike">
              <a:latin typeface="Lato"/>
            </a:endParaRPr>
          </a:p>
          <a:p>
            <a:endParaRPr b="0" lang="en-PH" sz="2000" spc="-1" strike="noStrike">
              <a:latin typeface="Lato"/>
            </a:endParaRPr>
          </a:p>
          <a:p>
            <a:endParaRPr b="0" lang="en-PH" sz="2000" spc="-1" strike="noStrike">
              <a:latin typeface="Lato"/>
            </a:endParaRPr>
          </a:p>
          <a:p>
            <a:endParaRPr b="0" lang="en-PH" sz="2000" spc="-1" strike="noStrike">
              <a:latin typeface="Lato"/>
            </a:endParaRPr>
          </a:p>
          <a:p>
            <a:r>
              <a:rPr b="0" lang="en-PH" sz="2000" spc="-1" strike="noStrike">
                <a:latin typeface="Lato"/>
              </a:rPr>
              <a:t>Thus, </a:t>
            </a:r>
            <a:r>
              <a:rPr b="1" lang="en-PH" sz="2000" spc="-1" strike="noStrike">
                <a:latin typeface="Lato"/>
              </a:rPr>
              <a:t>AC = 5.89 cm.</a:t>
            </a:r>
            <a:endParaRPr b="0" lang="en-PH" sz="2000" spc="-1" strike="noStrike">
              <a:latin typeface="Lato"/>
            </a:endParaRPr>
          </a:p>
        </p:txBody>
      </p:sp>
      <p:pic>
        <p:nvPicPr>
          <p:cNvPr id="144" name="" descr=""/>
          <p:cNvPicPr/>
          <p:nvPr/>
        </p:nvPicPr>
        <p:blipFill>
          <a:blip r:embed="rId2"/>
          <a:stretch/>
        </p:blipFill>
        <p:spPr>
          <a:xfrm>
            <a:off x="7200000" y="1456200"/>
            <a:ext cx="2977560" cy="2323800"/>
          </a:xfrm>
          <a:prstGeom prst="rect">
            <a:avLst/>
          </a:prstGeom>
          <a:ln w="0">
            <a:noFill/>
          </a:ln>
        </p:spPr>
      </p:pic>
      <p:sp>
        <p:nvSpPr>
          <p:cNvPr id="145" name="PlaceHolder 12"/>
          <p:cNvSpPr txBox="1"/>
          <p:nvPr/>
        </p:nvSpPr>
        <p:spPr>
          <a:xfrm>
            <a:off x="720000" y="4680000"/>
            <a:ext cx="10800000" cy="144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spcBef>
                <a:spcPts val="1417"/>
              </a:spcBef>
              <a:buNone/>
            </a:pPr>
            <a:r>
              <a:rPr b="0" lang="en-PH" sz="2000" spc="-1" strike="noStrike">
                <a:latin typeface="Lato"/>
              </a:rPr>
              <a:t>Case 2 is sometimes called the </a:t>
            </a:r>
            <a:r>
              <a:rPr b="1" lang="en-PH" sz="2000" spc="-1" strike="noStrike">
                <a:latin typeface="Lato"/>
              </a:rPr>
              <a:t>ambiguous</a:t>
            </a:r>
            <a:r>
              <a:rPr b="0" lang="en-PH" sz="2000" spc="-1" strike="noStrike">
                <a:latin typeface="Lato"/>
              </a:rPr>
              <a:t> </a:t>
            </a:r>
            <a:r>
              <a:rPr b="1" lang="en-PH" sz="2000" spc="-1" strike="noStrike">
                <a:latin typeface="Lato"/>
              </a:rPr>
              <a:t>case</a:t>
            </a:r>
            <a:r>
              <a:rPr b="0" lang="en-PH" sz="2000" spc="-1" strike="noStrike">
                <a:latin typeface="Lato"/>
              </a:rPr>
              <a:t>. If sides b, c, and ∠B (i.e., Case 2: Given two sides and a nonincluded angle) are given, take note of each of the following cases that may arise.</a:t>
            </a:r>
            <a:endParaRPr b="0" lang="en-PH" sz="2000" spc="-1" strike="noStrike">
              <a:latin typeface="Lato"/>
            </a:endParaRPr>
          </a:p>
        </p:txBody>
      </p:sp>
      <p:sp>
        <p:nvSpPr>
          <p:cNvPr id="146" name="PlaceHolder 9"/>
          <p:cNvSpPr txBox="1"/>
          <p:nvPr/>
        </p:nvSpPr>
        <p:spPr>
          <a:xfrm>
            <a:off x="609480" y="165960"/>
            <a:ext cx="10963440" cy="79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Law of Sines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/>
          </p:nvPr>
        </p:nvSpPr>
        <p:spPr>
          <a:xfrm>
            <a:off x="609480" y="1080000"/>
            <a:ext cx="7310520" cy="18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Case 2.1: b &gt; c</a:t>
            </a:r>
            <a:endParaRPr b="0" lang="en-PH" sz="20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For example, construct </a:t>
            </a:r>
            <a:r>
              <a:rPr b="1" lang="en-PH" sz="2000" spc="-1" strike="noStrike">
                <a:latin typeface="Lato"/>
                <a:ea typeface="PingFang SC"/>
              </a:rPr>
              <a:t>ΔABC</a:t>
            </a:r>
            <a:r>
              <a:rPr b="0" lang="en-PH" sz="2000" spc="-1" strike="noStrike">
                <a:latin typeface="Lato"/>
                <a:ea typeface="PingFang SC"/>
              </a:rPr>
              <a:t> such that </a:t>
            </a:r>
            <a:r>
              <a:rPr b="1" lang="en-PH" sz="2000" spc="-1" strike="noStrike">
                <a:latin typeface="Lato"/>
                <a:ea typeface="PingFang SC"/>
              </a:rPr>
              <a:t>m</a:t>
            </a:r>
            <a:r>
              <a:rPr b="1" lang="en-PH" sz="2000" spc="-1" strike="noStrike">
                <a:latin typeface="Lato"/>
                <a:ea typeface="PingFang SC"/>
              </a:rPr>
              <a:t>∠</a:t>
            </a:r>
            <a:r>
              <a:rPr b="1" lang="en-PH" sz="2000" spc="-1" strike="noStrike">
                <a:latin typeface="Lato"/>
                <a:ea typeface="PingFang SC"/>
              </a:rPr>
              <a:t>ABC = 52°, AC = 4.9 cm, and AB = 4.5 cm</a:t>
            </a:r>
            <a:r>
              <a:rPr b="0" lang="en-PH" sz="2000" spc="-1" strike="noStrike">
                <a:latin typeface="Lato"/>
                <a:ea typeface="PingFang SC"/>
              </a:rPr>
              <a:t>.</a:t>
            </a:r>
            <a:endParaRPr b="0" lang="en-PH" sz="20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When </a:t>
            </a:r>
            <a:r>
              <a:rPr b="1" lang="en-PH" sz="2000" spc="-1" strike="noStrike">
                <a:latin typeface="Lato"/>
                <a:ea typeface="PingFang SC"/>
              </a:rPr>
              <a:t>b &gt; c</a:t>
            </a:r>
            <a:r>
              <a:rPr b="0" lang="en-PH" sz="2000" spc="-1" strike="noStrike">
                <a:latin typeface="Lato"/>
                <a:ea typeface="PingFang SC"/>
              </a:rPr>
              <a:t>, one triangle can be constructed. Therefore, there is only one value of </a:t>
            </a:r>
            <a:r>
              <a:rPr b="1" lang="en-PH" sz="2000" spc="-1" strike="noStrike">
                <a:latin typeface="Lato"/>
                <a:ea typeface="PingFang SC"/>
              </a:rPr>
              <a:t>m</a:t>
            </a:r>
            <a:r>
              <a:rPr b="1" lang="en-PH" sz="2000" spc="-1" strike="noStrike">
                <a:latin typeface="Lato"/>
                <a:ea typeface="PingFang SC"/>
              </a:rPr>
              <a:t>∠</a:t>
            </a:r>
            <a:r>
              <a:rPr b="1" lang="en-PH" sz="2000" spc="-1" strike="noStrike">
                <a:latin typeface="Lato"/>
                <a:ea typeface="PingFang SC"/>
              </a:rPr>
              <a:t>ACB</a:t>
            </a:r>
            <a:r>
              <a:rPr b="0" lang="en-PH" sz="2000" spc="-1" strike="noStrike">
                <a:latin typeface="Lato"/>
                <a:ea typeface="PingFang SC"/>
              </a:rPr>
              <a:t>.</a:t>
            </a:r>
            <a:endParaRPr b="0" lang="en-PH" sz="2000" spc="-1" strike="noStrike">
              <a:latin typeface="Lato"/>
              <a:ea typeface="PingFang SC"/>
            </a:endParaRPr>
          </a:p>
        </p:txBody>
      </p:sp>
      <p:pic>
        <p:nvPicPr>
          <p:cNvPr id="148" name="" descr=""/>
          <p:cNvPicPr/>
          <p:nvPr/>
        </p:nvPicPr>
        <p:blipFill>
          <a:blip r:embed="rId1"/>
          <a:stretch/>
        </p:blipFill>
        <p:spPr>
          <a:xfrm>
            <a:off x="8051400" y="204120"/>
            <a:ext cx="2748600" cy="2675880"/>
          </a:xfrm>
          <a:prstGeom prst="rect">
            <a:avLst/>
          </a:prstGeom>
          <a:ln w="0">
            <a:noFill/>
          </a:ln>
        </p:spPr>
      </p:pic>
      <p:sp>
        <p:nvSpPr>
          <p:cNvPr id="149" name="PlaceHolder 13"/>
          <p:cNvSpPr txBox="1"/>
          <p:nvPr/>
        </p:nvSpPr>
        <p:spPr>
          <a:xfrm>
            <a:off x="609480" y="165960"/>
            <a:ext cx="10963440" cy="79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Law of Sines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0" name=""/>
          <p:cNvSpPr txBox="1"/>
          <p:nvPr/>
        </p:nvSpPr>
        <p:spPr>
          <a:xfrm>
            <a:off x="648000" y="3636000"/>
            <a:ext cx="7310520" cy="18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Case 2.2: b &lt; c</a:t>
            </a:r>
            <a:endParaRPr b="0" lang="en-PH" sz="20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For example, construct </a:t>
            </a:r>
            <a:r>
              <a:rPr b="1" lang="en-PH" sz="2000" spc="-1" strike="noStrike">
                <a:latin typeface="Lato"/>
                <a:ea typeface="PingFang SC"/>
              </a:rPr>
              <a:t>ΔABC</a:t>
            </a:r>
            <a:r>
              <a:rPr b="0" lang="en-PH" sz="2000" spc="-1" strike="noStrike">
                <a:latin typeface="Lato"/>
                <a:ea typeface="PingFang SC"/>
              </a:rPr>
              <a:t> such that </a:t>
            </a:r>
            <a:r>
              <a:rPr b="1" lang="en-PH" sz="2000" spc="-1" strike="noStrike">
                <a:latin typeface="Lato"/>
                <a:ea typeface="PingFang SC"/>
              </a:rPr>
              <a:t>m</a:t>
            </a:r>
            <a:r>
              <a:rPr b="1" lang="en-PH" sz="2000" spc="-1" strike="noStrike">
                <a:latin typeface="Lato"/>
                <a:ea typeface="PingFang SC"/>
              </a:rPr>
              <a:t>∠</a:t>
            </a:r>
            <a:r>
              <a:rPr b="1" lang="en-PH" sz="2000" spc="-1" strike="noStrike">
                <a:latin typeface="Lato"/>
                <a:ea typeface="PingFang SC"/>
              </a:rPr>
              <a:t>ABC = 52°, AC = 4 cm, and AB = 4.5 cm</a:t>
            </a:r>
            <a:r>
              <a:rPr b="0" lang="en-PH" sz="2000" spc="-1" strike="noStrike">
                <a:latin typeface="Lato"/>
                <a:ea typeface="PingFang SC"/>
              </a:rPr>
              <a:t>.</a:t>
            </a:r>
            <a:endParaRPr b="0" lang="en-PH" sz="20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When </a:t>
            </a:r>
            <a:r>
              <a:rPr b="1" lang="en-PH" sz="2000" spc="-1" strike="noStrike">
                <a:latin typeface="Lato"/>
                <a:ea typeface="PingFang SC"/>
              </a:rPr>
              <a:t>b &lt; c</a:t>
            </a:r>
            <a:r>
              <a:rPr b="0" lang="en-PH" sz="2000" spc="-1" strike="noStrike">
                <a:latin typeface="Lato"/>
                <a:ea typeface="PingFang SC"/>
              </a:rPr>
              <a:t>, two triangles can be constructed. Therefore, there is only one value of </a:t>
            </a:r>
            <a:r>
              <a:rPr b="1" lang="en-PH" sz="2000" spc="-1" strike="noStrike">
                <a:latin typeface="Lato"/>
                <a:ea typeface="PingFang SC"/>
              </a:rPr>
              <a:t>m</a:t>
            </a:r>
            <a:r>
              <a:rPr b="1" lang="en-PH" sz="2000" spc="-1" strike="noStrike">
                <a:latin typeface="Lato"/>
                <a:ea typeface="PingFang SC"/>
              </a:rPr>
              <a:t>∠</a:t>
            </a:r>
            <a:r>
              <a:rPr b="1" lang="en-PH" sz="2000" spc="-1" strike="noStrike">
                <a:latin typeface="Lato"/>
                <a:ea typeface="PingFang SC"/>
              </a:rPr>
              <a:t>ACB</a:t>
            </a:r>
            <a:r>
              <a:rPr b="0" lang="en-PH" sz="2000" spc="-1" strike="noStrike">
                <a:latin typeface="Lato"/>
                <a:ea typeface="PingFang SC"/>
              </a:rPr>
              <a:t>.</a:t>
            </a:r>
            <a:endParaRPr b="0" lang="en-PH" sz="2000" spc="-1" strike="noStrike">
              <a:latin typeface="Lato"/>
              <a:ea typeface="PingFang SC"/>
            </a:endParaRPr>
          </a:p>
        </p:txBody>
      </p:sp>
      <p:pic>
        <p:nvPicPr>
          <p:cNvPr id="151" name="" descr=""/>
          <p:cNvPicPr/>
          <p:nvPr/>
        </p:nvPicPr>
        <p:blipFill>
          <a:blip r:embed="rId2"/>
          <a:stretch/>
        </p:blipFill>
        <p:spPr>
          <a:xfrm>
            <a:off x="8280000" y="3195720"/>
            <a:ext cx="2822040" cy="2564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/>
          </p:nvPr>
        </p:nvSpPr>
        <p:spPr>
          <a:xfrm>
            <a:off x="609480" y="1080000"/>
            <a:ext cx="7310520" cy="18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8000"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Case 2.3: </a:t>
            </a:r>
            <a:r>
              <a:rPr b="1" lang="en-PH" sz="2000" spc="-1" strike="noStrike">
                <a:latin typeface="Lato"/>
                <a:ea typeface="PingFang SC"/>
              </a:rPr>
              <a:t>b &lt; c</a:t>
            </a:r>
            <a:r>
              <a:rPr b="0" lang="en-PH" sz="2000" spc="-1" strike="noStrike">
                <a:latin typeface="Lato"/>
                <a:ea typeface="PingFang SC"/>
              </a:rPr>
              <a:t> </a:t>
            </a:r>
            <a:r>
              <a:rPr b="0" i="1" lang="en-PH" sz="2000" spc="-1" strike="noStrike">
                <a:latin typeface="Lato"/>
                <a:ea typeface="PingFang SC"/>
              </a:rPr>
              <a:t>sin B</a:t>
            </a:r>
            <a:r>
              <a:rPr b="0" lang="en-PH" sz="2000" spc="-1" strike="noStrike">
                <a:latin typeface="Lato"/>
                <a:ea typeface="PingFang SC"/>
              </a:rPr>
              <a:t>, where </a:t>
            </a:r>
            <a:r>
              <a:rPr b="1" lang="en-PH" sz="2000" spc="-1" strike="noStrike">
                <a:latin typeface="Lato"/>
                <a:ea typeface="PingFang SC"/>
              </a:rPr>
              <a:t>c sin B</a:t>
            </a:r>
            <a:r>
              <a:rPr b="0" lang="en-PH" sz="2000" spc="-1" strike="noStrike">
                <a:latin typeface="Lato"/>
                <a:ea typeface="PingFang SC"/>
              </a:rPr>
              <a:t> is the perpendicular distance</a:t>
            </a:r>
            <a:endParaRPr b="0" lang="en-PH" sz="20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from A to the line through B</a:t>
            </a:r>
            <a:endParaRPr b="0" lang="en-PH" sz="20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For example, construct ΔABC such that </a:t>
            </a:r>
            <a:r>
              <a:rPr b="1" lang="en-PH" sz="2000" spc="-1" strike="noStrike">
                <a:latin typeface="Lato"/>
                <a:ea typeface="PingFang SC"/>
              </a:rPr>
              <a:t>m</a:t>
            </a:r>
            <a:r>
              <a:rPr b="1" lang="en-PH" sz="2000" spc="-1" strike="noStrike">
                <a:latin typeface="Lato"/>
                <a:ea typeface="PingFang SC"/>
              </a:rPr>
              <a:t>∠</a:t>
            </a:r>
            <a:r>
              <a:rPr b="1" lang="en-PH" sz="2000" spc="-1" strike="noStrike">
                <a:latin typeface="Lato"/>
                <a:ea typeface="PingFang SC"/>
              </a:rPr>
              <a:t>ABC = 52°, AB = 4.5 cm</a:t>
            </a:r>
            <a:endParaRPr b="0" lang="en-PH" sz="20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and </a:t>
            </a:r>
            <a:r>
              <a:rPr b="1" lang="en-PH" sz="2000" spc="-1" strike="noStrike">
                <a:latin typeface="Lato"/>
                <a:ea typeface="PingFang SC"/>
              </a:rPr>
              <a:t>AC = 3 cm</a:t>
            </a:r>
            <a:r>
              <a:rPr b="0" lang="en-PH" sz="2000" spc="-1" strike="noStrike">
                <a:latin typeface="Lato"/>
                <a:ea typeface="PingFang SC"/>
              </a:rPr>
              <a:t>.</a:t>
            </a:r>
            <a:endParaRPr b="0" lang="en-PH" sz="20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When </a:t>
            </a:r>
            <a:r>
              <a:rPr b="1" lang="en-PH" sz="2000" spc="-1" strike="noStrike">
                <a:latin typeface="Lato"/>
                <a:ea typeface="PingFang SC"/>
              </a:rPr>
              <a:t>b &lt; c</a:t>
            </a:r>
            <a:r>
              <a:rPr b="0" lang="en-PH" sz="2000" spc="-1" strike="noStrike">
                <a:latin typeface="Lato"/>
                <a:ea typeface="PingFang SC"/>
              </a:rPr>
              <a:t> </a:t>
            </a:r>
            <a:r>
              <a:rPr b="0" i="1" lang="en-PH" sz="2000" spc="-1" strike="noStrike">
                <a:latin typeface="Lato"/>
                <a:ea typeface="PingFang SC"/>
              </a:rPr>
              <a:t>sin B</a:t>
            </a:r>
            <a:r>
              <a:rPr b="0" lang="en-PH" sz="2000" spc="-1" strike="noStrike">
                <a:latin typeface="Lato"/>
                <a:ea typeface="PingFang SC"/>
              </a:rPr>
              <a:t>, no triangle can be constructed.</a:t>
            </a:r>
            <a:endParaRPr b="0" lang="en-PH" sz="2000" spc="-1" strike="noStrike">
              <a:latin typeface="Lato"/>
              <a:ea typeface="PingFang SC"/>
            </a:endParaRPr>
          </a:p>
        </p:txBody>
      </p:sp>
      <p:sp>
        <p:nvSpPr>
          <p:cNvPr id="153" name="PlaceHolder 14"/>
          <p:cNvSpPr txBox="1"/>
          <p:nvPr/>
        </p:nvSpPr>
        <p:spPr>
          <a:xfrm>
            <a:off x="609480" y="165960"/>
            <a:ext cx="10963440" cy="79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Law of Sines</a:t>
            </a:r>
            <a:endParaRPr b="0" lang="en-PH" sz="3600" spc="-1" strike="noStrike">
              <a:latin typeface="Arial"/>
            </a:endParaRPr>
          </a:p>
        </p:txBody>
      </p:sp>
      <p:pic>
        <p:nvPicPr>
          <p:cNvPr id="154" name="" descr=""/>
          <p:cNvPicPr/>
          <p:nvPr/>
        </p:nvPicPr>
        <p:blipFill>
          <a:blip r:embed="rId1"/>
          <a:stretch/>
        </p:blipFill>
        <p:spPr>
          <a:xfrm>
            <a:off x="7992000" y="538560"/>
            <a:ext cx="2856960" cy="2341440"/>
          </a:xfrm>
          <a:prstGeom prst="rect">
            <a:avLst/>
          </a:prstGeom>
          <a:ln w="0">
            <a:noFill/>
          </a:ln>
        </p:spPr>
      </p:pic>
      <p:sp>
        <p:nvSpPr>
          <p:cNvPr id="155" name=""/>
          <p:cNvSpPr txBox="1"/>
          <p:nvPr/>
        </p:nvSpPr>
        <p:spPr>
          <a:xfrm>
            <a:off x="609840" y="2880000"/>
            <a:ext cx="10910160" cy="324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PingFang SC"/>
              </a:rPr>
              <a:t>Study the following examples.</a:t>
            </a:r>
            <a:endParaRPr b="0" lang="en-PH" sz="20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  <a:ea typeface="PingFang SC"/>
              </a:rPr>
              <a:t>Example 2:</a:t>
            </a:r>
            <a:r>
              <a:rPr b="0" lang="en-PH" sz="2000" spc="-1" strike="noStrike">
                <a:latin typeface="Lato"/>
                <a:ea typeface="PingFang SC"/>
              </a:rPr>
              <a:t> In </a:t>
            </a:r>
            <a:r>
              <a:rPr b="1" lang="en-PH" sz="2000" spc="-1" strike="noStrike">
                <a:latin typeface="Lato"/>
                <a:ea typeface="PingFang SC"/>
              </a:rPr>
              <a:t>ΔABC, m</a:t>
            </a:r>
            <a:r>
              <a:rPr b="1" lang="en-PH" sz="2000" spc="-1" strike="noStrike">
                <a:latin typeface="Lato"/>
                <a:ea typeface="PingFang SC"/>
              </a:rPr>
              <a:t>∠</a:t>
            </a:r>
            <a:r>
              <a:rPr b="1" lang="en-PH" sz="2000" spc="-1" strike="noStrike">
                <a:latin typeface="Lato"/>
                <a:ea typeface="PingFang SC"/>
              </a:rPr>
              <a:t>B = 50°, AB = 7.5 cm, and</a:t>
            </a:r>
            <a:endParaRPr b="0" lang="en-PH" sz="20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  <a:ea typeface="PingFang SC"/>
              </a:rPr>
              <a:t>AC = 9.5 cm</a:t>
            </a:r>
            <a:r>
              <a:rPr b="0" lang="en-PH" sz="2000" spc="-1" strike="noStrike">
                <a:latin typeface="Lato"/>
                <a:ea typeface="PingFang SC"/>
              </a:rPr>
              <a:t>. Find (i) m∠C, (ii) m</a:t>
            </a:r>
            <a:r>
              <a:rPr b="1" lang="en-PH" sz="2000" spc="-1" strike="noStrike">
                <a:latin typeface="Lato"/>
                <a:ea typeface="PingFang SC"/>
              </a:rPr>
              <a:t>∠</a:t>
            </a:r>
            <a:r>
              <a:rPr b="0" lang="en-PH" sz="2000" spc="-1" strike="noStrike">
                <a:latin typeface="Lato"/>
                <a:ea typeface="PingFang SC"/>
              </a:rPr>
              <a:t>A, and (iii) BC.</a:t>
            </a:r>
            <a:endParaRPr b="0" lang="en-PH" sz="2000" spc="-1" strike="noStrike">
              <a:latin typeface="Lato"/>
              <a:ea typeface="PingFang SC"/>
            </a:endParaRPr>
          </a:p>
        </p:txBody>
      </p:sp>
      <p:pic>
        <p:nvPicPr>
          <p:cNvPr id="156" name="" descr=""/>
          <p:cNvPicPr/>
          <p:nvPr/>
        </p:nvPicPr>
        <p:blipFill>
          <a:blip r:embed="rId2"/>
          <a:stretch/>
        </p:blipFill>
        <p:spPr>
          <a:xfrm>
            <a:off x="6497640" y="3600000"/>
            <a:ext cx="3762360" cy="1956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/>
          </p:nvPr>
        </p:nvSpPr>
        <p:spPr>
          <a:xfrm>
            <a:off x="2049480" y="1080000"/>
            <a:ext cx="3710520" cy="21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r>
              <a:rPr b="0" lang="en-PH" sz="2000" spc="-1" strike="noStrike">
                <a:latin typeface="Lato"/>
              </a:rPr>
              <a:t>(i) Using the Law of Sines:</a:t>
            </a:r>
            <a:endParaRPr b="0" lang="en-PH" sz="2000" spc="-1" strike="noStrike">
              <a:latin typeface="Lato"/>
            </a:endParaRPr>
          </a:p>
          <a:p>
            <a:endParaRPr b="0" lang="en-PH" sz="2000" spc="-1" strike="noStrike">
              <a:latin typeface="Lato"/>
            </a:endParaRPr>
          </a:p>
          <a:p>
            <a:endParaRPr b="0" lang="en-PH" sz="2000" spc="-1" strike="noStrike">
              <a:latin typeface="Lato"/>
            </a:endParaRPr>
          </a:p>
          <a:p>
            <a:endParaRPr b="0" lang="en-PH" sz="2000" spc="-1" strike="noStrike">
              <a:latin typeface="Lato"/>
            </a:endParaRPr>
          </a:p>
          <a:p>
            <a:endParaRPr b="0" lang="en-PH" sz="2000" spc="-1" strike="noStrike">
              <a:latin typeface="Lato"/>
            </a:endParaRPr>
          </a:p>
          <a:p>
            <a:endParaRPr b="0" lang="en-PH" sz="2000" spc="-1" strike="noStrike">
              <a:latin typeface="Lato"/>
            </a:endParaRPr>
          </a:p>
        </p:txBody>
      </p:sp>
      <p:sp>
        <p:nvSpPr>
          <p:cNvPr id="158" name="PlaceHolder 17"/>
          <p:cNvSpPr txBox="1"/>
          <p:nvPr/>
        </p:nvSpPr>
        <p:spPr>
          <a:xfrm>
            <a:off x="6477840" y="1080000"/>
            <a:ext cx="414216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r>
              <a:rPr b="0" lang="en-PH" sz="2000" spc="-1" strike="noStrike">
                <a:latin typeface="Lato"/>
              </a:rPr>
              <a:t>(ii) Using the fact that the sum of the measures of the angles in a triangle is 180°:</a:t>
            </a:r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r>
              <a:rPr b="1" lang="en-PH" sz="2000" spc="-1" strike="noStrike">
                <a:latin typeface="Lato"/>
              </a:rPr>
              <a:t>m∠A = 180° − 50° − 37.21° = 92.79°</a:t>
            </a:r>
            <a:endParaRPr b="0" lang="en-PH" sz="2000" spc="-1" strike="noStrike">
              <a:latin typeface="Lato"/>
              <a:ea typeface="PingFang SC"/>
            </a:endParaRPr>
          </a:p>
        </p:txBody>
      </p:sp>
      <p:sp>
        <p:nvSpPr>
          <p:cNvPr id="159" name="PlaceHolder 19"/>
          <p:cNvSpPr txBox="1"/>
          <p:nvPr/>
        </p:nvSpPr>
        <p:spPr>
          <a:xfrm>
            <a:off x="609480" y="165960"/>
            <a:ext cx="10963440" cy="79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latin typeface="Lato"/>
              </a:rPr>
              <a:t>Law of Sines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60" name="PlaceHolder 18"/>
          <p:cNvSpPr txBox="1"/>
          <p:nvPr/>
        </p:nvSpPr>
        <p:spPr>
          <a:xfrm>
            <a:off x="6477840" y="2700000"/>
            <a:ext cx="4142160" cy="288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r>
              <a:rPr b="0" lang="en-PH" sz="2000" spc="-1" strike="noStrike">
                <a:latin typeface="Lato"/>
              </a:rPr>
              <a:t>(iii) Using the Law of Sines:</a:t>
            </a:r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r>
              <a:rPr b="0" lang="en-PH" sz="2000" spc="-1" strike="noStrike">
                <a:latin typeface="Lato"/>
              </a:rPr>
              <a:t>Thus, </a:t>
            </a:r>
            <a:r>
              <a:rPr b="1" lang="en-PH" sz="2000" spc="-1" strike="noStrike">
                <a:latin typeface="Lato"/>
              </a:rPr>
              <a:t>BC = 12.4 cm.</a:t>
            </a:r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</p:txBody>
      </p:sp>
      <p:pic>
        <p:nvPicPr>
          <p:cNvPr id="161" name="" descr=""/>
          <p:cNvPicPr/>
          <p:nvPr/>
        </p:nvPicPr>
        <p:blipFill>
          <a:blip r:embed="rId1"/>
          <a:stretch/>
        </p:blipFill>
        <p:spPr>
          <a:xfrm>
            <a:off x="6480000" y="3230640"/>
            <a:ext cx="3420000" cy="1610640"/>
          </a:xfrm>
          <a:prstGeom prst="rect">
            <a:avLst/>
          </a:prstGeom>
          <a:ln w="0">
            <a:noFill/>
          </a:ln>
        </p:spPr>
      </p:pic>
      <p:pic>
        <p:nvPicPr>
          <p:cNvPr id="162" name="" descr=""/>
          <p:cNvPicPr/>
          <p:nvPr/>
        </p:nvPicPr>
        <p:blipFill>
          <a:blip r:embed="rId2"/>
          <a:stretch/>
        </p:blipFill>
        <p:spPr>
          <a:xfrm>
            <a:off x="2180880" y="1440000"/>
            <a:ext cx="2836440" cy="1800000"/>
          </a:xfrm>
          <a:prstGeom prst="rect">
            <a:avLst/>
          </a:prstGeom>
          <a:ln w="0">
            <a:noFill/>
          </a:ln>
        </p:spPr>
      </p:pic>
      <p:sp>
        <p:nvSpPr>
          <p:cNvPr id="163" name="PlaceHolder 20"/>
          <p:cNvSpPr txBox="1"/>
          <p:nvPr/>
        </p:nvSpPr>
        <p:spPr>
          <a:xfrm>
            <a:off x="2049840" y="3276000"/>
            <a:ext cx="3710520" cy="21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r>
              <a:rPr b="0" lang="en-PH" sz="2000" spc="-1" strike="noStrike">
                <a:latin typeface="Lato"/>
              </a:rPr>
              <a:t>Hence,</a:t>
            </a:r>
            <a:endParaRPr b="0" lang="en-PH" sz="2000" spc="-1" strike="noStrike">
              <a:latin typeface="Lato"/>
              <a:ea typeface="PingFang SC"/>
            </a:endParaRPr>
          </a:p>
          <a:p>
            <a:r>
              <a:rPr b="1" lang="en-PH" sz="2000" spc="-1" strike="noStrike">
                <a:latin typeface="Lato"/>
                <a:ea typeface="PingFang SC"/>
              </a:rPr>
              <a:t>m</a:t>
            </a:r>
            <a:r>
              <a:rPr b="1" lang="en-PH" sz="2000" spc="-1" strike="noStrike">
                <a:latin typeface="Lato"/>
                <a:ea typeface="PingFang SC"/>
              </a:rPr>
              <a:t>∠</a:t>
            </a:r>
            <a:r>
              <a:rPr b="1" lang="en-PH" sz="2000" spc="-1" strike="noStrike">
                <a:latin typeface="Lato"/>
                <a:ea typeface="PingFang SC"/>
              </a:rPr>
              <a:t>C = sin</a:t>
            </a:r>
            <a:r>
              <a:rPr b="1" lang="en-PH" sz="2000" spc="-1" strike="noStrike" baseline="33000">
                <a:latin typeface="Lato"/>
                <a:ea typeface="PingFang SC"/>
              </a:rPr>
              <a:t>−1</a:t>
            </a:r>
            <a:r>
              <a:rPr b="1" lang="en-PH" sz="2000" spc="-1" strike="noStrike">
                <a:latin typeface="Lato"/>
                <a:ea typeface="PingFang SC"/>
              </a:rPr>
              <a:t> (0.6048) = 37.21°</a:t>
            </a:r>
            <a:r>
              <a:rPr b="0" lang="en-PH" sz="2000" spc="-1" strike="noStrike">
                <a:latin typeface="Lato"/>
                <a:ea typeface="PingFang SC"/>
              </a:rPr>
              <a:t> or </a:t>
            </a:r>
            <a:r>
              <a:rPr b="1" lang="en-PH" sz="2000" spc="-1" strike="noStrike">
                <a:latin typeface="Lato"/>
                <a:ea typeface="PingFang SC"/>
              </a:rPr>
              <a:t>180° − 37.21° = 142.79°</a:t>
            </a:r>
            <a:endParaRPr b="0" lang="en-PH" sz="2000" spc="-1" strike="noStrike">
              <a:latin typeface="Lato"/>
              <a:ea typeface="PingFang SC"/>
            </a:endParaRPr>
          </a:p>
          <a:p>
            <a:r>
              <a:rPr b="0" lang="en-PH" sz="2000" spc="-1" strike="noStrike">
                <a:latin typeface="Lato"/>
                <a:ea typeface="PingFang SC"/>
              </a:rPr>
              <a:t>Since </a:t>
            </a:r>
            <a:r>
              <a:rPr b="1" lang="en-PH" sz="2000" spc="-1" strike="noStrike">
                <a:latin typeface="Lato"/>
                <a:ea typeface="PingFang SC"/>
              </a:rPr>
              <a:t>c &lt; b, m∠C &lt; m∠B, m</a:t>
            </a:r>
            <a:r>
              <a:rPr b="1" lang="en-PH" sz="2000" spc="-1" strike="noStrike">
                <a:latin typeface="Lato"/>
                <a:ea typeface="PingFang SC"/>
              </a:rPr>
              <a:t>∠</a:t>
            </a:r>
            <a:r>
              <a:rPr b="1" lang="en-PH" sz="2000" spc="-1" strike="noStrike">
                <a:latin typeface="Lato"/>
                <a:ea typeface="PingFang SC"/>
              </a:rPr>
              <a:t>C</a:t>
            </a:r>
            <a:endParaRPr b="0" lang="en-PH" sz="2000" spc="-1" strike="noStrike">
              <a:latin typeface="Lato"/>
              <a:ea typeface="PingFang SC"/>
            </a:endParaRPr>
          </a:p>
          <a:p>
            <a:r>
              <a:rPr b="0" lang="en-PH" sz="2000" spc="-1" strike="noStrike">
                <a:latin typeface="Lato"/>
              </a:rPr>
              <a:t>cannot be </a:t>
            </a:r>
            <a:r>
              <a:rPr b="1" lang="en-PH" sz="2000" spc="-1" strike="noStrike">
                <a:latin typeface="Lato"/>
              </a:rPr>
              <a:t>142.79°</a:t>
            </a:r>
            <a:r>
              <a:rPr b="0" lang="en-PH" sz="2000" spc="-1" strike="noStrike">
                <a:latin typeface="Lato"/>
              </a:rPr>
              <a:t>.</a:t>
            </a:r>
            <a:endParaRPr b="0" lang="en-PH" sz="2000" spc="-1" strike="noStrike">
              <a:latin typeface="Lato"/>
              <a:ea typeface="PingFang SC"/>
            </a:endParaRPr>
          </a:p>
          <a:p>
            <a:endParaRPr b="0" lang="en-PH" sz="2000" spc="-1" strike="noStrike">
              <a:latin typeface="Lato"/>
              <a:ea typeface="PingFang SC"/>
            </a:endParaRPr>
          </a:p>
          <a:p>
            <a:r>
              <a:rPr b="0" lang="en-PH" sz="2000" spc="-1" strike="noStrike">
                <a:latin typeface="Lato"/>
                <a:ea typeface="PingFang SC"/>
              </a:rPr>
              <a:t>Thus, </a:t>
            </a:r>
            <a:r>
              <a:rPr b="1" lang="en-PH" sz="2000" spc="-1" strike="noStrike">
                <a:latin typeface="Lato"/>
                <a:ea typeface="PingFang SC"/>
              </a:rPr>
              <a:t>m</a:t>
            </a:r>
            <a:r>
              <a:rPr b="1" lang="en-PH" sz="2000" spc="-1" strike="noStrike">
                <a:latin typeface="Lato"/>
                <a:ea typeface="PingFang SC"/>
              </a:rPr>
              <a:t>∠</a:t>
            </a:r>
            <a:r>
              <a:rPr b="1" lang="en-PH" sz="2000" spc="-1" strike="noStrike">
                <a:latin typeface="Lato"/>
                <a:ea typeface="PingFang SC"/>
              </a:rPr>
              <a:t>C = 37.21°.</a:t>
            </a:r>
            <a:endParaRPr b="0" lang="en-PH" sz="2000" spc="-1" strike="noStrike">
              <a:latin typeface="Lato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15101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2023-08-14T17:41:46Z</dcterms:modified>
  <cp:revision>6074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