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E985BED2-B90F-4417-BE70-5D44148F5EE1}"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EE235F21-A863-4F6C-840F-DC1E347D0BB1}"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D91EE387-3142-4979-B744-238EBC83EF54}"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23D59F34-4005-4DE2-B03D-E5E9625386A9}"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EE55B80B-5807-40C8-9AE9-7990DB305B21}"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707BF578-394E-40D8-AE2D-564E68637362}"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1E401FED-F0D9-4FDC-BDCA-A6404CDC982F}"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7EE4A905-8581-42F2-A63C-09834B1C8BC9}"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76C41D63-4BC7-4E36-B6F0-D0772DBE735A}"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E8D5BA1A-7189-4445-A81C-2BB01457D2BA}"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9F3AADC9-E6E3-4E37-BCAA-0170EB275A2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75AB23C-0A82-4D29-B70A-D6ABC8EC236A}"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03602A21-F440-48AD-8E29-51A40CACD1EE}"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013CF5B-4881-449E-B91C-608930E53482}"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2B5BD8AE-A446-4DAF-B7F7-3E3DC8D78BF8}"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DEB5CEFA-20B3-4D34-A940-9F3EA18B1283}"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FF052E40-A0B0-42A7-8084-602DD4A85127}"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B15112C0-D8A5-40EC-8A5A-8998CF07C5F3}"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7950C6E9-55CC-4657-803C-4E3967A73D18}"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5809B980-E51F-4553-B44A-E69A88258852}"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46443365-CD11-4FAD-BAB5-55D028A6E220}"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14163A71-A753-432A-B837-B7E9717D1A53}"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BD14CB2E-DA8C-4C6D-87E2-AF1781096468}"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C583320D-70FA-4292-B6D1-2E90F88EF130}"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72612616-A6F5-4D51-A278-5D36C3AB2310}"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9480FBAA-706F-470B-868F-E1F22F88E334}"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C13FD374-2E6E-4E54-A37A-FBE1B9AF4FB3}"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129E88E5-63B3-45C1-A080-ECF2D208C581}"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DF4EA4C6-1C61-40E4-A48B-84B6B22B2D12}"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E95E9D58-4207-4CB7-B8BC-63D476B84D1C}"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EF32E7EF-4DFA-4EDE-B6DD-9E758C9BE8B7}"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8FA1EF2-A255-4EE0-9D37-6CB575D92DF4}"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C143DCF0-33BB-4872-8F88-1273399576CB}"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A19422E-0764-448F-85DE-3A6BED7348AD}"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2C03AA1F-B26F-4601-BBD1-19A8F89AA252}"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831CCD5-1370-43D5-9839-A0A16402700F}"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5020D36D-0B60-4DB8-A8F9-5898BDA960BD}"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0F3A9429-D9E6-49C0-9E34-E35463AB7124}"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29031ED2-3F48-4DC3-8535-2D2D52F2320A}"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988000"/>
            <a:ext cx="682416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Elastisidad ng </a:t>
            </a:r>
            <a:r>
              <a:rPr b="1" i="1" lang="en-PH" sz="3600" spc="-1" strike="noStrike">
                <a:solidFill>
                  <a:srgbClr val="ffffff"/>
                </a:solidFill>
                <a:latin typeface="Montserrat Medium"/>
                <a:ea typeface="DejaVu Sans"/>
              </a:rPr>
              <a:t>Demand</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
          <p:cNvSpPr/>
          <p:nvPr/>
        </p:nvSpPr>
        <p:spPr>
          <a:xfrm>
            <a:off x="973440" y="1434600"/>
            <a:ext cx="5699160" cy="330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2000" spc="-1" strike="noStrike">
                <a:solidFill>
                  <a:srgbClr val="000000"/>
                </a:solidFill>
                <a:latin typeface="Lato"/>
                <a:ea typeface="AppleSystemUIFont"/>
              </a:rPr>
              <a:t>4. Elastik (E</a:t>
            </a:r>
            <a:r>
              <a:rPr b="1" lang="en-PH" sz="1400" spc="-1" strike="noStrike">
                <a:solidFill>
                  <a:srgbClr val="000000"/>
                </a:solidFill>
                <a:latin typeface="Lato"/>
                <a:ea typeface="AppleSystemUIFont"/>
              </a:rPr>
              <a:t>p</a:t>
            </a:r>
            <a:r>
              <a:rPr b="1" lang="en-PH" sz="2000" spc="-1" strike="noStrike">
                <a:solidFill>
                  <a:srgbClr val="000000"/>
                </a:solidFill>
                <a:latin typeface="Lato"/>
                <a:ea typeface="AppleSystemUIFont"/>
              </a:rPr>
              <a:t> &gt; 0)</a:t>
            </a:r>
            <a:endParaRPr b="0" lang="en-PH" sz="2000" spc="-1" strike="noStrike">
              <a:solidFill>
                <a:srgbClr val="000000"/>
              </a:solidFill>
              <a:latin typeface="Arial"/>
            </a:endParaRPr>
          </a:p>
          <a:p>
            <a:pPr lvl="1" marL="432000" indent="-216000" algn="just">
              <a:lnSpc>
                <a:spcPct val="100000"/>
              </a:lnSpc>
              <a:buClr>
                <a:srgbClr val="000000"/>
              </a:buClr>
              <a:buSzPct val="45000"/>
              <a:buFont typeface="Symbol"/>
              <a:buChar char=""/>
            </a:pPr>
            <a:r>
              <a:rPr b="0" lang="en-PH" sz="1800" spc="-1" strike="noStrike">
                <a:solidFill>
                  <a:srgbClr val="000000"/>
                </a:solidFill>
                <a:latin typeface="Lato"/>
                <a:ea typeface="AppleSystemUIFont"/>
              </a:rPr>
              <a:t>Ang mga produkto na may malaking pagbabago sa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(&gt;1) sa bawat 1% na pagbabago ng presyo ay may elastisidad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na elastik. Ito ang mga produkto na maraming kapalit o </a:t>
            </a:r>
            <a:r>
              <a:rPr b="0" i="1" lang="en-PH" sz="1800" spc="-1" strike="noStrike">
                <a:solidFill>
                  <a:srgbClr val="000000"/>
                </a:solidFill>
                <a:latin typeface="Lato"/>
                <a:ea typeface="AppleSystemUIFont"/>
              </a:rPr>
              <a:t>substitute</a:t>
            </a:r>
            <a:r>
              <a:rPr b="0" lang="en-PH" sz="1800" spc="-1" strike="noStrike">
                <a:solidFill>
                  <a:srgbClr val="000000"/>
                </a:solidFill>
                <a:latin typeface="Lato"/>
                <a:ea typeface="AppleSystemUIFont"/>
              </a:rPr>
              <a:t>. Halimbawa nito ay ang karne na kapag nagtaas ang presyo ay maaaring bumaba ang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sapagkat maaari na lamang bumili ng manok o isda ang mga konsumer.</a:t>
            </a:r>
            <a:endParaRPr b="0" lang="en-PH" sz="1800" spc="-1" strike="noStrike">
              <a:solidFill>
                <a:srgbClr val="000000"/>
              </a:solidFill>
              <a:latin typeface="Arial"/>
            </a:endParaRPr>
          </a:p>
        </p:txBody>
      </p:sp>
      <p:sp>
        <p:nvSpPr>
          <p:cNvPr id="193" name="Rectangle 17"/>
          <p:cNvSpPr/>
          <p:nvPr/>
        </p:nvSpPr>
        <p:spPr>
          <a:xfrm>
            <a:off x="-113040" y="532080"/>
            <a:ext cx="83966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94" name="Rectangle 18"/>
          <p:cNvSpPr/>
          <p:nvPr/>
        </p:nvSpPr>
        <p:spPr>
          <a:xfrm>
            <a:off x="426960" y="532080"/>
            <a:ext cx="8086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Uri ng Elastisidad ng </a:t>
            </a:r>
            <a:r>
              <a:rPr b="1" i="1" lang="en-PH" sz="3600" spc="-1" strike="noStrike">
                <a:solidFill>
                  <a:srgbClr val="ffffff"/>
                </a:solidFill>
                <a:latin typeface="Montserrat Medium"/>
                <a:ea typeface="DejaVu Sans"/>
              </a:rPr>
              <a:t>Demand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95" name="" descr=""/>
          <p:cNvPicPr/>
          <p:nvPr/>
        </p:nvPicPr>
        <p:blipFill>
          <a:blip r:embed="rId1"/>
          <a:stretch/>
        </p:blipFill>
        <p:spPr>
          <a:xfrm>
            <a:off x="6938640" y="1506600"/>
            <a:ext cx="4967640" cy="42645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
          <p:cNvSpPr/>
          <p:nvPr/>
        </p:nvSpPr>
        <p:spPr>
          <a:xfrm>
            <a:off x="973440" y="1434600"/>
            <a:ext cx="6088680" cy="404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2000" spc="-1" strike="noStrike">
                <a:solidFill>
                  <a:srgbClr val="000000"/>
                </a:solidFill>
                <a:latin typeface="Lato"/>
                <a:ea typeface="AppleSystemUIFont"/>
              </a:rPr>
              <a:t>5. Ganap na Elastik (E</a:t>
            </a:r>
            <a:r>
              <a:rPr b="1" lang="en-PH" sz="1400" spc="-1" strike="noStrike">
                <a:solidFill>
                  <a:srgbClr val="000000"/>
                </a:solidFill>
                <a:latin typeface="Lato"/>
                <a:ea typeface="AppleSystemUIFont"/>
              </a:rPr>
              <a:t>p</a:t>
            </a:r>
            <a:r>
              <a:rPr b="1" lang="en-PH" sz="2000" spc="-1" strike="noStrike">
                <a:solidFill>
                  <a:srgbClr val="000000"/>
                </a:solidFill>
                <a:latin typeface="Lato"/>
                <a:ea typeface="AppleSystemUIFont"/>
              </a:rPr>
              <a:t> = ∞)</a:t>
            </a:r>
            <a:endParaRPr b="0" lang="en-PH" sz="20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a:buChar char=""/>
            </a:pPr>
            <a:r>
              <a:rPr b="0" lang="en-PH" sz="1800" spc="-1" strike="noStrike">
                <a:solidFill>
                  <a:srgbClr val="000000"/>
                </a:solidFill>
                <a:latin typeface="Lato"/>
                <a:ea typeface="AppleSystemUIFont"/>
              </a:rPr>
              <a:t>Ganap na elastik ang elastisidad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kung ang konsumer ay handang bumili ng produkto sa isang takdang presyo. Ang pagtaas ng presyo ng 1% ng produkto na ganap na elastik ay magreresulta ng 0 sa dami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Halimbawa nito ay ang halaga ng dolyar. Sakaling magtaas ng piso ang halaga para makabili ng isang dolyar sa isang bangko, wala nang konsumer ang magpapapalit ng piso patungong dolyar sa bangko sapagkat mayroon lamang na nakatakdang presyo o halaga ng dolyar sa pandaigdigang pamilihan.</a:t>
            </a:r>
            <a:endParaRPr b="0" lang="en-PH" sz="1800" spc="-1" strike="noStrike">
              <a:solidFill>
                <a:srgbClr val="000000"/>
              </a:solidFill>
              <a:latin typeface="Arial"/>
            </a:endParaRPr>
          </a:p>
        </p:txBody>
      </p:sp>
      <p:sp>
        <p:nvSpPr>
          <p:cNvPr id="197" name="Rectangle 19"/>
          <p:cNvSpPr/>
          <p:nvPr/>
        </p:nvSpPr>
        <p:spPr>
          <a:xfrm>
            <a:off x="-113040" y="532080"/>
            <a:ext cx="83966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98" name="Rectangle 20"/>
          <p:cNvSpPr/>
          <p:nvPr/>
        </p:nvSpPr>
        <p:spPr>
          <a:xfrm>
            <a:off x="426960" y="532080"/>
            <a:ext cx="8086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Uri ng Elastisidad ng </a:t>
            </a:r>
            <a:r>
              <a:rPr b="1" i="1" lang="en-PH" sz="3600" spc="-1" strike="noStrike">
                <a:solidFill>
                  <a:srgbClr val="ffffff"/>
                </a:solidFill>
                <a:latin typeface="Montserrat Medium"/>
                <a:ea typeface="DejaVu Sans"/>
              </a:rPr>
              <a:t>Demand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99" name="" descr=""/>
          <p:cNvPicPr/>
          <p:nvPr/>
        </p:nvPicPr>
        <p:blipFill>
          <a:blip r:embed="rId1"/>
          <a:stretch/>
        </p:blipFill>
        <p:spPr>
          <a:xfrm>
            <a:off x="7381080" y="1665000"/>
            <a:ext cx="4633920" cy="42112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Rectangle 15"/>
          <p:cNvSpPr/>
          <p:nvPr/>
        </p:nvSpPr>
        <p:spPr>
          <a:xfrm>
            <a:off x="-113040" y="552240"/>
            <a:ext cx="368100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01" name="Rectangle 192"/>
          <p:cNvSpPr/>
          <p:nvPr/>
        </p:nvSpPr>
        <p:spPr>
          <a:xfrm>
            <a:off x="540000" y="480240"/>
            <a:ext cx="2867760" cy="651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202" name="Rectangle 194"/>
          <p:cNvSpPr/>
          <p:nvPr/>
        </p:nvSpPr>
        <p:spPr>
          <a:xfrm>
            <a:off x="720000" y="1496160"/>
            <a:ext cx="1096920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203" name=""/>
          <p:cNvSpPr/>
          <p:nvPr/>
        </p:nvSpPr>
        <p:spPr>
          <a:xfrm>
            <a:off x="906120" y="1496160"/>
            <a:ext cx="10262520" cy="1315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800" spc="-1" strike="noStrike">
                <a:solidFill>
                  <a:srgbClr val="000000"/>
                </a:solidFill>
                <a:latin typeface="Lato"/>
              </a:rPr>
              <a:t>I. Panuto: Kuwentahin ang elastisidad ng </a:t>
            </a:r>
            <a:r>
              <a:rPr b="0" i="1" lang="en-PH" sz="1800" spc="-1" strike="noStrike">
                <a:solidFill>
                  <a:srgbClr val="000000"/>
                </a:solidFill>
                <a:latin typeface="Lato"/>
              </a:rPr>
              <a:t>demand</a:t>
            </a:r>
            <a:r>
              <a:rPr b="0" lang="en-PH" sz="1800" spc="-1" strike="noStrike">
                <a:solidFill>
                  <a:srgbClr val="000000"/>
                </a:solidFill>
                <a:latin typeface="Lato"/>
              </a:rPr>
              <a:t> at tukuyin kung ano ang uri ng elastisidad nito.</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AppleSystemUIFont"/>
              </a:rPr>
              <a:t>1. </a:t>
            </a:r>
            <a:r>
              <a:rPr b="0" i="1" lang="en-PH" sz="1800" spc="-1" strike="noStrike">
                <a:solidFill>
                  <a:srgbClr val="000000"/>
                </a:solidFill>
                <a:latin typeface="Lato"/>
                <a:ea typeface="AppleSystemUIFont"/>
              </a:rPr>
              <a:t>Q</a:t>
            </a:r>
            <a:r>
              <a:rPr b="0" i="1" lang="en-PH" sz="1200" spc="-1" strike="noStrike">
                <a:solidFill>
                  <a:srgbClr val="000000"/>
                </a:solidFill>
                <a:latin typeface="Lato"/>
                <a:ea typeface="AppleSystemUIFont"/>
              </a:rPr>
              <a:t>1</a:t>
            </a:r>
            <a:r>
              <a:rPr b="0" lang="en-PH" sz="1800" spc="-1" strike="noStrike">
                <a:solidFill>
                  <a:srgbClr val="000000"/>
                </a:solidFill>
                <a:latin typeface="Lato"/>
                <a:ea typeface="AppleSystemUIFont"/>
              </a:rPr>
              <a:t> = 5 </a:t>
            </a:r>
            <a:r>
              <a:rPr b="0" lang="en-PH" sz="1800" spc="-1" strike="noStrike">
                <a:solidFill>
                  <a:srgbClr val="000000"/>
                </a:solidFill>
                <a:latin typeface="Lato"/>
                <a:ea typeface="AppleSystemUIFont"/>
              </a:rPr>
              <a:t>	</a:t>
            </a:r>
            <a:r>
              <a:rPr b="0" i="1" lang="en-PH" sz="1800" spc="-1" strike="noStrike">
                <a:solidFill>
                  <a:srgbClr val="000000"/>
                </a:solidFill>
                <a:latin typeface="Lato"/>
                <a:ea typeface="AppleSystemUIFont"/>
              </a:rPr>
              <a:t>P</a:t>
            </a:r>
            <a:r>
              <a:rPr b="0" i="1" lang="en-PH" sz="1200" spc="-1" strike="noStrike">
                <a:solidFill>
                  <a:srgbClr val="000000"/>
                </a:solidFill>
                <a:latin typeface="Lato"/>
                <a:ea typeface="AppleSystemUIFont"/>
              </a:rPr>
              <a:t>1</a:t>
            </a:r>
            <a:r>
              <a:rPr b="0" lang="en-PH" sz="1800" spc="-1" strike="noStrike">
                <a:solidFill>
                  <a:srgbClr val="000000"/>
                </a:solidFill>
                <a:latin typeface="Lato"/>
                <a:ea typeface="AppleSystemUIFont"/>
              </a:rPr>
              <a:t> = 125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2. </a:t>
            </a:r>
            <a:r>
              <a:rPr b="0" i="1" lang="en-PH" sz="1800" spc="-1" strike="noStrike">
                <a:solidFill>
                  <a:srgbClr val="000000"/>
                </a:solidFill>
                <a:latin typeface="Lato"/>
                <a:ea typeface="AppleSystemUIFont"/>
              </a:rPr>
              <a:t>Q</a:t>
            </a:r>
            <a:r>
              <a:rPr b="0" i="1" lang="en-PH" sz="1200" spc="-1" strike="noStrike">
                <a:solidFill>
                  <a:srgbClr val="000000"/>
                </a:solidFill>
                <a:latin typeface="Lato"/>
                <a:ea typeface="AppleSystemUIFont"/>
              </a:rPr>
              <a:t>1</a:t>
            </a:r>
            <a:r>
              <a:rPr b="0" lang="en-PH" sz="1800" spc="-1" strike="noStrike">
                <a:solidFill>
                  <a:srgbClr val="000000"/>
                </a:solidFill>
                <a:latin typeface="Lato"/>
                <a:ea typeface="AppleSystemUIFont"/>
              </a:rPr>
              <a:t> = 20 </a:t>
            </a:r>
            <a:r>
              <a:rPr b="0" lang="en-PH" sz="1800" spc="-1" strike="noStrike">
                <a:solidFill>
                  <a:srgbClr val="000000"/>
                </a:solidFill>
                <a:latin typeface="Lato"/>
                <a:ea typeface="AppleSystemUIFont"/>
              </a:rPr>
              <a:t>	</a:t>
            </a:r>
            <a:r>
              <a:rPr b="0" i="1" lang="en-PH" sz="1800" spc="-1" strike="noStrike">
                <a:solidFill>
                  <a:srgbClr val="000000"/>
                </a:solidFill>
                <a:latin typeface="Lato"/>
                <a:ea typeface="AppleSystemUIFont"/>
              </a:rPr>
              <a:t>P</a:t>
            </a:r>
            <a:r>
              <a:rPr b="0" i="1" lang="en-PH" sz="1200" spc="-1" strike="noStrike">
                <a:solidFill>
                  <a:srgbClr val="000000"/>
                </a:solidFill>
                <a:latin typeface="Lato"/>
                <a:ea typeface="AppleSystemUIFont"/>
              </a:rPr>
              <a:t>2</a:t>
            </a:r>
            <a:r>
              <a:rPr b="0" lang="en-PH" sz="1800" spc="-1" strike="noStrike">
                <a:solidFill>
                  <a:srgbClr val="000000"/>
                </a:solidFill>
                <a:latin typeface="Lato"/>
                <a:ea typeface="AppleSystemUIFont"/>
              </a:rPr>
              <a:t> = 20</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AppleSystemUIFont"/>
              </a:rPr>
              <a:t>    </a:t>
            </a:r>
            <a:r>
              <a:rPr b="0" i="1" lang="en-PH" sz="1800" spc="-1" strike="noStrike">
                <a:solidFill>
                  <a:srgbClr val="000000"/>
                </a:solidFill>
                <a:latin typeface="Lato"/>
                <a:ea typeface="AppleSystemUIFont"/>
              </a:rPr>
              <a:t>Q</a:t>
            </a:r>
            <a:r>
              <a:rPr b="0" i="1" lang="en-PH" sz="1200" spc="-1" strike="noStrike">
                <a:solidFill>
                  <a:srgbClr val="000000"/>
                </a:solidFill>
                <a:latin typeface="Lato"/>
                <a:ea typeface="AppleSystemUIFont"/>
              </a:rPr>
              <a:t>2</a:t>
            </a:r>
            <a:r>
              <a:rPr b="0" lang="en-PH" sz="1800" spc="-1" strike="noStrike">
                <a:solidFill>
                  <a:srgbClr val="000000"/>
                </a:solidFill>
                <a:latin typeface="Lato"/>
                <a:ea typeface="AppleSystemUIFont"/>
              </a:rPr>
              <a:t> = 2 </a:t>
            </a:r>
            <a:r>
              <a:rPr b="0" lang="en-PH" sz="1800" spc="-1" strike="noStrike">
                <a:solidFill>
                  <a:srgbClr val="000000"/>
                </a:solidFill>
                <a:latin typeface="Lato"/>
                <a:ea typeface="AppleSystemUIFont"/>
              </a:rPr>
              <a:t>	</a:t>
            </a:r>
            <a:r>
              <a:rPr b="0" i="1" lang="en-PH" sz="1800" spc="-1" strike="noStrike">
                <a:solidFill>
                  <a:srgbClr val="000000"/>
                </a:solidFill>
                <a:latin typeface="Lato"/>
                <a:ea typeface="AppleSystemUIFont"/>
              </a:rPr>
              <a:t>P</a:t>
            </a:r>
            <a:r>
              <a:rPr b="0" i="1" lang="en-PH" sz="1200" spc="-1" strike="noStrike">
                <a:solidFill>
                  <a:srgbClr val="000000"/>
                </a:solidFill>
                <a:latin typeface="Lato"/>
                <a:ea typeface="AppleSystemUIFont"/>
              </a:rPr>
              <a:t>2</a:t>
            </a:r>
            <a:r>
              <a:rPr b="0" lang="en-PH" sz="1800" spc="-1" strike="noStrike">
                <a:solidFill>
                  <a:srgbClr val="000000"/>
                </a:solidFill>
                <a:latin typeface="Lato"/>
                <a:ea typeface="AppleSystemUIFont"/>
              </a:rPr>
              <a:t> = 200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i="1" lang="en-PH" sz="1800" spc="-1" strike="noStrike">
                <a:solidFill>
                  <a:srgbClr val="000000"/>
                </a:solidFill>
                <a:latin typeface="Lato"/>
                <a:ea typeface="AppleSystemUIFont"/>
              </a:rPr>
              <a:t>Q</a:t>
            </a:r>
            <a:r>
              <a:rPr b="0" i="1" lang="en-PH" sz="1200" spc="-1" strike="noStrike">
                <a:solidFill>
                  <a:srgbClr val="000000"/>
                </a:solidFill>
                <a:latin typeface="Lato"/>
                <a:ea typeface="AppleSystemUIFont"/>
              </a:rPr>
              <a:t>2</a:t>
            </a:r>
            <a:r>
              <a:rPr b="0" lang="en-PH" sz="1800" spc="-1" strike="noStrike">
                <a:solidFill>
                  <a:srgbClr val="000000"/>
                </a:solidFill>
                <a:latin typeface="Lato"/>
                <a:ea typeface="AppleSystemUIFont"/>
              </a:rPr>
              <a:t> = 10</a:t>
            </a:r>
            <a:r>
              <a:rPr b="0" lang="en-PH" sz="1800" spc="-1" strike="noStrike">
                <a:solidFill>
                  <a:srgbClr val="000000"/>
                </a:solidFill>
                <a:latin typeface="Lato"/>
                <a:ea typeface="AppleSystemUIFont"/>
              </a:rPr>
              <a:t>	</a:t>
            </a:r>
            <a:r>
              <a:rPr b="0" i="1" lang="en-PH" sz="1800" spc="-1" strike="noStrike">
                <a:solidFill>
                  <a:srgbClr val="000000"/>
                </a:solidFill>
                <a:latin typeface="Lato"/>
                <a:ea typeface="AppleSystemUIFont"/>
              </a:rPr>
              <a:t>P</a:t>
            </a:r>
            <a:r>
              <a:rPr b="0" i="1" lang="en-PH" sz="1200" spc="-1" strike="noStrike">
                <a:solidFill>
                  <a:srgbClr val="000000"/>
                </a:solidFill>
                <a:latin typeface="Lato"/>
                <a:ea typeface="AppleSystemUIFont"/>
              </a:rPr>
              <a:t>2</a:t>
            </a:r>
            <a:r>
              <a:rPr b="0" lang="en-PH" sz="1800" spc="-1" strike="noStrike">
                <a:solidFill>
                  <a:srgbClr val="000000"/>
                </a:solidFill>
                <a:latin typeface="Lato"/>
                <a:ea typeface="AppleSystemUIFont"/>
              </a:rPr>
              <a:t> = 60</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Rectangle 1"/>
          <p:cNvSpPr/>
          <p:nvPr/>
        </p:nvSpPr>
        <p:spPr>
          <a:xfrm>
            <a:off x="-113040" y="552240"/>
            <a:ext cx="548028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05" name="Rectangle 2"/>
          <p:cNvSpPr/>
          <p:nvPr/>
        </p:nvSpPr>
        <p:spPr>
          <a:xfrm>
            <a:off x="426960" y="527760"/>
            <a:ext cx="4940280" cy="676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206" name="Rectangle 3"/>
          <p:cNvSpPr/>
          <p:nvPr/>
        </p:nvSpPr>
        <p:spPr>
          <a:xfrm>
            <a:off x="540000" y="195480"/>
            <a:ext cx="4827240" cy="1196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207" name=""/>
          <p:cNvSpPr/>
          <p:nvPr/>
        </p:nvSpPr>
        <p:spPr>
          <a:xfrm>
            <a:off x="723240" y="1569960"/>
            <a:ext cx="495828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800" spc="-1" strike="noStrike">
                <a:solidFill>
                  <a:srgbClr val="000000"/>
                </a:solidFill>
                <a:latin typeface="Lato"/>
                <a:ea typeface="AppleSystemUIFont"/>
              </a:rPr>
              <a:t>1. 1.86 (elastik)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2. 0.67 (di-elastik)</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68662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Elastisidad ng </a:t>
            </a:r>
            <a:r>
              <a:rPr b="1" i="1" lang="en-PH" sz="3600" spc="-1" strike="noStrike">
                <a:solidFill>
                  <a:srgbClr val="ffffff"/>
                </a:solidFill>
                <a:latin typeface="Montserrat Medium"/>
                <a:ea typeface="DejaVu Sans"/>
              </a:rPr>
              <a:t>Demand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973440" y="1722600"/>
            <a:ext cx="10141920" cy="25840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Ang </a:t>
            </a:r>
            <a:r>
              <a:rPr b="1" lang="en-PH" sz="1800" spc="-1" strike="noStrike">
                <a:solidFill>
                  <a:srgbClr val="000000"/>
                </a:solidFill>
                <a:latin typeface="Lato"/>
              </a:rPr>
              <a:t>elastisidad ng demand</a:t>
            </a:r>
            <a:r>
              <a:rPr b="0" lang="en-PH" sz="1800" spc="-1" strike="noStrike">
                <a:solidFill>
                  <a:srgbClr val="000000"/>
                </a:solidFill>
                <a:latin typeface="Lato"/>
              </a:rPr>
              <a:t> o </a:t>
            </a:r>
            <a:r>
              <a:rPr b="1" i="1" lang="en-PH" sz="1800" spc="-1" strike="noStrike">
                <a:solidFill>
                  <a:srgbClr val="000000"/>
                </a:solidFill>
                <a:latin typeface="Lato"/>
              </a:rPr>
              <a:t>price elasticity of demand</a:t>
            </a:r>
            <a:r>
              <a:rPr b="0" lang="en-PH" sz="1800" spc="-1" strike="noStrike">
                <a:solidFill>
                  <a:srgbClr val="000000"/>
                </a:solidFill>
                <a:latin typeface="Lato"/>
              </a:rPr>
              <a:t> ay ang porsiyento ng pagbabago ng </a:t>
            </a:r>
            <a:r>
              <a:rPr b="0" i="1" lang="en-PH" sz="1800" spc="-1" strike="noStrike">
                <a:solidFill>
                  <a:srgbClr val="000000"/>
                </a:solidFill>
                <a:latin typeface="Lato"/>
              </a:rPr>
              <a:t>demand</a:t>
            </a:r>
            <a:r>
              <a:rPr b="0" lang="en-PH" sz="1800" spc="-1" strike="noStrike">
                <a:solidFill>
                  <a:srgbClr val="000000"/>
                </a:solidFill>
                <a:latin typeface="Lato"/>
              </a:rPr>
              <a:t> bilang tugon sa porsiyento ng pagbabago ng presyo. Kinukuha ang elastisidad ng </a:t>
            </a:r>
            <a:r>
              <a:rPr b="0" i="1" lang="en-PH" sz="1800" spc="-1" strike="noStrike">
                <a:solidFill>
                  <a:srgbClr val="000000"/>
                </a:solidFill>
                <a:latin typeface="Lato"/>
              </a:rPr>
              <a:t>demand</a:t>
            </a:r>
            <a:r>
              <a:rPr b="0" lang="en-PH" sz="1800" spc="-1" strike="noStrike">
                <a:solidFill>
                  <a:srgbClr val="000000"/>
                </a:solidFill>
                <a:latin typeface="Lato"/>
              </a:rPr>
              <a:t> gamit ang formula na:</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ctr">
              <a:lnSpc>
                <a:spcPct val="100000"/>
              </a:lnSpc>
              <a:spcBef>
                <a:spcPts val="283"/>
              </a:spcBef>
              <a:spcAft>
                <a:spcPts val="283"/>
              </a:spcAft>
            </a:pPr>
            <a:r>
              <a:rPr b="1" lang="en-PH" sz="1800" spc="-1" strike="noStrike">
                <a:solidFill>
                  <a:srgbClr val="000000"/>
                </a:solidFill>
                <a:latin typeface="Lato"/>
                <a:ea typeface="AppleSystemUIFont"/>
              </a:rPr>
              <a:t>  </a:t>
            </a:r>
            <a:r>
              <a:rPr b="1" lang="en-PH" sz="1800" spc="-1" strike="noStrike">
                <a:solidFill>
                  <a:srgbClr val="000000"/>
                </a:solidFill>
                <a:latin typeface="Lato"/>
                <a:ea typeface="AppleSystemUIFont"/>
              </a:rPr>
              <a:t>%ΔQ(</a:t>
            </a:r>
            <a:r>
              <a:rPr b="1" i="1" lang="en-PH" sz="1800" spc="-1" strike="noStrike">
                <a:solidFill>
                  <a:srgbClr val="000000"/>
                </a:solidFill>
                <a:latin typeface="Lato"/>
                <a:ea typeface="AppleSystemUIFont"/>
              </a:rPr>
              <a:t>percentage change ng demand</a:t>
            </a:r>
            <a:r>
              <a:rPr b="1" lang="en-PH" sz="1800" spc="-1" strike="noStrike">
                <a:solidFill>
                  <a:srgbClr val="000000"/>
                </a:solidFill>
                <a:latin typeface="Lato"/>
                <a:ea typeface="AppleSystemUIFont"/>
              </a:rPr>
              <a:t>)  </a:t>
            </a:r>
            <a:endParaRPr b="0" lang="en-PH" sz="1800" spc="-1" strike="noStrike">
              <a:solidFill>
                <a:srgbClr val="000000"/>
              </a:solidFill>
              <a:latin typeface="Arial"/>
            </a:endParaRPr>
          </a:p>
          <a:p>
            <a:pPr algn="ctr">
              <a:lnSpc>
                <a:spcPct val="100000"/>
              </a:lnSpc>
              <a:spcBef>
                <a:spcPts val="283"/>
              </a:spcBef>
              <a:spcAft>
                <a:spcPts val="283"/>
              </a:spcAft>
            </a:pPr>
            <a:r>
              <a:rPr b="1" lang="en-PH" sz="1800" spc="-1" strike="noStrike">
                <a:solidFill>
                  <a:srgbClr val="000000"/>
                </a:solidFill>
                <a:latin typeface="Lato"/>
                <a:ea typeface="AppleSystemUIFont"/>
              </a:rPr>
              <a:t>%ΔQ(</a:t>
            </a:r>
            <a:r>
              <a:rPr b="1" i="1" lang="en-PH" sz="1800" spc="-1" strike="noStrike">
                <a:solidFill>
                  <a:srgbClr val="000000"/>
                </a:solidFill>
                <a:latin typeface="Lato"/>
                <a:ea typeface="AppleSystemUIFont"/>
              </a:rPr>
              <a:t>percentage change</a:t>
            </a:r>
            <a:r>
              <a:rPr b="1" lang="en-PH" sz="1800" spc="-1" strike="noStrike">
                <a:solidFill>
                  <a:srgbClr val="000000"/>
                </a:solidFill>
                <a:latin typeface="Lato"/>
                <a:ea typeface="AppleSystemUIFont"/>
              </a:rPr>
              <a:t> ng presyo)</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p:txBody>
      </p:sp>
      <p:sp>
        <p:nvSpPr>
          <p:cNvPr id="137" name=""/>
          <p:cNvSpPr/>
          <p:nvPr/>
        </p:nvSpPr>
        <p:spPr>
          <a:xfrm>
            <a:off x="3241440" y="3432960"/>
            <a:ext cx="631080" cy="353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rPr>
              <a:t>E</a:t>
            </a:r>
            <a:r>
              <a:rPr b="1" lang="en-PH" sz="1300" spc="-1" strike="noStrike">
                <a:solidFill>
                  <a:srgbClr val="000000"/>
                </a:solidFill>
                <a:latin typeface="Lato"/>
              </a:rPr>
              <a:t>p</a:t>
            </a:r>
            <a:r>
              <a:rPr b="1" lang="en-PH" sz="1800" spc="-1" strike="noStrike">
                <a:solidFill>
                  <a:srgbClr val="000000"/>
                </a:solidFill>
                <a:latin typeface="Lato"/>
              </a:rPr>
              <a:t> =</a:t>
            </a:r>
            <a:endParaRPr b="0" lang="en-PH" sz="1800" spc="-1" strike="noStrike">
              <a:solidFill>
                <a:srgbClr val="000000"/>
              </a:solidFill>
              <a:latin typeface="Arial"/>
            </a:endParaRPr>
          </a:p>
        </p:txBody>
      </p:sp>
      <p:sp>
        <p:nvSpPr>
          <p:cNvPr id="138" name=""/>
          <p:cNvSpPr/>
          <p:nvPr/>
        </p:nvSpPr>
        <p:spPr>
          <a:xfrm>
            <a:off x="3992040" y="3526920"/>
            <a:ext cx="4131360" cy="360"/>
          </a:xfrm>
          <a:prstGeom prst="line">
            <a:avLst/>
          </a:prstGeom>
          <a:ln w="12600">
            <a:solidFill>
              <a:srgbClr val="000000"/>
            </a:solidFill>
            <a:round/>
          </a:ln>
        </p:spPr>
        <p:style>
          <a:lnRef idx="0"/>
          <a:fillRef idx="0"/>
          <a:effectRef idx="0"/>
          <a:fontRef idx="minor"/>
        </p:style>
        <p:txBody>
          <a:bodyPr lIns="96120" rIns="96120" tIns="0" bIns="0" anchor="ctr" anchorCtr="1">
            <a:noAutofit/>
          </a:bodyPr>
          <a:p>
            <a:endParaRPr b="0" lang="en-PH" sz="1800" spc="-1" strike="noStrike">
              <a:solidFill>
                <a:srgbClr val="000000"/>
              </a:solidFill>
              <a:latin typeface="Arial"/>
              <a:ea typeface="DejaVu Sans"/>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Rectangle 4"/>
          <p:cNvSpPr/>
          <p:nvPr/>
        </p:nvSpPr>
        <p:spPr>
          <a:xfrm>
            <a:off x="-113040" y="532080"/>
            <a:ext cx="68662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0" name="Rectangle 5"/>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Elastisidad ng </a:t>
            </a:r>
            <a:r>
              <a:rPr b="1" i="1" lang="en-PH" sz="3600" spc="-1" strike="noStrike">
                <a:solidFill>
                  <a:srgbClr val="ffffff"/>
                </a:solidFill>
                <a:latin typeface="Montserrat Medium"/>
                <a:ea typeface="DejaVu Sans"/>
              </a:rPr>
              <a:t>Demand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1" name=""/>
          <p:cNvSpPr/>
          <p:nvPr/>
        </p:nvSpPr>
        <p:spPr>
          <a:xfrm>
            <a:off x="973440" y="1722600"/>
            <a:ext cx="10141920" cy="2656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1800" spc="-1" strike="noStrike">
                <a:solidFill>
                  <a:srgbClr val="000000"/>
                </a:solidFill>
                <a:latin typeface="Lato"/>
              </a:rPr>
              <a:t>Halimbawa:</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a:buChar char=""/>
            </a:pPr>
            <a:r>
              <a:rPr b="0" lang="en-PH" sz="1800" spc="-1" strike="noStrike">
                <a:solidFill>
                  <a:srgbClr val="000000"/>
                </a:solidFill>
                <a:latin typeface="Lato"/>
                <a:ea typeface="AppleSystemUIFont"/>
              </a:rPr>
              <a:t>Tumaas ang presyo ng bigas na binibili ni Carol mula ₱45.00 patungong ₱52.00 bawat kilo. Dati ay kaya niyang bumili ng 25 kilo ngunit nang nagbago ang presyo nito ay 22 kilo na lamang ng bigas ang kaya niyang bilhin.</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i="1" lang="en-PH" sz="1800" spc="-1" strike="noStrike">
                <a:solidFill>
                  <a:srgbClr val="000000"/>
                </a:solidFill>
                <a:latin typeface="Lato"/>
                <a:ea typeface="AppleSystemUIFont"/>
              </a:rPr>
              <a:t>Q</a:t>
            </a:r>
            <a:r>
              <a:rPr b="0" i="1" lang="en-PH" sz="1200" spc="-1" strike="noStrike">
                <a:solidFill>
                  <a:srgbClr val="000000"/>
                </a:solidFill>
                <a:latin typeface="Lato"/>
                <a:ea typeface="AppleSystemUIFont"/>
              </a:rPr>
              <a:t>1</a:t>
            </a:r>
            <a:r>
              <a:rPr b="0" lang="en-PH" sz="1800" spc="-1" strike="noStrike">
                <a:solidFill>
                  <a:srgbClr val="000000"/>
                </a:solidFill>
                <a:latin typeface="Lato"/>
                <a:ea typeface="AppleSystemUIFont"/>
              </a:rPr>
              <a:t> = 25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i="1" lang="en-PH" sz="1800" spc="-1" strike="noStrike">
                <a:solidFill>
                  <a:srgbClr val="000000"/>
                </a:solidFill>
                <a:latin typeface="Lato"/>
                <a:ea typeface="AppleSystemUIFont"/>
              </a:rPr>
              <a:t>P</a:t>
            </a:r>
            <a:r>
              <a:rPr b="0" i="1" lang="en-PH" sz="1200" spc="-1" strike="noStrike">
                <a:solidFill>
                  <a:srgbClr val="000000"/>
                </a:solidFill>
                <a:latin typeface="Lato"/>
                <a:ea typeface="AppleSystemUIFont"/>
              </a:rPr>
              <a:t>1</a:t>
            </a:r>
            <a:r>
              <a:rPr b="0" lang="en-PH" sz="1800" spc="-1" strike="noStrike">
                <a:solidFill>
                  <a:srgbClr val="000000"/>
                </a:solidFill>
                <a:latin typeface="Lato"/>
                <a:ea typeface="AppleSystemUIFont"/>
              </a:rPr>
              <a:t> = 45 piso/kilo</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i="1" lang="en-PH" sz="1800" spc="-1" strike="noStrike">
                <a:solidFill>
                  <a:srgbClr val="000000"/>
                </a:solidFill>
                <a:latin typeface="Lato"/>
                <a:ea typeface="AppleSystemUIFont"/>
              </a:rPr>
              <a:t>Q</a:t>
            </a:r>
            <a:r>
              <a:rPr b="0" i="1" lang="en-PH" sz="1200" spc="-1" strike="noStrike">
                <a:solidFill>
                  <a:srgbClr val="000000"/>
                </a:solidFill>
                <a:latin typeface="Lato"/>
                <a:ea typeface="AppleSystemUIFont"/>
              </a:rPr>
              <a:t>2</a:t>
            </a:r>
            <a:r>
              <a:rPr b="0" lang="en-PH" sz="1800" spc="-1" strike="noStrike">
                <a:solidFill>
                  <a:srgbClr val="000000"/>
                </a:solidFill>
                <a:latin typeface="Lato"/>
                <a:ea typeface="AppleSystemUIFont"/>
              </a:rPr>
              <a:t> = 22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i="1" lang="en-PH" sz="1800" spc="-1" strike="noStrike">
                <a:solidFill>
                  <a:srgbClr val="000000"/>
                </a:solidFill>
                <a:latin typeface="Lato"/>
                <a:ea typeface="AppleSystemUIFont"/>
              </a:rPr>
              <a:t>P</a:t>
            </a:r>
            <a:r>
              <a:rPr b="0" i="1" lang="en-PH" sz="1200" spc="-1" strike="noStrike">
                <a:solidFill>
                  <a:srgbClr val="000000"/>
                </a:solidFill>
                <a:latin typeface="Lato"/>
                <a:ea typeface="AppleSystemUIFont"/>
              </a:rPr>
              <a:t>2</a:t>
            </a:r>
            <a:r>
              <a:rPr b="0" lang="en-PH" sz="1800" spc="-1" strike="noStrike">
                <a:solidFill>
                  <a:srgbClr val="000000"/>
                </a:solidFill>
                <a:latin typeface="Lato"/>
                <a:ea typeface="AppleSystemUIFont"/>
              </a:rPr>
              <a:t> = 52 piso/kilo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973440" y="1434600"/>
            <a:ext cx="10141920" cy="3583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AppleSystemUIFont"/>
              </a:rPr>
              <a:t>1. Kompyutin muna ang </a:t>
            </a:r>
            <a:r>
              <a:rPr b="1" i="1" lang="en-PH" sz="1800" spc="-1" strike="noStrike">
                <a:solidFill>
                  <a:srgbClr val="000000"/>
                </a:solidFill>
                <a:latin typeface="Lato"/>
                <a:ea typeface="AppleSystemUIFont"/>
              </a:rPr>
              <a:t>percentage</a:t>
            </a:r>
            <a:r>
              <a:rPr b="1" lang="en-PH" sz="1800" spc="-1" strike="noStrike">
                <a:solidFill>
                  <a:srgbClr val="000000"/>
                </a:solidFill>
                <a:latin typeface="Lato"/>
                <a:ea typeface="AppleSystemUIFont"/>
              </a:rPr>
              <a:t> </a:t>
            </a:r>
            <a:r>
              <a:rPr b="1" i="1" lang="en-PH" sz="1800" spc="-1" strike="noStrike">
                <a:solidFill>
                  <a:srgbClr val="000000"/>
                </a:solidFill>
                <a:latin typeface="Lato"/>
                <a:ea typeface="AppleSystemUIFont"/>
              </a:rPr>
              <a:t>change</a:t>
            </a:r>
            <a:r>
              <a:rPr b="1" lang="en-PH" sz="1800" spc="-1" strike="noStrike">
                <a:solidFill>
                  <a:srgbClr val="000000"/>
                </a:solidFill>
                <a:latin typeface="Lato"/>
                <a:ea typeface="AppleSystemUIFont"/>
              </a:rPr>
              <a:t>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gamit ang </a:t>
            </a:r>
            <a:r>
              <a:rPr b="0" i="1" lang="en-PH" sz="1800" spc="-1" strike="noStrike">
                <a:solidFill>
                  <a:srgbClr val="000000"/>
                </a:solidFill>
                <a:latin typeface="Lato"/>
                <a:ea typeface="AppleSystemUIFont"/>
              </a:rPr>
              <a:t>formula</a:t>
            </a:r>
            <a:r>
              <a:rPr b="0" lang="en-PH" sz="1800" spc="-1" strike="noStrike">
                <a:solidFill>
                  <a:srgbClr val="000000"/>
                </a:solidFill>
                <a:latin typeface="Lato"/>
                <a:ea typeface="AppleSystemUIFont"/>
              </a:rPr>
              <a:t> sa ibaba.</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gn="ctr">
              <a:lnSpc>
                <a:spcPct val="100000"/>
              </a:lnSpc>
            </a:pPr>
            <a:r>
              <a:rPr b="0" i="1" lang="en-PH" sz="2000" spc="-1" strike="noStrike">
                <a:solidFill>
                  <a:srgbClr val="000000"/>
                </a:solidFill>
                <a:latin typeface="Lato"/>
                <a:ea typeface="AppleSystemUIFont"/>
              </a:rPr>
              <a:t>  </a:t>
            </a:r>
            <a:r>
              <a:rPr b="0" i="1" lang="en-PH" sz="2000" spc="-1" strike="noStrike">
                <a:solidFill>
                  <a:srgbClr val="000000"/>
                </a:solidFill>
                <a:latin typeface="Lato"/>
                <a:ea typeface="AppleSystemUIFont"/>
              </a:rPr>
              <a:t>Q</a:t>
            </a:r>
            <a:r>
              <a:rPr b="0" i="1" lang="en-PH" sz="1300" spc="-1" strike="noStrike">
                <a:solidFill>
                  <a:srgbClr val="000000"/>
                </a:solidFill>
                <a:latin typeface="Lato"/>
                <a:ea typeface="AppleSystemUIFont"/>
              </a:rPr>
              <a:t>2</a:t>
            </a:r>
            <a:r>
              <a:rPr b="0" i="1" lang="en-PH" sz="2000" spc="-1" strike="noStrike">
                <a:solidFill>
                  <a:srgbClr val="000000"/>
                </a:solidFill>
                <a:latin typeface="Lato"/>
                <a:ea typeface="AppleSystemUIFont"/>
              </a:rPr>
              <a:t> − Q</a:t>
            </a:r>
            <a:r>
              <a:rPr b="0" i="1" lang="en-PH" sz="1300" spc="-1" strike="noStrike">
                <a:solidFill>
                  <a:srgbClr val="000000"/>
                </a:solidFill>
                <a:latin typeface="Lato"/>
                <a:ea typeface="AppleSystemUIFont"/>
              </a:rPr>
              <a:t>1</a:t>
            </a:r>
            <a:r>
              <a:rPr b="0" i="1" lang="en-PH" sz="2000" spc="-1" strike="noStrike">
                <a:solidFill>
                  <a:srgbClr val="000000"/>
                </a:solidFill>
                <a:latin typeface="Lato"/>
                <a:ea typeface="AppleSystemUIFont"/>
              </a:rPr>
              <a:t>  </a:t>
            </a:r>
            <a:endParaRPr b="0" lang="en-PH" sz="2000" spc="-1" strike="noStrike">
              <a:solidFill>
                <a:srgbClr val="000000"/>
              </a:solidFill>
              <a:latin typeface="Arial"/>
            </a:endParaRPr>
          </a:p>
          <a:p>
            <a:pPr algn="ctr">
              <a:lnSpc>
                <a:spcPct val="100000"/>
              </a:lnSpc>
            </a:pPr>
            <a:r>
              <a:rPr b="0" i="1" lang="en-PH" sz="2000" spc="-1" strike="noStrike">
                <a:solidFill>
                  <a:srgbClr val="000000"/>
                </a:solidFill>
                <a:latin typeface="Lato"/>
                <a:ea typeface="AppleSystemUIFont"/>
              </a:rPr>
              <a:t>  </a:t>
            </a:r>
            <a:r>
              <a:rPr b="0" i="1" lang="en-PH" sz="2000" spc="-1" strike="noStrike">
                <a:solidFill>
                  <a:srgbClr val="000000"/>
                </a:solidFill>
                <a:latin typeface="Lato"/>
                <a:ea typeface="AppleSystemUIFont"/>
              </a:rPr>
              <a:t>Q</a:t>
            </a:r>
            <a:r>
              <a:rPr b="0" i="1" lang="en-PH" sz="1300" spc="-1" strike="noStrike">
                <a:solidFill>
                  <a:srgbClr val="000000"/>
                </a:solidFill>
                <a:latin typeface="Lato"/>
                <a:ea typeface="AppleSystemUIFont"/>
              </a:rPr>
              <a:t>1</a:t>
            </a:r>
            <a:r>
              <a:rPr b="0" i="1" lang="en-PH" sz="2000" spc="-1" strike="noStrike">
                <a:solidFill>
                  <a:srgbClr val="000000"/>
                </a:solidFill>
                <a:latin typeface="Lato"/>
                <a:ea typeface="AppleSystemUIFont"/>
              </a:rPr>
              <a:t> + Q</a:t>
            </a:r>
            <a:r>
              <a:rPr b="0" i="1" lang="en-PH" sz="1300" spc="-1" strike="noStrike">
                <a:solidFill>
                  <a:srgbClr val="000000"/>
                </a:solidFill>
                <a:latin typeface="Lato"/>
                <a:ea typeface="AppleSystemUIFont"/>
              </a:rPr>
              <a:t>2</a:t>
            </a:r>
            <a:r>
              <a:rPr b="0" i="1" lang="en-PH" sz="2000" spc="-1" strike="noStrike">
                <a:solidFill>
                  <a:srgbClr val="000000"/>
                </a:solidFill>
                <a:latin typeface="Lato"/>
                <a:ea typeface="AppleSystemUIFont"/>
              </a:rPr>
              <a:t>  </a:t>
            </a:r>
            <a:endParaRPr b="0" lang="en-PH" sz="2000" spc="-1" strike="noStrike">
              <a:solidFill>
                <a:srgbClr val="000000"/>
              </a:solidFill>
              <a:latin typeface="Arial"/>
            </a:endParaRPr>
          </a:p>
          <a:p>
            <a:pPr algn="ctr">
              <a:lnSpc>
                <a:spcPct val="100000"/>
              </a:lnSpc>
              <a:spcBef>
                <a:spcPts val="283"/>
              </a:spcBef>
              <a:spcAft>
                <a:spcPts val="283"/>
              </a:spcAft>
            </a:pPr>
            <a:r>
              <a:rPr b="0" lang="en-PH" sz="1800" spc="-1" strike="noStrike">
                <a:solidFill>
                  <a:srgbClr val="000000"/>
                </a:solidFill>
                <a:latin typeface="Lato"/>
                <a:ea typeface="AppleSystemUIFont"/>
              </a:rPr>
              <a:t>2</a:t>
            </a:r>
            <a:endParaRPr b="0" lang="en-PH" sz="1800" spc="-1" strike="noStrike">
              <a:solidFill>
                <a:srgbClr val="000000"/>
              </a:solidFill>
              <a:latin typeface="Arial"/>
            </a:endParaRPr>
          </a:p>
          <a:p>
            <a:pPr algn="ctr">
              <a:lnSpc>
                <a:spcPct val="100000"/>
              </a:lnSpc>
              <a:spcBef>
                <a:spcPts val="283"/>
              </a:spcBef>
              <a:spcAft>
                <a:spcPts val="283"/>
              </a:spcAft>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22 − 25   </a:t>
            </a:r>
            <a:endParaRPr b="0" lang="en-PH" sz="1800" spc="-1" strike="noStrike">
              <a:solidFill>
                <a:srgbClr val="000000"/>
              </a:solidFill>
              <a:latin typeface="Arial"/>
            </a:endParaRPr>
          </a:p>
          <a:p>
            <a:pPr algn="ctr">
              <a:lnSpc>
                <a:spcPct val="100000"/>
              </a:lnSpc>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25 + 22   </a:t>
            </a:r>
            <a:endParaRPr b="0" lang="en-PH" sz="1800" spc="-1" strike="noStrike">
              <a:solidFill>
                <a:srgbClr val="000000"/>
              </a:solidFill>
              <a:latin typeface="Arial"/>
            </a:endParaRPr>
          </a:p>
          <a:p>
            <a:pPr algn="ctr">
              <a:lnSpc>
                <a:spcPct val="100000"/>
              </a:lnSpc>
              <a:spcBef>
                <a:spcPts val="283"/>
              </a:spcBef>
              <a:spcAft>
                <a:spcPts val="283"/>
              </a:spcAft>
            </a:pPr>
            <a:r>
              <a:rPr b="0" lang="en-PH" sz="1800" spc="-1" strike="noStrike">
                <a:solidFill>
                  <a:srgbClr val="000000"/>
                </a:solidFill>
                <a:latin typeface="Lato"/>
                <a:ea typeface="AppleSystemUIFont"/>
              </a:rPr>
              <a:t>2</a:t>
            </a:r>
            <a:endParaRPr b="0" lang="en-PH" sz="1800" spc="-1" strike="noStrike">
              <a:solidFill>
                <a:srgbClr val="000000"/>
              </a:solidFill>
              <a:latin typeface="Arial"/>
            </a:endParaRPr>
          </a:p>
          <a:p>
            <a:pPr algn="ctr">
              <a:lnSpc>
                <a:spcPct val="100000"/>
              </a:lnSpc>
              <a:spcBef>
                <a:spcPts val="283"/>
              </a:spcBef>
              <a:spcAft>
                <a:spcPts val="283"/>
              </a:spcAft>
            </a:pPr>
            <a:r>
              <a:rPr b="1" lang="en-PH" sz="2100" spc="-1" strike="noStrike">
                <a:solidFill>
                  <a:srgbClr val="000000"/>
                </a:solidFill>
                <a:latin typeface="Lato"/>
                <a:ea typeface="AppleSystemUIFont"/>
              </a:rPr>
              <a:t>   </a:t>
            </a:r>
            <a:r>
              <a:rPr b="1" lang="en-PH" sz="2100" spc="-1" strike="noStrike">
                <a:solidFill>
                  <a:srgbClr val="000000"/>
                </a:solidFill>
                <a:latin typeface="Lato"/>
                <a:ea typeface="AppleSystemUIFont"/>
              </a:rPr>
              <a:t>-3   </a:t>
            </a:r>
            <a:endParaRPr b="0" lang="en-PH" sz="2100" spc="-1" strike="noStrike">
              <a:solidFill>
                <a:srgbClr val="000000"/>
              </a:solidFill>
              <a:latin typeface="Arial"/>
            </a:endParaRPr>
          </a:p>
          <a:p>
            <a:pPr algn="ctr">
              <a:lnSpc>
                <a:spcPct val="100000"/>
              </a:lnSpc>
            </a:pPr>
            <a:r>
              <a:rPr b="1" lang="en-PH" sz="2100" spc="-1" strike="noStrike">
                <a:solidFill>
                  <a:srgbClr val="000000"/>
                </a:solidFill>
                <a:latin typeface="Lato"/>
                <a:ea typeface="AppleSystemUIFont"/>
              </a:rPr>
              <a:t>23.5</a:t>
            </a:r>
            <a:endParaRPr b="0" lang="en-PH" sz="2100" spc="-1" strike="noStrike">
              <a:solidFill>
                <a:srgbClr val="000000"/>
              </a:solidFill>
              <a:latin typeface="Arial"/>
            </a:endParaRPr>
          </a:p>
        </p:txBody>
      </p:sp>
      <p:sp>
        <p:nvSpPr>
          <p:cNvPr id="143" name="Rectangle 8"/>
          <p:cNvSpPr/>
          <p:nvPr/>
        </p:nvSpPr>
        <p:spPr>
          <a:xfrm>
            <a:off x="-113040" y="532080"/>
            <a:ext cx="68662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Rectangle 9"/>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Elastisidad ng </a:t>
            </a:r>
            <a:r>
              <a:rPr b="1" i="1" lang="en-PH" sz="3600" spc="-1" strike="noStrike">
                <a:solidFill>
                  <a:srgbClr val="ffffff"/>
                </a:solidFill>
                <a:latin typeface="Montserrat Medium"/>
                <a:ea typeface="DejaVu Sans"/>
              </a:rPr>
              <a:t>Demand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p:nvPr/>
        </p:nvSpPr>
        <p:spPr>
          <a:xfrm>
            <a:off x="4249800" y="2325960"/>
            <a:ext cx="1113120" cy="51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2000" spc="-1" strike="noStrike">
                <a:solidFill>
                  <a:srgbClr val="000000"/>
                </a:solidFill>
                <a:latin typeface="Lato"/>
                <a:ea typeface="AppleSystemUIFont"/>
              </a:rPr>
              <a:t>%ΔQ =</a:t>
            </a:r>
            <a:endParaRPr b="0" lang="en-PH" sz="2000" spc="-1" strike="noStrike">
              <a:solidFill>
                <a:srgbClr val="000000"/>
              </a:solidFill>
              <a:latin typeface="Arial"/>
            </a:endParaRPr>
          </a:p>
        </p:txBody>
      </p:sp>
      <p:sp>
        <p:nvSpPr>
          <p:cNvPr id="146" name=""/>
          <p:cNvSpPr/>
          <p:nvPr/>
        </p:nvSpPr>
        <p:spPr>
          <a:xfrm>
            <a:off x="4250160" y="3334320"/>
            <a:ext cx="1113120" cy="51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2000" spc="-1" strike="noStrike">
                <a:solidFill>
                  <a:srgbClr val="000000"/>
                </a:solidFill>
                <a:latin typeface="AppleSystemUIFont"/>
                <a:ea typeface="AppleSystemUIFont"/>
              </a:rPr>
              <a:t>%ΔQ =</a:t>
            </a:r>
            <a:endParaRPr b="0" lang="en-PH" sz="2000" spc="-1" strike="noStrike">
              <a:solidFill>
                <a:srgbClr val="000000"/>
              </a:solidFill>
              <a:latin typeface="Arial"/>
            </a:endParaRPr>
          </a:p>
        </p:txBody>
      </p:sp>
      <p:sp>
        <p:nvSpPr>
          <p:cNvPr id="147" name=""/>
          <p:cNvSpPr/>
          <p:nvPr/>
        </p:nvSpPr>
        <p:spPr>
          <a:xfrm>
            <a:off x="4250160" y="4450320"/>
            <a:ext cx="1113120" cy="51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2000" spc="-1" strike="noStrike">
                <a:solidFill>
                  <a:srgbClr val="000000"/>
                </a:solidFill>
                <a:latin typeface="AppleSystemUIFont"/>
                <a:ea typeface="AppleSystemUIFont"/>
              </a:rPr>
              <a:t>%ΔQ =</a:t>
            </a:r>
            <a:endParaRPr b="0" lang="en-PH" sz="2000" spc="-1" strike="noStrike">
              <a:solidFill>
                <a:srgbClr val="000000"/>
              </a:solidFill>
              <a:latin typeface="Arial"/>
            </a:endParaRPr>
          </a:p>
        </p:txBody>
      </p:sp>
      <p:sp>
        <p:nvSpPr>
          <p:cNvPr id="148" name=""/>
          <p:cNvSpPr/>
          <p:nvPr/>
        </p:nvSpPr>
        <p:spPr>
          <a:xfrm>
            <a:off x="5486760" y="2644560"/>
            <a:ext cx="1120680" cy="360"/>
          </a:xfrm>
          <a:prstGeom prst="line">
            <a:avLst/>
          </a:prstGeom>
          <a:ln w="12600">
            <a:solidFill>
              <a:srgbClr val="000000"/>
            </a:solidFill>
            <a:round/>
          </a:ln>
        </p:spPr>
        <p:style>
          <a:lnRef idx="0"/>
          <a:fillRef idx="0"/>
          <a:effectRef idx="0"/>
          <a:fontRef idx="minor"/>
        </p:style>
        <p:txBody>
          <a:bodyPr lIns="96120" rIns="96120" tIns="0" bIns="0" anchor="ctr" anchorCtr="1">
            <a:noAutofit/>
          </a:bodyPr>
          <a:p>
            <a:endParaRPr b="0" lang="en-PH" sz="1800" spc="-1" strike="noStrike">
              <a:solidFill>
                <a:srgbClr val="000000"/>
              </a:solidFill>
              <a:latin typeface="Arial"/>
              <a:ea typeface="DejaVu Sans"/>
            </a:endParaRPr>
          </a:p>
        </p:txBody>
      </p:sp>
      <p:sp>
        <p:nvSpPr>
          <p:cNvPr id="149" name=""/>
          <p:cNvSpPr/>
          <p:nvPr/>
        </p:nvSpPr>
        <p:spPr>
          <a:xfrm>
            <a:off x="5500800" y="2929680"/>
            <a:ext cx="1120680" cy="360"/>
          </a:xfrm>
          <a:prstGeom prst="line">
            <a:avLst/>
          </a:prstGeom>
          <a:ln w="12600">
            <a:solidFill>
              <a:srgbClr val="000000"/>
            </a:solidFill>
            <a:round/>
          </a:ln>
        </p:spPr>
        <p:style>
          <a:lnRef idx="0"/>
          <a:fillRef idx="0"/>
          <a:effectRef idx="0"/>
          <a:fontRef idx="minor"/>
        </p:style>
        <p:txBody>
          <a:bodyPr lIns="96120" rIns="96120" tIns="0" bIns="0" anchor="ctr" anchorCtr="1">
            <a:noAutofit/>
          </a:bodyPr>
          <a:p>
            <a:endParaRPr b="0" lang="en-PH" sz="1800" spc="-1" strike="noStrike">
              <a:solidFill>
                <a:srgbClr val="000000"/>
              </a:solidFill>
              <a:latin typeface="Arial"/>
              <a:ea typeface="DejaVu Sans"/>
            </a:endParaRPr>
          </a:p>
        </p:txBody>
      </p:sp>
      <p:sp>
        <p:nvSpPr>
          <p:cNvPr id="150" name=""/>
          <p:cNvSpPr/>
          <p:nvPr/>
        </p:nvSpPr>
        <p:spPr>
          <a:xfrm>
            <a:off x="5500800" y="3613680"/>
            <a:ext cx="1120680" cy="360"/>
          </a:xfrm>
          <a:prstGeom prst="line">
            <a:avLst/>
          </a:prstGeom>
          <a:ln w="12600">
            <a:solidFill>
              <a:srgbClr val="000000"/>
            </a:solidFill>
            <a:round/>
          </a:ln>
        </p:spPr>
        <p:style>
          <a:lnRef idx="0"/>
          <a:fillRef idx="0"/>
          <a:effectRef idx="0"/>
          <a:fontRef idx="minor"/>
        </p:style>
        <p:txBody>
          <a:bodyPr lIns="96120" rIns="96120" tIns="0" bIns="0" anchor="ctr" anchorCtr="1">
            <a:noAutofit/>
          </a:bodyPr>
          <a:p>
            <a:endParaRPr b="0" lang="en-PH" sz="1800" spc="-1" strike="noStrike">
              <a:solidFill>
                <a:srgbClr val="000000"/>
              </a:solidFill>
              <a:latin typeface="Arial"/>
              <a:ea typeface="DejaVu Sans"/>
            </a:endParaRPr>
          </a:p>
        </p:txBody>
      </p:sp>
      <p:sp>
        <p:nvSpPr>
          <p:cNvPr id="151" name=""/>
          <p:cNvSpPr/>
          <p:nvPr/>
        </p:nvSpPr>
        <p:spPr>
          <a:xfrm>
            <a:off x="5500800" y="3937680"/>
            <a:ext cx="1120680" cy="360"/>
          </a:xfrm>
          <a:prstGeom prst="line">
            <a:avLst/>
          </a:prstGeom>
          <a:ln w="12600">
            <a:solidFill>
              <a:srgbClr val="000000"/>
            </a:solidFill>
            <a:round/>
          </a:ln>
        </p:spPr>
        <p:style>
          <a:lnRef idx="0"/>
          <a:fillRef idx="0"/>
          <a:effectRef idx="0"/>
          <a:fontRef idx="minor"/>
        </p:style>
        <p:txBody>
          <a:bodyPr lIns="96120" rIns="96120" tIns="0" bIns="0" anchor="ctr" anchorCtr="1">
            <a:noAutofit/>
          </a:bodyPr>
          <a:p>
            <a:endParaRPr b="0" lang="en-PH" sz="1800" spc="-1" strike="noStrike">
              <a:solidFill>
                <a:srgbClr val="000000"/>
              </a:solidFill>
              <a:latin typeface="Arial"/>
              <a:ea typeface="DejaVu Sans"/>
            </a:endParaRPr>
          </a:p>
        </p:txBody>
      </p:sp>
      <p:sp>
        <p:nvSpPr>
          <p:cNvPr id="152" name=""/>
          <p:cNvSpPr/>
          <p:nvPr/>
        </p:nvSpPr>
        <p:spPr>
          <a:xfrm>
            <a:off x="5747400" y="4621680"/>
            <a:ext cx="622080" cy="360"/>
          </a:xfrm>
          <a:prstGeom prst="line">
            <a:avLst/>
          </a:prstGeom>
          <a:ln w="12600">
            <a:solidFill>
              <a:srgbClr val="000000"/>
            </a:solidFill>
            <a:round/>
          </a:ln>
        </p:spPr>
        <p:style>
          <a:lnRef idx="0"/>
          <a:fillRef idx="0"/>
          <a:effectRef idx="0"/>
          <a:fontRef idx="minor"/>
        </p:style>
        <p:txBody>
          <a:bodyPr lIns="96120" rIns="96120" tIns="0" bIns="0" anchor="ctr" anchorCtr="1">
            <a:noAutofit/>
          </a:bodyPr>
          <a:p>
            <a:endParaRPr b="0" lang="en-PH" sz="1800" spc="-1" strike="noStrike">
              <a:solidFill>
                <a:srgbClr val="000000"/>
              </a:solidFill>
              <a:latin typeface="Arial"/>
              <a:ea typeface="DejaVu Sans"/>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973440" y="1470600"/>
            <a:ext cx="10141920" cy="3583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AppleSystemUIFont"/>
              </a:rPr>
              <a:t>2. Pagkatapos ay kompyutin ang </a:t>
            </a:r>
            <a:r>
              <a:rPr b="1" i="1" lang="en-PH" sz="1800" spc="-1" strike="noStrike">
                <a:solidFill>
                  <a:srgbClr val="000000"/>
                </a:solidFill>
                <a:latin typeface="Lato"/>
                <a:ea typeface="AppleSystemUIFont"/>
              </a:rPr>
              <a:t>percentage</a:t>
            </a:r>
            <a:r>
              <a:rPr b="1" lang="en-PH" sz="1800" spc="-1" strike="noStrike">
                <a:solidFill>
                  <a:srgbClr val="000000"/>
                </a:solidFill>
                <a:latin typeface="Lato"/>
                <a:ea typeface="AppleSystemUIFont"/>
              </a:rPr>
              <a:t> </a:t>
            </a:r>
            <a:r>
              <a:rPr b="1" i="1" lang="en-PH" sz="1800" spc="-1" strike="noStrike">
                <a:solidFill>
                  <a:srgbClr val="000000"/>
                </a:solidFill>
                <a:latin typeface="Lato"/>
                <a:ea typeface="AppleSystemUIFont"/>
              </a:rPr>
              <a:t>change</a:t>
            </a:r>
            <a:r>
              <a:rPr b="1" lang="en-PH" sz="1800" spc="-1" strike="noStrike">
                <a:solidFill>
                  <a:srgbClr val="000000"/>
                </a:solidFill>
                <a:latin typeface="Lato"/>
                <a:ea typeface="AppleSystemUIFont"/>
              </a:rPr>
              <a:t> ng presyo</a:t>
            </a:r>
            <a:r>
              <a:rPr b="0" lang="en-PH" sz="1800" spc="-1" strike="noStrike">
                <a:solidFill>
                  <a:srgbClr val="000000"/>
                </a:solidFill>
                <a:latin typeface="Lato"/>
                <a:ea typeface="AppleSystemUIFont"/>
              </a:rPr>
              <a:t> gamit ang </a:t>
            </a:r>
            <a:r>
              <a:rPr b="0" i="1" lang="en-PH" sz="1800" spc="-1" strike="noStrike">
                <a:solidFill>
                  <a:srgbClr val="000000"/>
                </a:solidFill>
                <a:latin typeface="Lato"/>
                <a:ea typeface="AppleSystemUIFont"/>
              </a:rPr>
              <a:t>formula</a:t>
            </a:r>
            <a:r>
              <a:rPr b="0" lang="en-PH" sz="1800" spc="-1" strike="noStrike">
                <a:solidFill>
                  <a:srgbClr val="000000"/>
                </a:solidFill>
                <a:latin typeface="Lato"/>
                <a:ea typeface="AppleSystemUIFont"/>
              </a:rPr>
              <a:t> sa ibaba.</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gn="ctr">
              <a:lnSpc>
                <a:spcPct val="100000"/>
              </a:lnSpc>
            </a:pPr>
            <a:r>
              <a:rPr b="0" i="1" lang="en-PH" sz="2000" spc="-1" strike="noStrike">
                <a:solidFill>
                  <a:srgbClr val="000000"/>
                </a:solidFill>
                <a:latin typeface="Lato"/>
                <a:ea typeface="AppleSystemUIFont"/>
              </a:rPr>
              <a:t>  </a:t>
            </a:r>
            <a:r>
              <a:rPr b="0" i="1" lang="en-PH" sz="2000" spc="-1" strike="noStrike">
                <a:solidFill>
                  <a:srgbClr val="000000"/>
                </a:solidFill>
                <a:latin typeface="Lato"/>
                <a:ea typeface="AppleSystemUIFont"/>
              </a:rPr>
              <a:t>P</a:t>
            </a:r>
            <a:r>
              <a:rPr b="0" i="1" lang="en-PH" sz="1300" spc="-1" strike="noStrike">
                <a:solidFill>
                  <a:srgbClr val="000000"/>
                </a:solidFill>
                <a:latin typeface="Lato"/>
                <a:ea typeface="AppleSystemUIFont"/>
              </a:rPr>
              <a:t>2</a:t>
            </a:r>
            <a:r>
              <a:rPr b="0" i="1" lang="en-PH" sz="2000" spc="-1" strike="noStrike">
                <a:solidFill>
                  <a:srgbClr val="000000"/>
                </a:solidFill>
                <a:latin typeface="Lato"/>
                <a:ea typeface="AppleSystemUIFont"/>
              </a:rPr>
              <a:t> − P</a:t>
            </a:r>
            <a:r>
              <a:rPr b="0" i="1" lang="en-PH" sz="1300" spc="-1" strike="noStrike">
                <a:solidFill>
                  <a:srgbClr val="000000"/>
                </a:solidFill>
                <a:latin typeface="Lato"/>
                <a:ea typeface="AppleSystemUIFont"/>
              </a:rPr>
              <a:t>1</a:t>
            </a:r>
            <a:r>
              <a:rPr b="0" i="1" lang="en-PH" sz="2000" spc="-1" strike="noStrike">
                <a:solidFill>
                  <a:srgbClr val="000000"/>
                </a:solidFill>
                <a:latin typeface="Lato"/>
                <a:ea typeface="AppleSystemUIFont"/>
              </a:rPr>
              <a:t>  </a:t>
            </a:r>
            <a:endParaRPr b="0" lang="en-PH" sz="2000" spc="-1" strike="noStrike">
              <a:solidFill>
                <a:srgbClr val="000000"/>
              </a:solidFill>
              <a:latin typeface="Arial"/>
            </a:endParaRPr>
          </a:p>
          <a:p>
            <a:pPr algn="ctr">
              <a:lnSpc>
                <a:spcPct val="100000"/>
              </a:lnSpc>
            </a:pPr>
            <a:r>
              <a:rPr b="0" i="1" lang="en-PH" sz="2000" spc="-1" strike="noStrike">
                <a:solidFill>
                  <a:srgbClr val="000000"/>
                </a:solidFill>
                <a:latin typeface="Lato"/>
                <a:ea typeface="AppleSystemUIFont"/>
              </a:rPr>
              <a:t>  </a:t>
            </a:r>
            <a:r>
              <a:rPr b="0" i="1" lang="en-PH" sz="2000" spc="-1" strike="noStrike">
                <a:solidFill>
                  <a:srgbClr val="000000"/>
                </a:solidFill>
                <a:latin typeface="Lato"/>
                <a:ea typeface="AppleSystemUIFont"/>
              </a:rPr>
              <a:t>P</a:t>
            </a:r>
            <a:r>
              <a:rPr b="0" i="1" lang="en-PH" sz="1300" spc="-1" strike="noStrike">
                <a:solidFill>
                  <a:srgbClr val="000000"/>
                </a:solidFill>
                <a:latin typeface="Lato"/>
                <a:ea typeface="AppleSystemUIFont"/>
              </a:rPr>
              <a:t>1</a:t>
            </a:r>
            <a:r>
              <a:rPr b="0" i="1" lang="en-PH" sz="2000" spc="-1" strike="noStrike">
                <a:solidFill>
                  <a:srgbClr val="000000"/>
                </a:solidFill>
                <a:latin typeface="Lato"/>
                <a:ea typeface="AppleSystemUIFont"/>
              </a:rPr>
              <a:t> + P</a:t>
            </a:r>
            <a:r>
              <a:rPr b="0" i="1" lang="en-PH" sz="1300" spc="-1" strike="noStrike">
                <a:solidFill>
                  <a:srgbClr val="000000"/>
                </a:solidFill>
                <a:latin typeface="Lato"/>
                <a:ea typeface="AppleSystemUIFont"/>
              </a:rPr>
              <a:t>2</a:t>
            </a:r>
            <a:r>
              <a:rPr b="0" i="1" lang="en-PH" sz="2000" spc="-1" strike="noStrike">
                <a:solidFill>
                  <a:srgbClr val="000000"/>
                </a:solidFill>
                <a:latin typeface="Lato"/>
                <a:ea typeface="AppleSystemUIFont"/>
              </a:rPr>
              <a:t>  </a:t>
            </a:r>
            <a:endParaRPr b="0" lang="en-PH" sz="2000" spc="-1" strike="noStrike">
              <a:solidFill>
                <a:srgbClr val="000000"/>
              </a:solidFill>
              <a:latin typeface="Arial"/>
            </a:endParaRPr>
          </a:p>
          <a:p>
            <a:pPr algn="ctr">
              <a:lnSpc>
                <a:spcPct val="100000"/>
              </a:lnSpc>
              <a:spcBef>
                <a:spcPts val="283"/>
              </a:spcBef>
              <a:spcAft>
                <a:spcPts val="283"/>
              </a:spcAft>
            </a:pPr>
            <a:r>
              <a:rPr b="0" lang="en-PH" sz="1800" spc="-1" strike="noStrike">
                <a:solidFill>
                  <a:srgbClr val="000000"/>
                </a:solidFill>
                <a:latin typeface="Lato"/>
                <a:ea typeface="AppleSystemUIFont"/>
              </a:rPr>
              <a:t>2</a:t>
            </a:r>
            <a:endParaRPr b="0" lang="en-PH" sz="1800" spc="-1" strike="noStrike">
              <a:solidFill>
                <a:srgbClr val="000000"/>
              </a:solidFill>
              <a:latin typeface="Arial"/>
            </a:endParaRPr>
          </a:p>
          <a:p>
            <a:pPr algn="ctr">
              <a:lnSpc>
                <a:spcPct val="100000"/>
              </a:lnSpc>
              <a:spcBef>
                <a:spcPts val="283"/>
              </a:spcBef>
              <a:spcAft>
                <a:spcPts val="283"/>
              </a:spcAft>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52 − 45   </a:t>
            </a:r>
            <a:endParaRPr b="0" lang="en-PH" sz="1800" spc="-1" strike="noStrike">
              <a:solidFill>
                <a:srgbClr val="000000"/>
              </a:solidFill>
              <a:latin typeface="Arial"/>
            </a:endParaRPr>
          </a:p>
          <a:p>
            <a:pPr algn="ctr">
              <a:lnSpc>
                <a:spcPct val="100000"/>
              </a:lnSpc>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45 + 52   </a:t>
            </a:r>
            <a:endParaRPr b="0" lang="en-PH" sz="1800" spc="-1" strike="noStrike">
              <a:solidFill>
                <a:srgbClr val="000000"/>
              </a:solidFill>
              <a:latin typeface="Arial"/>
            </a:endParaRPr>
          </a:p>
          <a:p>
            <a:pPr algn="ctr">
              <a:lnSpc>
                <a:spcPct val="100000"/>
              </a:lnSpc>
              <a:spcBef>
                <a:spcPts val="283"/>
              </a:spcBef>
              <a:spcAft>
                <a:spcPts val="283"/>
              </a:spcAft>
            </a:pPr>
            <a:r>
              <a:rPr b="0" lang="en-PH" sz="1800" spc="-1" strike="noStrike">
                <a:solidFill>
                  <a:srgbClr val="000000"/>
                </a:solidFill>
                <a:latin typeface="Lato"/>
                <a:ea typeface="AppleSystemUIFont"/>
              </a:rPr>
              <a:t>2</a:t>
            </a:r>
            <a:endParaRPr b="0" lang="en-PH" sz="1800" spc="-1" strike="noStrike">
              <a:solidFill>
                <a:srgbClr val="000000"/>
              </a:solidFill>
              <a:latin typeface="Arial"/>
            </a:endParaRPr>
          </a:p>
          <a:p>
            <a:pPr algn="ctr">
              <a:lnSpc>
                <a:spcPct val="100000"/>
              </a:lnSpc>
              <a:spcBef>
                <a:spcPts val="283"/>
              </a:spcBef>
              <a:spcAft>
                <a:spcPts val="283"/>
              </a:spcAft>
            </a:pPr>
            <a:r>
              <a:rPr b="1" lang="en-PH" sz="2100" spc="-1" strike="noStrike">
                <a:solidFill>
                  <a:srgbClr val="000000"/>
                </a:solidFill>
                <a:latin typeface="Lato"/>
                <a:ea typeface="AppleSystemUIFont"/>
              </a:rPr>
              <a:t>   </a:t>
            </a:r>
            <a:r>
              <a:rPr b="1" lang="en-PH" sz="2100" spc="-1" strike="noStrike">
                <a:solidFill>
                  <a:srgbClr val="000000"/>
                </a:solidFill>
                <a:latin typeface="Lato"/>
                <a:ea typeface="AppleSystemUIFont"/>
              </a:rPr>
              <a:t>7   </a:t>
            </a:r>
            <a:endParaRPr b="0" lang="en-PH" sz="2100" spc="-1" strike="noStrike">
              <a:solidFill>
                <a:srgbClr val="000000"/>
              </a:solidFill>
              <a:latin typeface="Arial"/>
            </a:endParaRPr>
          </a:p>
          <a:p>
            <a:pPr algn="ctr">
              <a:lnSpc>
                <a:spcPct val="100000"/>
              </a:lnSpc>
            </a:pPr>
            <a:r>
              <a:rPr b="1" lang="en-PH" sz="2100" spc="-1" strike="noStrike">
                <a:solidFill>
                  <a:srgbClr val="000000"/>
                </a:solidFill>
                <a:latin typeface="Lato"/>
                <a:ea typeface="AppleSystemUIFont"/>
              </a:rPr>
              <a:t>48.5</a:t>
            </a:r>
            <a:endParaRPr b="0" lang="en-PH" sz="2100" spc="-1" strike="noStrike">
              <a:solidFill>
                <a:srgbClr val="000000"/>
              </a:solidFill>
              <a:latin typeface="Arial"/>
            </a:endParaRPr>
          </a:p>
        </p:txBody>
      </p:sp>
      <p:sp>
        <p:nvSpPr>
          <p:cNvPr id="154" name="Rectangle 10"/>
          <p:cNvSpPr/>
          <p:nvPr/>
        </p:nvSpPr>
        <p:spPr>
          <a:xfrm>
            <a:off x="-113040" y="532080"/>
            <a:ext cx="68662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5" name="Rectangle 11"/>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Elastisidad ng </a:t>
            </a:r>
            <a:r>
              <a:rPr b="1" i="1" lang="en-PH" sz="3600" spc="-1" strike="noStrike">
                <a:solidFill>
                  <a:srgbClr val="ffffff"/>
                </a:solidFill>
                <a:latin typeface="Montserrat Medium"/>
                <a:ea typeface="DejaVu Sans"/>
              </a:rPr>
              <a:t>Demand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6" name=""/>
          <p:cNvSpPr/>
          <p:nvPr/>
        </p:nvSpPr>
        <p:spPr>
          <a:xfrm>
            <a:off x="4249800" y="2361960"/>
            <a:ext cx="1113120" cy="51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2000" spc="-1" strike="noStrike">
                <a:solidFill>
                  <a:srgbClr val="000000"/>
                </a:solidFill>
                <a:latin typeface="Lato"/>
                <a:ea typeface="AppleSystemUIFont"/>
              </a:rPr>
              <a:t>%ΔP =</a:t>
            </a:r>
            <a:endParaRPr b="0" lang="en-PH" sz="2000" spc="-1" strike="noStrike">
              <a:solidFill>
                <a:srgbClr val="000000"/>
              </a:solidFill>
              <a:latin typeface="Arial"/>
            </a:endParaRPr>
          </a:p>
        </p:txBody>
      </p:sp>
      <p:sp>
        <p:nvSpPr>
          <p:cNvPr id="157" name=""/>
          <p:cNvSpPr/>
          <p:nvPr/>
        </p:nvSpPr>
        <p:spPr>
          <a:xfrm>
            <a:off x="4250160" y="3370320"/>
            <a:ext cx="1113120" cy="51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2000" spc="-1" strike="noStrike">
                <a:solidFill>
                  <a:srgbClr val="000000"/>
                </a:solidFill>
                <a:latin typeface="AppleSystemUIFont"/>
                <a:ea typeface="AppleSystemUIFont"/>
              </a:rPr>
              <a:t>%ΔP =</a:t>
            </a:r>
            <a:endParaRPr b="0" lang="en-PH" sz="2000" spc="-1" strike="noStrike">
              <a:solidFill>
                <a:srgbClr val="000000"/>
              </a:solidFill>
              <a:latin typeface="Arial"/>
            </a:endParaRPr>
          </a:p>
        </p:txBody>
      </p:sp>
      <p:sp>
        <p:nvSpPr>
          <p:cNvPr id="158" name=""/>
          <p:cNvSpPr/>
          <p:nvPr/>
        </p:nvSpPr>
        <p:spPr>
          <a:xfrm>
            <a:off x="4250160" y="4450320"/>
            <a:ext cx="1113120" cy="51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2000" spc="-1" strike="noStrike">
                <a:solidFill>
                  <a:srgbClr val="000000"/>
                </a:solidFill>
                <a:latin typeface="AppleSystemUIFont"/>
                <a:ea typeface="AppleSystemUIFont"/>
              </a:rPr>
              <a:t>%ΔP =</a:t>
            </a:r>
            <a:endParaRPr b="0" lang="en-PH" sz="2000" spc="-1" strike="noStrike">
              <a:solidFill>
                <a:srgbClr val="000000"/>
              </a:solidFill>
              <a:latin typeface="Arial"/>
            </a:endParaRPr>
          </a:p>
        </p:txBody>
      </p:sp>
      <p:sp>
        <p:nvSpPr>
          <p:cNvPr id="159" name=""/>
          <p:cNvSpPr/>
          <p:nvPr/>
        </p:nvSpPr>
        <p:spPr>
          <a:xfrm>
            <a:off x="5500800" y="2641680"/>
            <a:ext cx="1120680" cy="360"/>
          </a:xfrm>
          <a:prstGeom prst="line">
            <a:avLst/>
          </a:prstGeom>
          <a:ln w="12600">
            <a:solidFill>
              <a:srgbClr val="000000"/>
            </a:solidFill>
            <a:round/>
          </a:ln>
        </p:spPr>
        <p:style>
          <a:lnRef idx="0"/>
          <a:fillRef idx="0"/>
          <a:effectRef idx="0"/>
          <a:fontRef idx="minor"/>
        </p:style>
        <p:txBody>
          <a:bodyPr lIns="96120" rIns="96120" tIns="0" bIns="0" anchor="ctr" anchorCtr="1">
            <a:noAutofit/>
          </a:bodyPr>
          <a:p>
            <a:endParaRPr b="0" lang="en-PH" sz="1800" spc="-1" strike="noStrike">
              <a:solidFill>
                <a:srgbClr val="000000"/>
              </a:solidFill>
              <a:latin typeface="Arial"/>
              <a:ea typeface="DejaVu Sans"/>
            </a:endParaRPr>
          </a:p>
        </p:txBody>
      </p:sp>
      <p:sp>
        <p:nvSpPr>
          <p:cNvPr id="160" name=""/>
          <p:cNvSpPr/>
          <p:nvPr/>
        </p:nvSpPr>
        <p:spPr>
          <a:xfrm>
            <a:off x="5500800" y="2929680"/>
            <a:ext cx="1120680" cy="360"/>
          </a:xfrm>
          <a:prstGeom prst="line">
            <a:avLst/>
          </a:prstGeom>
          <a:ln w="12600">
            <a:solidFill>
              <a:srgbClr val="000000"/>
            </a:solidFill>
            <a:round/>
          </a:ln>
        </p:spPr>
        <p:style>
          <a:lnRef idx="0"/>
          <a:fillRef idx="0"/>
          <a:effectRef idx="0"/>
          <a:fontRef idx="minor"/>
        </p:style>
        <p:txBody>
          <a:bodyPr lIns="96120" rIns="96120" tIns="0" bIns="0" anchor="ctr" anchorCtr="1">
            <a:noAutofit/>
          </a:bodyPr>
          <a:p>
            <a:endParaRPr b="0" lang="en-PH" sz="1800" spc="-1" strike="noStrike">
              <a:solidFill>
                <a:srgbClr val="000000"/>
              </a:solidFill>
              <a:latin typeface="Arial"/>
              <a:ea typeface="DejaVu Sans"/>
            </a:endParaRPr>
          </a:p>
        </p:txBody>
      </p:sp>
      <p:sp>
        <p:nvSpPr>
          <p:cNvPr id="161" name=""/>
          <p:cNvSpPr/>
          <p:nvPr/>
        </p:nvSpPr>
        <p:spPr>
          <a:xfrm>
            <a:off x="5500800" y="3649680"/>
            <a:ext cx="1120680" cy="360"/>
          </a:xfrm>
          <a:prstGeom prst="line">
            <a:avLst/>
          </a:prstGeom>
          <a:ln w="12600">
            <a:solidFill>
              <a:srgbClr val="000000"/>
            </a:solidFill>
            <a:round/>
          </a:ln>
        </p:spPr>
        <p:style>
          <a:lnRef idx="0"/>
          <a:fillRef idx="0"/>
          <a:effectRef idx="0"/>
          <a:fontRef idx="minor"/>
        </p:style>
        <p:txBody>
          <a:bodyPr lIns="96120" rIns="96120" tIns="0" bIns="0" anchor="ctr" anchorCtr="1">
            <a:noAutofit/>
          </a:bodyPr>
          <a:p>
            <a:endParaRPr b="0" lang="en-PH" sz="1800" spc="-1" strike="noStrike">
              <a:solidFill>
                <a:srgbClr val="000000"/>
              </a:solidFill>
              <a:latin typeface="Arial"/>
              <a:ea typeface="DejaVu Sans"/>
            </a:endParaRPr>
          </a:p>
        </p:txBody>
      </p:sp>
      <p:sp>
        <p:nvSpPr>
          <p:cNvPr id="162" name=""/>
          <p:cNvSpPr/>
          <p:nvPr/>
        </p:nvSpPr>
        <p:spPr>
          <a:xfrm>
            <a:off x="5500800" y="3937680"/>
            <a:ext cx="1120680" cy="360"/>
          </a:xfrm>
          <a:prstGeom prst="line">
            <a:avLst/>
          </a:prstGeom>
          <a:ln w="12600">
            <a:solidFill>
              <a:srgbClr val="000000"/>
            </a:solidFill>
            <a:round/>
          </a:ln>
        </p:spPr>
        <p:style>
          <a:lnRef idx="0"/>
          <a:fillRef idx="0"/>
          <a:effectRef idx="0"/>
          <a:fontRef idx="minor"/>
        </p:style>
        <p:txBody>
          <a:bodyPr lIns="96120" rIns="96120" tIns="0" bIns="0" anchor="ctr" anchorCtr="1">
            <a:noAutofit/>
          </a:bodyPr>
          <a:p>
            <a:endParaRPr b="0" lang="en-PH" sz="1800" spc="-1" strike="noStrike">
              <a:solidFill>
                <a:srgbClr val="000000"/>
              </a:solidFill>
              <a:latin typeface="Arial"/>
              <a:ea typeface="DejaVu Sans"/>
            </a:endParaRPr>
          </a:p>
        </p:txBody>
      </p:sp>
      <p:sp>
        <p:nvSpPr>
          <p:cNvPr id="163" name=""/>
          <p:cNvSpPr/>
          <p:nvPr/>
        </p:nvSpPr>
        <p:spPr>
          <a:xfrm>
            <a:off x="5671800" y="4657680"/>
            <a:ext cx="697680" cy="360"/>
          </a:xfrm>
          <a:prstGeom prst="line">
            <a:avLst/>
          </a:prstGeom>
          <a:ln w="12600">
            <a:solidFill>
              <a:srgbClr val="000000"/>
            </a:solidFill>
            <a:round/>
          </a:ln>
        </p:spPr>
        <p:style>
          <a:lnRef idx="0"/>
          <a:fillRef idx="0"/>
          <a:effectRef idx="0"/>
          <a:fontRef idx="minor"/>
        </p:style>
        <p:txBody>
          <a:bodyPr lIns="96120" rIns="96120" tIns="0" bIns="0" anchor="ctr" anchorCtr="1">
            <a:noAutofit/>
          </a:bodyPr>
          <a:p>
            <a:endParaRPr b="0" lang="en-PH" sz="1800" spc="-1" strike="noStrike">
              <a:solidFill>
                <a:srgbClr val="000000"/>
              </a:solidFill>
              <a:latin typeface="Arial"/>
              <a:ea typeface="DejaVu Sans"/>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973440" y="1434600"/>
            <a:ext cx="10141920" cy="45201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AppleSystemUIFont"/>
              </a:rPr>
              <a:t>3. I-</a:t>
            </a:r>
            <a:r>
              <a:rPr b="1" i="1" lang="en-PH" sz="1800" spc="-1" strike="noStrike">
                <a:solidFill>
                  <a:srgbClr val="000000"/>
                </a:solidFill>
                <a:latin typeface="Lato"/>
                <a:ea typeface="AppleSystemUIFont"/>
              </a:rPr>
              <a:t>divide</a:t>
            </a:r>
            <a:r>
              <a:rPr b="1" lang="en-PH" sz="1800" spc="-1" strike="noStrike">
                <a:solidFill>
                  <a:srgbClr val="000000"/>
                </a:solidFill>
                <a:latin typeface="Lato"/>
                <a:ea typeface="AppleSystemUIFont"/>
              </a:rPr>
              <a:t> ang </a:t>
            </a:r>
            <a:r>
              <a:rPr b="1" i="1" lang="en-PH" sz="1800" spc="-1" strike="noStrike">
                <a:solidFill>
                  <a:srgbClr val="000000"/>
                </a:solidFill>
                <a:latin typeface="Lato"/>
                <a:ea typeface="AppleSystemUIFont"/>
              </a:rPr>
              <a:t>percentage</a:t>
            </a:r>
            <a:r>
              <a:rPr b="1" lang="en-PH" sz="1800" spc="-1" strike="noStrike">
                <a:solidFill>
                  <a:srgbClr val="000000"/>
                </a:solidFill>
                <a:latin typeface="Lato"/>
                <a:ea typeface="AppleSystemUIFont"/>
              </a:rPr>
              <a:t> </a:t>
            </a:r>
            <a:r>
              <a:rPr b="1" i="1" lang="en-PH" sz="1800" spc="-1" strike="noStrike">
                <a:solidFill>
                  <a:srgbClr val="000000"/>
                </a:solidFill>
                <a:latin typeface="Lato"/>
                <a:ea typeface="AppleSystemUIFont"/>
              </a:rPr>
              <a:t>change</a:t>
            </a:r>
            <a:r>
              <a:rPr b="1"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ng </a:t>
            </a:r>
            <a:r>
              <a:rPr b="0" i="1" lang="en-PH" sz="1800" spc="-1" strike="noStrike">
                <a:solidFill>
                  <a:srgbClr val="000000"/>
                </a:solidFill>
                <a:latin typeface="Lato"/>
                <a:ea typeface="AppleSystemUIFont"/>
              </a:rPr>
              <a:t>demand </a:t>
            </a:r>
            <a:r>
              <a:rPr b="0" lang="en-PH" sz="1800" spc="-1" strike="noStrike">
                <a:solidFill>
                  <a:srgbClr val="000000"/>
                </a:solidFill>
                <a:latin typeface="Lato"/>
                <a:ea typeface="AppleSystemUIFont"/>
              </a:rPr>
              <a:t>sa </a:t>
            </a:r>
            <a:r>
              <a:rPr b="1" i="1" lang="en-PH" sz="1800" spc="-1" strike="noStrike">
                <a:solidFill>
                  <a:srgbClr val="000000"/>
                </a:solidFill>
                <a:latin typeface="Lato"/>
                <a:ea typeface="AppleSystemUIFont"/>
              </a:rPr>
              <a:t>percentange change </a:t>
            </a:r>
            <a:r>
              <a:rPr b="0" lang="en-PH" sz="1800" spc="-1" strike="noStrike">
                <a:solidFill>
                  <a:srgbClr val="000000"/>
                </a:solidFill>
                <a:latin typeface="Lato"/>
                <a:ea typeface="AppleSystemUIFont"/>
              </a:rPr>
              <a:t>ng presyo.</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AppleSystemUIFont"/>
              </a:rPr>
              <a:t>Paalala: Huwag kalimutan ang hakbang sa pag-</a:t>
            </a:r>
            <a:r>
              <a:rPr b="0" i="1" lang="en-PH" sz="1800" spc="-1" strike="noStrike">
                <a:solidFill>
                  <a:srgbClr val="000000"/>
                </a:solidFill>
                <a:latin typeface="Lato"/>
                <a:ea typeface="AppleSystemUIFont"/>
              </a:rPr>
              <a:t>divide</a:t>
            </a:r>
            <a:r>
              <a:rPr b="0" lang="en-PH" sz="1800" spc="-1" strike="noStrike">
                <a:solidFill>
                  <a:srgbClr val="000000"/>
                </a:solidFill>
                <a:latin typeface="Lato"/>
                <a:ea typeface="AppleSystemUIFont"/>
              </a:rPr>
              <a:t>ng </a:t>
            </a:r>
            <a:r>
              <a:rPr b="0" i="1" lang="en-PH" sz="1800" spc="-1" strike="noStrike">
                <a:solidFill>
                  <a:srgbClr val="000000"/>
                </a:solidFill>
                <a:latin typeface="Lato"/>
                <a:ea typeface="AppleSystemUIFont"/>
              </a:rPr>
              <a:t>fraction.</a:t>
            </a:r>
            <a:r>
              <a:rPr b="0" lang="en-PH" sz="1800" spc="-1" strike="noStrike">
                <a:solidFill>
                  <a:srgbClr val="000000"/>
                </a:solidFill>
                <a:latin typeface="Lato"/>
                <a:ea typeface="AppleSystemUIFont"/>
              </a:rPr>
              <a:t> </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gn="ctr">
              <a:lnSpc>
                <a:spcPct val="115000"/>
              </a:lnSpc>
            </a:pPr>
            <a:r>
              <a:rPr b="1" i="1" lang="en-PH" sz="2000" spc="-1" strike="noStrike">
                <a:solidFill>
                  <a:srgbClr val="000000"/>
                </a:solidFill>
                <a:latin typeface="Lato"/>
                <a:ea typeface="AppleSystemUIFont"/>
              </a:rPr>
              <a:t>  </a:t>
            </a:r>
            <a:r>
              <a:rPr b="1" i="1" lang="en-PH" sz="2000" spc="-1" strike="noStrike">
                <a:solidFill>
                  <a:srgbClr val="000000"/>
                </a:solidFill>
                <a:latin typeface="Lato"/>
                <a:ea typeface="AppleSystemUIFont"/>
              </a:rPr>
              <a:t>%ΔQ  </a:t>
            </a:r>
            <a:endParaRPr b="0" lang="en-PH" sz="2000" spc="-1" strike="noStrike">
              <a:solidFill>
                <a:srgbClr val="000000"/>
              </a:solidFill>
              <a:latin typeface="Arial"/>
            </a:endParaRPr>
          </a:p>
          <a:p>
            <a:pPr algn="ctr">
              <a:lnSpc>
                <a:spcPct val="115000"/>
              </a:lnSpc>
              <a:spcBef>
                <a:spcPts val="283"/>
              </a:spcBef>
              <a:spcAft>
                <a:spcPts val="283"/>
              </a:spcAft>
            </a:pPr>
            <a:r>
              <a:rPr b="1" i="1" lang="en-PH" sz="2000" spc="-1" strike="noStrike">
                <a:solidFill>
                  <a:srgbClr val="000000"/>
                </a:solidFill>
                <a:latin typeface="Lato"/>
                <a:ea typeface="AppleSystemUIFont"/>
              </a:rPr>
              <a:t>%ΔP</a:t>
            </a:r>
            <a:endParaRPr b="0" lang="en-PH" sz="2000" spc="-1" strike="noStrike">
              <a:solidFill>
                <a:srgbClr val="000000"/>
              </a:solidFill>
              <a:latin typeface="Arial"/>
            </a:endParaRPr>
          </a:p>
          <a:p>
            <a:pPr algn="ctr">
              <a:lnSpc>
                <a:spcPct val="115000"/>
              </a:lnSpc>
              <a:spcBef>
                <a:spcPts val="283"/>
              </a:spcBef>
              <a:spcAft>
                <a:spcPts val="283"/>
              </a:spcAft>
            </a:pPr>
            <a:r>
              <a:rPr b="1" i="1" lang="en-PH" sz="2000" spc="-1" strike="noStrike">
                <a:solidFill>
                  <a:srgbClr val="000000"/>
                </a:solidFill>
                <a:latin typeface="Lato"/>
                <a:ea typeface="AppleSystemUIFont"/>
              </a:rPr>
              <a:t>     </a:t>
            </a:r>
            <a:r>
              <a:rPr b="1" i="1" lang="en-PH" sz="2000" spc="-1" strike="noStrike">
                <a:solidFill>
                  <a:srgbClr val="000000"/>
                </a:solidFill>
                <a:latin typeface="Lato"/>
                <a:ea typeface="AppleSystemUIFont"/>
              </a:rPr>
              <a:t>-3     </a:t>
            </a:r>
            <a:endParaRPr b="0" lang="en-PH" sz="2000" spc="-1" strike="noStrike">
              <a:solidFill>
                <a:srgbClr val="000000"/>
              </a:solidFill>
              <a:latin typeface="Arial"/>
            </a:endParaRPr>
          </a:p>
          <a:p>
            <a:pPr algn="ctr">
              <a:lnSpc>
                <a:spcPct val="115000"/>
              </a:lnSpc>
            </a:pPr>
            <a:r>
              <a:rPr b="1" i="1" lang="en-PH" sz="2000" spc="-1" strike="noStrike">
                <a:solidFill>
                  <a:srgbClr val="000000"/>
                </a:solidFill>
                <a:latin typeface="Lato"/>
                <a:ea typeface="AppleSystemUIFont"/>
              </a:rPr>
              <a:t>   </a:t>
            </a:r>
            <a:r>
              <a:rPr b="1" i="1" lang="en-PH" sz="2000" spc="-1" strike="noStrike">
                <a:solidFill>
                  <a:srgbClr val="000000"/>
                </a:solidFill>
                <a:latin typeface="Lato"/>
                <a:ea typeface="AppleSystemUIFont"/>
              </a:rPr>
              <a:t>23.5   </a:t>
            </a:r>
            <a:endParaRPr b="0" lang="en-PH" sz="2000" spc="-1" strike="noStrike">
              <a:solidFill>
                <a:srgbClr val="000000"/>
              </a:solidFill>
              <a:latin typeface="Arial"/>
            </a:endParaRPr>
          </a:p>
          <a:p>
            <a:pPr algn="ctr">
              <a:lnSpc>
                <a:spcPct val="115000"/>
              </a:lnSpc>
            </a:pPr>
            <a:r>
              <a:rPr b="1" i="1" lang="en-PH" sz="2000" spc="-1" strike="noStrike">
                <a:solidFill>
                  <a:srgbClr val="000000"/>
                </a:solidFill>
                <a:latin typeface="Lato"/>
                <a:ea typeface="AppleSystemUIFont"/>
              </a:rPr>
              <a:t>      </a:t>
            </a:r>
            <a:r>
              <a:rPr b="1" i="1" lang="en-PH" sz="2000" spc="-1" strike="noStrike">
                <a:solidFill>
                  <a:srgbClr val="000000"/>
                </a:solidFill>
                <a:latin typeface="Lato"/>
                <a:ea typeface="AppleSystemUIFont"/>
              </a:rPr>
              <a:t>7     </a:t>
            </a:r>
            <a:endParaRPr b="0" lang="en-PH" sz="2000" spc="-1" strike="noStrike">
              <a:solidFill>
                <a:srgbClr val="000000"/>
              </a:solidFill>
              <a:latin typeface="Arial"/>
            </a:endParaRPr>
          </a:p>
          <a:p>
            <a:pPr algn="ctr">
              <a:lnSpc>
                <a:spcPct val="115000"/>
              </a:lnSpc>
            </a:pPr>
            <a:r>
              <a:rPr b="1" i="1" lang="en-PH" sz="2000" spc="-1" strike="noStrike">
                <a:solidFill>
                  <a:srgbClr val="000000"/>
                </a:solidFill>
                <a:latin typeface="Lato"/>
                <a:ea typeface="AppleSystemUIFont"/>
              </a:rPr>
              <a:t>48.5</a:t>
            </a:r>
            <a:endParaRPr b="0" lang="en-PH" sz="2000" spc="-1" strike="noStrike">
              <a:solidFill>
                <a:srgbClr val="000000"/>
              </a:solidFill>
              <a:latin typeface="Arial"/>
            </a:endParaRPr>
          </a:p>
          <a:p>
            <a:pPr algn="ctr">
              <a:lnSpc>
                <a:spcPct val="100000"/>
              </a:lnSpc>
            </a:pPr>
            <a:endParaRPr b="0" lang="en-PH" sz="2000" spc="-1" strike="noStrike">
              <a:solidFill>
                <a:srgbClr val="000000"/>
              </a:solidFill>
              <a:latin typeface="Arial"/>
            </a:endParaRPr>
          </a:p>
          <a:p>
            <a:pPr algn="ctr">
              <a:lnSpc>
                <a:spcPct val="100000"/>
              </a:lnSpc>
            </a:pPr>
            <a:endParaRPr b="0" lang="en-PH" sz="2000" spc="-1" strike="noStrike">
              <a:solidFill>
                <a:srgbClr val="000000"/>
              </a:solidFill>
              <a:latin typeface="Arial"/>
            </a:endParaRPr>
          </a:p>
          <a:p>
            <a:pPr algn="ctr">
              <a:lnSpc>
                <a:spcPct val="100000"/>
              </a:lnSpc>
            </a:pPr>
            <a:endParaRPr b="0" lang="en-PH" sz="20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Ang </a:t>
            </a:r>
            <a:r>
              <a:rPr b="0" i="1" lang="en-PH" sz="1800" spc="-1" strike="noStrike">
                <a:solidFill>
                  <a:srgbClr val="000000"/>
                </a:solidFill>
                <a:latin typeface="Lato"/>
                <a:ea typeface="AppleSystemUIFont"/>
              </a:rPr>
              <a:t>price elasticity</a:t>
            </a:r>
            <a:r>
              <a:rPr b="0" lang="en-PH" sz="1800" spc="-1" strike="noStrike">
                <a:solidFill>
                  <a:srgbClr val="000000"/>
                </a:solidFill>
                <a:latin typeface="Lato"/>
                <a:ea typeface="AppleSystemUIFont"/>
              </a:rPr>
              <a:t> o elastisidad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ng bigas ay 0.88%. Ang elastisidad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ay palaging </a:t>
            </a:r>
            <a:r>
              <a:rPr b="0" i="1" lang="en-PH" sz="1800" spc="-1" strike="noStrike">
                <a:solidFill>
                  <a:srgbClr val="000000"/>
                </a:solidFill>
                <a:latin typeface="Lato"/>
                <a:ea typeface="AppleSystemUIFont"/>
              </a:rPr>
              <a:t>positive</a:t>
            </a:r>
            <a:r>
              <a:rPr b="0" lang="en-PH" sz="1800" spc="-1" strike="noStrike">
                <a:solidFill>
                  <a:srgbClr val="000000"/>
                </a:solidFill>
                <a:latin typeface="Lato"/>
                <a:ea typeface="AppleSystemUIFont"/>
              </a:rPr>
              <a:t> o naka-</a:t>
            </a:r>
            <a:r>
              <a:rPr b="0" i="1" lang="en-PH" sz="1800" spc="-1" strike="noStrike">
                <a:solidFill>
                  <a:srgbClr val="000000"/>
                </a:solidFill>
                <a:latin typeface="Lato"/>
                <a:ea typeface="AppleSystemUIFont"/>
              </a:rPr>
              <a:t>absolute value</a:t>
            </a:r>
            <a:r>
              <a:rPr b="0" lang="en-PH" sz="1800" spc="-1" strike="noStrike">
                <a:solidFill>
                  <a:srgbClr val="000000"/>
                </a:solidFill>
                <a:latin typeface="Lato"/>
                <a:ea typeface="AppleSystemUIFont"/>
              </a:rPr>
              <a:t>.</a:t>
            </a:r>
            <a:endParaRPr b="0" lang="en-PH" sz="1800" spc="-1" strike="noStrike">
              <a:solidFill>
                <a:srgbClr val="000000"/>
              </a:solidFill>
              <a:latin typeface="Arial"/>
            </a:endParaRPr>
          </a:p>
        </p:txBody>
      </p:sp>
      <p:sp>
        <p:nvSpPr>
          <p:cNvPr id="165" name="Rectangle 12"/>
          <p:cNvSpPr/>
          <p:nvPr/>
        </p:nvSpPr>
        <p:spPr>
          <a:xfrm>
            <a:off x="-113040" y="532080"/>
            <a:ext cx="68662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6" name="Rectangle 13"/>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Elastisidad ng </a:t>
            </a:r>
            <a:r>
              <a:rPr b="1" i="1" lang="en-PH" sz="3600" spc="-1" strike="noStrike">
                <a:solidFill>
                  <a:srgbClr val="ffffff"/>
                </a:solidFill>
                <a:latin typeface="Montserrat Medium"/>
                <a:ea typeface="DejaVu Sans"/>
              </a:rPr>
              <a:t>Demand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7" name=""/>
          <p:cNvSpPr/>
          <p:nvPr/>
        </p:nvSpPr>
        <p:spPr>
          <a:xfrm>
            <a:off x="4586040" y="2429280"/>
            <a:ext cx="1113120" cy="51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2000" spc="-1" strike="noStrike">
                <a:solidFill>
                  <a:srgbClr val="000000"/>
                </a:solidFill>
                <a:latin typeface="Lato"/>
                <a:ea typeface="AppleSystemUIFont"/>
              </a:rPr>
              <a:t>E</a:t>
            </a:r>
            <a:r>
              <a:rPr b="0" lang="en-PH" sz="1200" spc="-1" strike="noStrike">
                <a:solidFill>
                  <a:srgbClr val="000000"/>
                </a:solidFill>
                <a:latin typeface="Lato"/>
                <a:ea typeface="AppleSystemUIFont"/>
              </a:rPr>
              <a:t>p</a:t>
            </a:r>
            <a:r>
              <a:rPr b="0" lang="en-PH" sz="2000" spc="-1" strike="noStrike">
                <a:solidFill>
                  <a:srgbClr val="000000"/>
                </a:solidFill>
                <a:latin typeface="Lato"/>
                <a:ea typeface="AppleSystemUIFont"/>
              </a:rPr>
              <a:t> =</a:t>
            </a:r>
            <a:endParaRPr b="0" lang="en-PH" sz="2000" spc="-1" strike="noStrike">
              <a:solidFill>
                <a:srgbClr val="000000"/>
              </a:solidFill>
              <a:latin typeface="Arial"/>
            </a:endParaRPr>
          </a:p>
        </p:txBody>
      </p:sp>
      <p:sp>
        <p:nvSpPr>
          <p:cNvPr id="168" name=""/>
          <p:cNvSpPr/>
          <p:nvPr/>
        </p:nvSpPr>
        <p:spPr>
          <a:xfrm>
            <a:off x="4586400" y="3149640"/>
            <a:ext cx="1113120" cy="51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2000" spc="-1" strike="noStrike">
                <a:solidFill>
                  <a:srgbClr val="000000"/>
                </a:solidFill>
                <a:latin typeface="Lato"/>
                <a:ea typeface="AppleSystemUIFont"/>
              </a:rPr>
              <a:t>E</a:t>
            </a:r>
            <a:r>
              <a:rPr b="0" lang="en-PH" sz="1200" spc="-1" strike="noStrike">
                <a:solidFill>
                  <a:srgbClr val="000000"/>
                </a:solidFill>
                <a:latin typeface="Lato"/>
                <a:ea typeface="AppleSystemUIFont"/>
              </a:rPr>
              <a:t>p</a:t>
            </a:r>
            <a:r>
              <a:rPr b="0" lang="en-PH" sz="2000" spc="-1" strike="noStrike">
                <a:solidFill>
                  <a:srgbClr val="000000"/>
                </a:solidFill>
                <a:latin typeface="Lato"/>
                <a:ea typeface="AppleSystemUIFont"/>
              </a:rPr>
              <a:t> =</a:t>
            </a:r>
            <a:endParaRPr b="0" lang="en-PH" sz="2000" spc="-1" strike="noStrike">
              <a:solidFill>
                <a:srgbClr val="000000"/>
              </a:solidFill>
              <a:latin typeface="Arial"/>
            </a:endParaRPr>
          </a:p>
        </p:txBody>
      </p:sp>
      <p:sp>
        <p:nvSpPr>
          <p:cNvPr id="169" name=""/>
          <p:cNvSpPr/>
          <p:nvPr/>
        </p:nvSpPr>
        <p:spPr>
          <a:xfrm>
            <a:off x="2858760" y="4518000"/>
            <a:ext cx="6418080" cy="51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800" spc="-1" strike="noStrike">
                <a:solidFill>
                  <a:srgbClr val="000000"/>
                </a:solidFill>
                <a:latin typeface="Lato"/>
                <a:ea typeface="AppleSystemUIFont"/>
              </a:rPr>
              <a:t>E</a:t>
            </a:r>
            <a:r>
              <a:rPr b="0" lang="en-PH" sz="1200" spc="-1" strike="noStrike">
                <a:solidFill>
                  <a:srgbClr val="000000"/>
                </a:solidFill>
                <a:latin typeface="Lato"/>
                <a:ea typeface="AppleSystemUIFont"/>
              </a:rPr>
              <a:t>p</a:t>
            </a:r>
            <a:r>
              <a:rPr b="0" lang="en-PH" sz="1800" spc="-1" strike="noStrike">
                <a:solidFill>
                  <a:srgbClr val="000000"/>
                </a:solidFill>
                <a:latin typeface="Lato"/>
                <a:ea typeface="AppleSystemUIFont"/>
              </a:rPr>
              <a:t> =                    =                 =                       = </a:t>
            </a:r>
            <a:r>
              <a:rPr b="1" lang="en-PH" sz="1800" spc="-1" strike="noStrike">
                <a:solidFill>
                  <a:srgbClr val="000000"/>
                </a:solidFill>
                <a:latin typeface="Lato"/>
                <a:ea typeface="AppleSystemUIFont"/>
              </a:rPr>
              <a:t> </a:t>
            </a:r>
            <a:r>
              <a:rPr b="1" i="1" lang="en-PH" sz="1800" spc="-1" strike="noStrike">
                <a:solidFill>
                  <a:srgbClr val="000000"/>
                </a:solidFill>
                <a:latin typeface="Lato"/>
                <a:ea typeface="AppleSystemUIFont"/>
              </a:rPr>
              <a:t> ⎢-0.88 ⎢ </a:t>
            </a:r>
            <a:endParaRPr b="0" lang="en-PH" sz="1800" spc="-1" strike="noStrike">
              <a:solidFill>
                <a:srgbClr val="000000"/>
              </a:solidFill>
              <a:latin typeface="Arial"/>
            </a:endParaRPr>
          </a:p>
        </p:txBody>
      </p:sp>
      <p:sp>
        <p:nvSpPr>
          <p:cNvPr id="170" name=""/>
          <p:cNvSpPr/>
          <p:nvPr/>
        </p:nvSpPr>
        <p:spPr>
          <a:xfrm>
            <a:off x="3392640" y="4446000"/>
            <a:ext cx="1108440" cy="657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PH" sz="2000" spc="-1" strike="noStrike">
                <a:solidFill>
                  <a:srgbClr val="000000"/>
                </a:solidFill>
                <a:latin typeface="Lato"/>
                <a:ea typeface="AppleSystemUIFont"/>
              </a:rPr>
              <a:t>     </a:t>
            </a:r>
            <a:r>
              <a:rPr b="1" i="1" lang="en-PH" sz="2000" spc="-1" strike="noStrike">
                <a:solidFill>
                  <a:srgbClr val="000000"/>
                </a:solidFill>
                <a:latin typeface="Lato"/>
                <a:ea typeface="AppleSystemUIFont"/>
              </a:rPr>
              <a:t>-3      </a:t>
            </a:r>
            <a:endParaRPr b="0" lang="en-PH" sz="2000" spc="-1" strike="noStrike">
              <a:solidFill>
                <a:srgbClr val="000000"/>
              </a:solidFill>
              <a:latin typeface="Arial"/>
            </a:endParaRPr>
          </a:p>
          <a:p>
            <a:pPr>
              <a:lnSpc>
                <a:spcPct val="100000"/>
              </a:lnSpc>
            </a:pPr>
            <a:r>
              <a:rPr b="1" i="1" lang="en-PH" sz="2000" spc="-1" strike="noStrike">
                <a:solidFill>
                  <a:srgbClr val="000000"/>
                </a:solidFill>
                <a:latin typeface="Lato"/>
                <a:ea typeface="AppleSystemUIFont"/>
              </a:rPr>
              <a:t>   </a:t>
            </a:r>
            <a:r>
              <a:rPr b="1" i="1" lang="en-PH" sz="2000" spc="-1" strike="noStrike">
                <a:solidFill>
                  <a:srgbClr val="000000"/>
                </a:solidFill>
                <a:latin typeface="Lato"/>
                <a:ea typeface="AppleSystemUIFont"/>
              </a:rPr>
              <a:t>23.5   </a:t>
            </a:r>
            <a:endParaRPr b="0" lang="en-PH" sz="2000" spc="-1" strike="noStrike">
              <a:solidFill>
                <a:srgbClr val="000000"/>
              </a:solidFill>
              <a:latin typeface="Arial"/>
            </a:endParaRPr>
          </a:p>
        </p:txBody>
      </p:sp>
      <p:sp>
        <p:nvSpPr>
          <p:cNvPr id="171" name=""/>
          <p:cNvSpPr/>
          <p:nvPr/>
        </p:nvSpPr>
        <p:spPr>
          <a:xfrm>
            <a:off x="4692600" y="4475520"/>
            <a:ext cx="1218960" cy="939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i="1" lang="en-PH" sz="2000" spc="-1" strike="noStrike">
                <a:solidFill>
                  <a:srgbClr val="000000"/>
                </a:solidFill>
                <a:latin typeface="Lato"/>
                <a:ea typeface="AppleSystemUIFont"/>
              </a:rPr>
              <a:t>   </a:t>
            </a:r>
            <a:r>
              <a:rPr b="1" i="1" lang="en-PH" sz="2000" spc="-1" strike="noStrike">
                <a:solidFill>
                  <a:srgbClr val="000000"/>
                </a:solidFill>
                <a:latin typeface="Lato"/>
                <a:ea typeface="AppleSystemUIFont"/>
              </a:rPr>
              <a:t>48.5   </a:t>
            </a:r>
            <a:endParaRPr b="0" lang="en-PH" sz="2000" spc="-1" strike="noStrike">
              <a:solidFill>
                <a:srgbClr val="000000"/>
              </a:solidFill>
              <a:latin typeface="Arial"/>
            </a:endParaRPr>
          </a:p>
          <a:p>
            <a:pPr algn="ctr">
              <a:lnSpc>
                <a:spcPct val="100000"/>
              </a:lnSpc>
            </a:pPr>
            <a:r>
              <a:rPr b="1" i="1" lang="en-PH" sz="2000" spc="-1" strike="noStrike">
                <a:solidFill>
                  <a:srgbClr val="000000"/>
                </a:solidFill>
                <a:latin typeface="Lato"/>
                <a:ea typeface="AppleSystemUIFont"/>
              </a:rPr>
              <a:t>7</a:t>
            </a:r>
            <a:endParaRPr b="0" lang="en-PH" sz="2000" spc="-1" strike="noStrike">
              <a:solidFill>
                <a:srgbClr val="000000"/>
              </a:solidFill>
              <a:latin typeface="Arial"/>
            </a:endParaRPr>
          </a:p>
        </p:txBody>
      </p:sp>
      <p:sp>
        <p:nvSpPr>
          <p:cNvPr id="172" name=""/>
          <p:cNvSpPr/>
          <p:nvPr/>
        </p:nvSpPr>
        <p:spPr>
          <a:xfrm>
            <a:off x="6096960" y="4475520"/>
            <a:ext cx="1407600" cy="939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i="1" lang="en-PH" sz="2000" spc="-1" strike="noStrike">
                <a:solidFill>
                  <a:srgbClr val="000000"/>
                </a:solidFill>
                <a:latin typeface="Lato"/>
                <a:ea typeface="AppleSystemUIFont"/>
              </a:rPr>
              <a:t>   </a:t>
            </a:r>
            <a:r>
              <a:rPr b="1" i="1" lang="en-PH" sz="2000" spc="-1" strike="noStrike">
                <a:solidFill>
                  <a:srgbClr val="000000"/>
                </a:solidFill>
                <a:latin typeface="Lato"/>
                <a:ea typeface="AppleSystemUIFont"/>
              </a:rPr>
              <a:t>-145.5   </a:t>
            </a:r>
            <a:endParaRPr b="0" lang="en-PH" sz="2000" spc="-1" strike="noStrike">
              <a:solidFill>
                <a:srgbClr val="000000"/>
              </a:solidFill>
              <a:latin typeface="Arial"/>
            </a:endParaRPr>
          </a:p>
          <a:p>
            <a:pPr algn="ctr">
              <a:lnSpc>
                <a:spcPct val="100000"/>
              </a:lnSpc>
            </a:pPr>
            <a:r>
              <a:rPr b="1" i="1" lang="en-PH" sz="2000" spc="-1" strike="noStrike">
                <a:solidFill>
                  <a:srgbClr val="000000"/>
                </a:solidFill>
                <a:latin typeface="Lato"/>
                <a:ea typeface="AppleSystemUIFont"/>
              </a:rPr>
              <a:t>164.5</a:t>
            </a:r>
            <a:endParaRPr b="0" lang="en-PH" sz="2000" spc="-1" strike="noStrike">
              <a:solidFill>
                <a:srgbClr val="000000"/>
              </a:solidFill>
              <a:latin typeface="Arial"/>
            </a:endParaRPr>
          </a:p>
        </p:txBody>
      </p:sp>
      <p:sp>
        <p:nvSpPr>
          <p:cNvPr id="173" name=""/>
          <p:cNvSpPr/>
          <p:nvPr/>
        </p:nvSpPr>
        <p:spPr>
          <a:xfrm>
            <a:off x="5668200" y="2713680"/>
            <a:ext cx="809280" cy="360"/>
          </a:xfrm>
          <a:prstGeom prst="line">
            <a:avLst/>
          </a:prstGeom>
          <a:ln w="12600">
            <a:solidFill>
              <a:srgbClr val="000000"/>
            </a:solidFill>
            <a:round/>
          </a:ln>
        </p:spPr>
        <p:style>
          <a:lnRef idx="0"/>
          <a:fillRef idx="0"/>
          <a:effectRef idx="0"/>
          <a:fontRef idx="minor"/>
        </p:style>
        <p:txBody>
          <a:bodyPr lIns="96120" rIns="96120" tIns="0" bIns="0" anchor="ctr" anchorCtr="1">
            <a:noAutofit/>
          </a:bodyPr>
          <a:p>
            <a:endParaRPr b="0" lang="en-PH" sz="1800" spc="-1" strike="noStrike">
              <a:solidFill>
                <a:srgbClr val="000000"/>
              </a:solidFill>
              <a:latin typeface="Arial"/>
              <a:ea typeface="DejaVu Sans"/>
            </a:endParaRPr>
          </a:p>
        </p:txBody>
      </p:sp>
      <p:sp>
        <p:nvSpPr>
          <p:cNvPr id="174" name=""/>
          <p:cNvSpPr/>
          <p:nvPr/>
        </p:nvSpPr>
        <p:spPr>
          <a:xfrm>
            <a:off x="5668200" y="3469680"/>
            <a:ext cx="809280" cy="360"/>
          </a:xfrm>
          <a:prstGeom prst="line">
            <a:avLst/>
          </a:prstGeom>
          <a:ln w="12600">
            <a:solidFill>
              <a:srgbClr val="000000"/>
            </a:solidFill>
            <a:round/>
          </a:ln>
        </p:spPr>
        <p:style>
          <a:lnRef idx="0"/>
          <a:fillRef idx="0"/>
          <a:effectRef idx="0"/>
          <a:fontRef idx="minor"/>
        </p:style>
        <p:txBody>
          <a:bodyPr lIns="96120" rIns="96120" tIns="0" bIns="0" anchor="ctr" anchorCtr="1">
            <a:noAutofit/>
          </a:bodyPr>
          <a:p>
            <a:endParaRPr b="0" lang="en-PH" sz="1800" spc="-1" strike="noStrike">
              <a:solidFill>
                <a:srgbClr val="000000"/>
              </a:solidFill>
              <a:latin typeface="Arial"/>
              <a:ea typeface="DejaVu Sans"/>
            </a:endParaRPr>
          </a:p>
        </p:txBody>
      </p:sp>
      <p:sp>
        <p:nvSpPr>
          <p:cNvPr id="175" name=""/>
          <p:cNvSpPr/>
          <p:nvPr/>
        </p:nvSpPr>
        <p:spPr>
          <a:xfrm>
            <a:off x="5668200" y="3865680"/>
            <a:ext cx="809280" cy="360"/>
          </a:xfrm>
          <a:prstGeom prst="line">
            <a:avLst/>
          </a:prstGeom>
          <a:ln w="12600">
            <a:solidFill>
              <a:srgbClr val="000000"/>
            </a:solidFill>
            <a:round/>
          </a:ln>
        </p:spPr>
        <p:style>
          <a:lnRef idx="0"/>
          <a:fillRef idx="0"/>
          <a:effectRef idx="0"/>
          <a:fontRef idx="minor"/>
        </p:style>
        <p:txBody>
          <a:bodyPr lIns="96120" rIns="96120" tIns="0" bIns="0" anchor="ctr" anchorCtr="1">
            <a:noAutofit/>
          </a:bodyPr>
          <a:p>
            <a:endParaRPr b="0" lang="en-PH" sz="1800" spc="-1" strike="noStrike">
              <a:solidFill>
                <a:srgbClr val="000000"/>
              </a:solidFill>
              <a:latin typeface="Arial"/>
              <a:ea typeface="DejaVu Sans"/>
            </a:endParaRPr>
          </a:p>
        </p:txBody>
      </p:sp>
      <p:sp>
        <p:nvSpPr>
          <p:cNvPr id="176" name=""/>
          <p:cNvSpPr/>
          <p:nvPr/>
        </p:nvSpPr>
        <p:spPr>
          <a:xfrm>
            <a:off x="5668200" y="4225680"/>
            <a:ext cx="809280" cy="360"/>
          </a:xfrm>
          <a:prstGeom prst="line">
            <a:avLst/>
          </a:prstGeom>
          <a:ln w="12600">
            <a:solidFill>
              <a:srgbClr val="000000"/>
            </a:solidFill>
            <a:round/>
          </a:ln>
        </p:spPr>
        <p:style>
          <a:lnRef idx="0"/>
          <a:fillRef idx="0"/>
          <a:effectRef idx="0"/>
          <a:fontRef idx="minor"/>
        </p:style>
        <p:txBody>
          <a:bodyPr lIns="96120" rIns="96120" tIns="0" bIns="0" anchor="ctr" anchorCtr="1">
            <a:noAutofit/>
          </a:bodyPr>
          <a:p>
            <a:endParaRPr b="0" lang="en-PH" sz="1800" spc="-1" strike="noStrike">
              <a:solidFill>
                <a:srgbClr val="000000"/>
              </a:solidFill>
              <a:latin typeface="Arial"/>
              <a:ea typeface="DejaVu Sans"/>
            </a:endParaRPr>
          </a:p>
        </p:txBody>
      </p:sp>
      <p:sp>
        <p:nvSpPr>
          <p:cNvPr id="177" name=""/>
          <p:cNvSpPr/>
          <p:nvPr/>
        </p:nvSpPr>
        <p:spPr>
          <a:xfrm>
            <a:off x="6424200" y="4837680"/>
            <a:ext cx="809280" cy="360"/>
          </a:xfrm>
          <a:prstGeom prst="line">
            <a:avLst/>
          </a:prstGeom>
          <a:ln w="12600">
            <a:solidFill>
              <a:srgbClr val="000000"/>
            </a:solidFill>
            <a:round/>
          </a:ln>
        </p:spPr>
        <p:style>
          <a:lnRef idx="0"/>
          <a:fillRef idx="0"/>
          <a:effectRef idx="0"/>
          <a:fontRef idx="minor"/>
        </p:style>
        <p:txBody>
          <a:bodyPr lIns="96120" rIns="96120" tIns="0" bIns="0" anchor="ctr" anchorCtr="1">
            <a:noAutofit/>
          </a:bodyPr>
          <a:p>
            <a:endParaRPr b="0" lang="en-PH" sz="1800" spc="-1" strike="noStrike">
              <a:solidFill>
                <a:srgbClr val="000000"/>
              </a:solidFill>
              <a:latin typeface="Arial"/>
              <a:ea typeface="DejaVu Sans"/>
            </a:endParaRPr>
          </a:p>
        </p:txBody>
      </p:sp>
      <p:sp>
        <p:nvSpPr>
          <p:cNvPr id="178" name=""/>
          <p:cNvSpPr/>
          <p:nvPr/>
        </p:nvSpPr>
        <p:spPr>
          <a:xfrm>
            <a:off x="4876200" y="4837680"/>
            <a:ext cx="809280" cy="360"/>
          </a:xfrm>
          <a:prstGeom prst="line">
            <a:avLst/>
          </a:prstGeom>
          <a:ln w="12600">
            <a:solidFill>
              <a:srgbClr val="000000"/>
            </a:solidFill>
            <a:round/>
          </a:ln>
        </p:spPr>
        <p:style>
          <a:lnRef idx="0"/>
          <a:fillRef idx="0"/>
          <a:effectRef idx="0"/>
          <a:fontRef idx="minor"/>
        </p:style>
        <p:txBody>
          <a:bodyPr lIns="96120" rIns="96120" tIns="0" bIns="0" anchor="ctr" anchorCtr="1">
            <a:noAutofit/>
          </a:bodyPr>
          <a:p>
            <a:endParaRPr b="0" lang="en-PH" sz="1800" spc="-1" strike="noStrike">
              <a:solidFill>
                <a:srgbClr val="000000"/>
              </a:solidFill>
              <a:latin typeface="Arial"/>
              <a:ea typeface="DejaVu Sans"/>
            </a:endParaRPr>
          </a:p>
        </p:txBody>
      </p:sp>
      <p:sp>
        <p:nvSpPr>
          <p:cNvPr id="179" name=""/>
          <p:cNvSpPr/>
          <p:nvPr/>
        </p:nvSpPr>
        <p:spPr>
          <a:xfrm>
            <a:off x="3508200" y="4801680"/>
            <a:ext cx="809280" cy="360"/>
          </a:xfrm>
          <a:prstGeom prst="line">
            <a:avLst/>
          </a:prstGeom>
          <a:ln w="12600">
            <a:solidFill>
              <a:srgbClr val="000000"/>
            </a:solidFill>
            <a:round/>
          </a:ln>
        </p:spPr>
        <p:style>
          <a:lnRef idx="0"/>
          <a:fillRef idx="0"/>
          <a:effectRef idx="0"/>
          <a:fontRef idx="minor"/>
        </p:style>
        <p:txBody>
          <a:bodyPr lIns="96120" rIns="96120" tIns="0" bIns="0" anchor="ctr" anchorCtr="1">
            <a:noAutofit/>
          </a:bodyPr>
          <a:p>
            <a:endParaRPr b="0" lang="en-PH" sz="1800" spc="-1" strike="noStrike">
              <a:solidFill>
                <a:srgbClr val="000000"/>
              </a:solidFill>
              <a:latin typeface="Arial"/>
              <a:ea typeface="DejaVu Sans"/>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
          <p:cNvSpPr/>
          <p:nvPr/>
        </p:nvSpPr>
        <p:spPr>
          <a:xfrm>
            <a:off x="973440" y="1434600"/>
            <a:ext cx="5858640" cy="3493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2000" spc="-1" strike="noStrike">
                <a:solidFill>
                  <a:srgbClr val="000000"/>
                </a:solidFill>
                <a:latin typeface="Lato"/>
                <a:ea typeface="AppleSystemUIFont"/>
              </a:rPr>
              <a:t>1. Di-elastik (E</a:t>
            </a:r>
            <a:r>
              <a:rPr b="1" lang="en-PH" sz="1400" spc="-1" strike="noStrike">
                <a:solidFill>
                  <a:srgbClr val="000000"/>
                </a:solidFill>
                <a:latin typeface="Lato"/>
                <a:ea typeface="AppleSystemUIFont"/>
              </a:rPr>
              <a:t>p </a:t>
            </a:r>
            <a:r>
              <a:rPr b="0" lang="en-PH" sz="2000" spc="-1" strike="noStrike">
                <a:solidFill>
                  <a:srgbClr val="000000"/>
                </a:solidFill>
                <a:latin typeface="Lato"/>
                <a:ea typeface="AppleSystemUIFont"/>
              </a:rPr>
              <a:t>&lt; </a:t>
            </a:r>
            <a:r>
              <a:rPr b="1" lang="en-PH" sz="2000" spc="-1" strike="noStrike">
                <a:solidFill>
                  <a:srgbClr val="000000"/>
                </a:solidFill>
                <a:latin typeface="Lato"/>
                <a:ea typeface="AppleSystemUIFont"/>
              </a:rPr>
              <a:t>1)</a:t>
            </a:r>
            <a:endParaRPr b="0" lang="en-PH" sz="20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a:buChar char=""/>
            </a:pPr>
            <a:r>
              <a:rPr b="0" lang="en-PH" sz="1800" spc="-1" strike="noStrike">
                <a:solidFill>
                  <a:srgbClr val="000000"/>
                </a:solidFill>
                <a:latin typeface="Lato"/>
                <a:ea typeface="AppleSystemUIFont"/>
              </a:rPr>
              <a:t>Kung ang </a:t>
            </a:r>
            <a:r>
              <a:rPr b="0" i="1" lang="en-PH" sz="1800" spc="-1" strike="noStrike">
                <a:solidFill>
                  <a:srgbClr val="000000"/>
                </a:solidFill>
                <a:latin typeface="Lato"/>
                <a:ea typeface="AppleSystemUIFont"/>
              </a:rPr>
              <a:t>value</a:t>
            </a:r>
            <a:r>
              <a:rPr b="0" lang="en-PH" sz="1800" spc="-1" strike="noStrike">
                <a:solidFill>
                  <a:srgbClr val="000000"/>
                </a:solidFill>
                <a:latin typeface="Lato"/>
                <a:ea typeface="AppleSystemUIFont"/>
              </a:rPr>
              <a:t> ng elastisidad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ay mas mababa sa 1, ito ay di-elastik. Nangangahulugan ito na mas maliit sa 1% ang pagbabago sa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sa bawat 1% na pagbabago sa presyo. Ibig sabihin, hindi masyadong nagbabago ang demand kompara sa pagbabago sa presyo. Ang mga produktong di-elastik ay mga pangangailangan tulad ng bigas, asukal, at iba pang mga produkto na walang kapalit.</a:t>
            </a:r>
            <a:endParaRPr b="0" lang="en-PH" sz="1800" spc="-1" strike="noStrike">
              <a:solidFill>
                <a:srgbClr val="000000"/>
              </a:solidFill>
              <a:latin typeface="Arial"/>
            </a:endParaRPr>
          </a:p>
        </p:txBody>
      </p:sp>
      <p:sp>
        <p:nvSpPr>
          <p:cNvPr id="181" name="Rectangle 21"/>
          <p:cNvSpPr/>
          <p:nvPr/>
        </p:nvSpPr>
        <p:spPr>
          <a:xfrm>
            <a:off x="-113040" y="532080"/>
            <a:ext cx="83966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2" name="Rectangle 22"/>
          <p:cNvSpPr/>
          <p:nvPr/>
        </p:nvSpPr>
        <p:spPr>
          <a:xfrm>
            <a:off x="426960" y="532080"/>
            <a:ext cx="8086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Uri ng Elastisidad ng </a:t>
            </a:r>
            <a:r>
              <a:rPr b="1" i="1" lang="en-PH" sz="3600" spc="-1" strike="noStrike">
                <a:solidFill>
                  <a:srgbClr val="ffffff"/>
                </a:solidFill>
                <a:latin typeface="Montserrat Medium"/>
                <a:ea typeface="DejaVu Sans"/>
              </a:rPr>
              <a:t>Demand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83" name="" descr=""/>
          <p:cNvPicPr/>
          <p:nvPr/>
        </p:nvPicPr>
        <p:blipFill>
          <a:blip r:embed="rId1"/>
          <a:stretch/>
        </p:blipFill>
        <p:spPr>
          <a:xfrm>
            <a:off x="7080120" y="1699200"/>
            <a:ext cx="4300920" cy="37875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
          <p:cNvSpPr/>
          <p:nvPr/>
        </p:nvSpPr>
        <p:spPr>
          <a:xfrm>
            <a:off x="973440" y="1434600"/>
            <a:ext cx="5964840" cy="3743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2000" spc="-1" strike="noStrike">
                <a:solidFill>
                  <a:srgbClr val="000000"/>
                </a:solidFill>
                <a:latin typeface="Lato"/>
                <a:ea typeface="AppleSystemUIFont"/>
              </a:rPr>
              <a:t>2. Ganap na Di-Elastik (E</a:t>
            </a:r>
            <a:r>
              <a:rPr b="1" lang="en-PH" sz="1400" spc="-1" strike="noStrike">
                <a:solidFill>
                  <a:srgbClr val="000000"/>
                </a:solidFill>
                <a:latin typeface="Lato"/>
                <a:ea typeface="AppleSystemUIFont"/>
              </a:rPr>
              <a:t>p</a:t>
            </a:r>
            <a:r>
              <a:rPr b="1" lang="en-PH" sz="2000" spc="-1" strike="noStrike">
                <a:solidFill>
                  <a:srgbClr val="000000"/>
                </a:solidFill>
                <a:latin typeface="Lato"/>
                <a:ea typeface="AppleSystemUIFont"/>
              </a:rPr>
              <a:t> = 0)</a:t>
            </a:r>
            <a:endParaRPr b="0" lang="en-PH" sz="20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a:buChar char=""/>
            </a:pPr>
            <a:r>
              <a:rPr b="0" lang="en-PH" sz="1800" spc="-1" strike="noStrike">
                <a:solidFill>
                  <a:srgbClr val="000000"/>
                </a:solidFill>
                <a:latin typeface="Lato"/>
                <a:ea typeface="AppleSystemUIFont"/>
              </a:rPr>
              <a:t>Ang produkto o serbisyo na hindi nagbabago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kahit na may pagbabago sa presyo ay may elastisidad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na </a:t>
            </a:r>
            <a:r>
              <a:rPr b="1" lang="en-PH" sz="1800" spc="-1" strike="noStrike">
                <a:solidFill>
                  <a:srgbClr val="000000"/>
                </a:solidFill>
                <a:latin typeface="Lato"/>
                <a:ea typeface="AppleSystemUIFont"/>
              </a:rPr>
              <a:t>ganap na di-elastik.</a:t>
            </a:r>
            <a:r>
              <a:rPr b="0" lang="en-PH" sz="1800" spc="-1" strike="noStrike">
                <a:solidFill>
                  <a:srgbClr val="000000"/>
                </a:solidFill>
                <a:latin typeface="Lato"/>
                <a:ea typeface="AppleSystemUIFont"/>
              </a:rPr>
              <a:t> 0 ang </a:t>
            </a:r>
            <a:r>
              <a:rPr b="0" i="1" lang="en-PH" sz="1800" spc="-1" strike="noStrike">
                <a:solidFill>
                  <a:srgbClr val="000000"/>
                </a:solidFill>
                <a:latin typeface="Lato"/>
                <a:ea typeface="AppleSystemUIFont"/>
              </a:rPr>
              <a:t>value</a:t>
            </a:r>
            <a:r>
              <a:rPr b="0" lang="en-PH" sz="1800" spc="-1" strike="noStrike">
                <a:solidFill>
                  <a:srgbClr val="000000"/>
                </a:solidFill>
                <a:latin typeface="Lato"/>
                <a:ea typeface="AppleSystemUIFont"/>
              </a:rPr>
              <a:t> nito sapagkat walang pagbabago sa dami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Ang mga </a:t>
            </a:r>
            <a:r>
              <a:rPr b="0" i="1" lang="en-PH" sz="1800" spc="-1" strike="noStrike">
                <a:solidFill>
                  <a:srgbClr val="000000"/>
                </a:solidFill>
                <a:latin typeface="Lato"/>
                <a:ea typeface="AppleSystemUIFont"/>
              </a:rPr>
              <a:t>maintenance</a:t>
            </a:r>
            <a:r>
              <a:rPr b="0" lang="en-PH" sz="1800" spc="-1" strike="noStrike">
                <a:solidFill>
                  <a:srgbClr val="000000"/>
                </a:solidFill>
                <a:latin typeface="Lato"/>
                <a:ea typeface="AppleSystemUIFont"/>
              </a:rPr>
              <a:t> na gamot tulad ng </a:t>
            </a:r>
            <a:r>
              <a:rPr b="0" i="1" lang="en-PH" sz="1800" spc="-1" strike="noStrike">
                <a:solidFill>
                  <a:srgbClr val="000000"/>
                </a:solidFill>
                <a:latin typeface="Lato"/>
                <a:ea typeface="AppleSystemUIFont"/>
              </a:rPr>
              <a:t>insulin</a:t>
            </a:r>
            <a:r>
              <a:rPr b="0" lang="en-PH" sz="1800" spc="-1" strike="noStrike">
                <a:solidFill>
                  <a:srgbClr val="000000"/>
                </a:solidFill>
                <a:latin typeface="Lato"/>
                <a:ea typeface="AppleSystemUIFont"/>
              </a:rPr>
              <a:t> ay halimbawa ng produkto na ganap na di-elastik ang elastisidad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sapagkat kahit na magkano ang pagbabago nito sa presyo ay bibilhin pa rin ang nakatakdang dami nito.</a:t>
            </a:r>
            <a:endParaRPr b="0" lang="en-PH" sz="1800" spc="-1" strike="noStrike">
              <a:solidFill>
                <a:srgbClr val="000000"/>
              </a:solidFill>
              <a:latin typeface="Arial"/>
            </a:endParaRPr>
          </a:p>
        </p:txBody>
      </p:sp>
      <p:sp>
        <p:nvSpPr>
          <p:cNvPr id="185" name="Rectangle 14"/>
          <p:cNvSpPr/>
          <p:nvPr/>
        </p:nvSpPr>
        <p:spPr>
          <a:xfrm>
            <a:off x="-113040" y="532080"/>
            <a:ext cx="83966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6" name="Rectangle 16"/>
          <p:cNvSpPr/>
          <p:nvPr/>
        </p:nvSpPr>
        <p:spPr>
          <a:xfrm>
            <a:off x="426960" y="532080"/>
            <a:ext cx="8086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Uri ng Elastisidad ng </a:t>
            </a:r>
            <a:r>
              <a:rPr b="1" i="1" lang="en-PH" sz="3600" spc="-1" strike="noStrike">
                <a:solidFill>
                  <a:srgbClr val="ffffff"/>
                </a:solidFill>
                <a:latin typeface="Montserrat Medium"/>
                <a:ea typeface="DejaVu Sans"/>
              </a:rPr>
              <a:t>Demand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87" name="" descr=""/>
          <p:cNvPicPr/>
          <p:nvPr/>
        </p:nvPicPr>
        <p:blipFill>
          <a:blip r:embed="rId1"/>
          <a:stretch/>
        </p:blipFill>
        <p:spPr>
          <a:xfrm>
            <a:off x="7044120" y="1717560"/>
            <a:ext cx="4442400" cy="38052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
          <p:cNvSpPr/>
          <p:nvPr/>
        </p:nvSpPr>
        <p:spPr>
          <a:xfrm>
            <a:off x="973440" y="1434600"/>
            <a:ext cx="5893920" cy="3043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2000" spc="-1" strike="noStrike">
                <a:solidFill>
                  <a:srgbClr val="000000"/>
                </a:solidFill>
                <a:latin typeface="Lato"/>
                <a:ea typeface="AppleSystemUIFont"/>
              </a:rPr>
              <a:t>3. </a:t>
            </a:r>
            <a:r>
              <a:rPr b="1" i="1" lang="en-PH" sz="2000" spc="-1" strike="noStrike">
                <a:solidFill>
                  <a:srgbClr val="000000"/>
                </a:solidFill>
                <a:latin typeface="Lato"/>
                <a:ea typeface="AppleSystemUIFont"/>
              </a:rPr>
              <a:t>Unitary</a:t>
            </a:r>
            <a:r>
              <a:rPr b="1" lang="en-PH" sz="2000" spc="-1" strike="noStrike">
                <a:solidFill>
                  <a:srgbClr val="000000"/>
                </a:solidFill>
                <a:latin typeface="Lato"/>
                <a:ea typeface="AppleSystemUIFont"/>
              </a:rPr>
              <a:t> (E</a:t>
            </a:r>
            <a:r>
              <a:rPr b="1" lang="en-PH" sz="1400" spc="-1" strike="noStrike">
                <a:solidFill>
                  <a:srgbClr val="000000"/>
                </a:solidFill>
                <a:latin typeface="Lato"/>
                <a:ea typeface="AppleSystemUIFont"/>
              </a:rPr>
              <a:t>p </a:t>
            </a:r>
            <a:r>
              <a:rPr b="1" lang="en-PH" sz="2000" spc="-1" strike="noStrike">
                <a:solidFill>
                  <a:srgbClr val="000000"/>
                </a:solidFill>
                <a:latin typeface="Lato"/>
                <a:ea typeface="AppleSystemUIFont"/>
              </a:rPr>
              <a:t>=</a:t>
            </a:r>
            <a:r>
              <a:rPr b="0" lang="en-PH" sz="2000" spc="-1" strike="noStrike">
                <a:solidFill>
                  <a:srgbClr val="000000"/>
                </a:solidFill>
                <a:latin typeface="Lato"/>
                <a:ea typeface="AppleSystemUIFont"/>
              </a:rPr>
              <a:t> </a:t>
            </a:r>
            <a:r>
              <a:rPr b="1" lang="en-PH" sz="2000" spc="-1" strike="noStrike">
                <a:solidFill>
                  <a:srgbClr val="000000"/>
                </a:solidFill>
                <a:latin typeface="Lato"/>
                <a:ea typeface="AppleSystemUIFont"/>
              </a:rPr>
              <a:t>1)</a:t>
            </a:r>
            <a:endParaRPr b="0" lang="en-PH" sz="20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a:buChar char=""/>
            </a:pPr>
            <a:r>
              <a:rPr b="0" lang="en-PH" sz="1800" spc="-1" strike="noStrike">
                <a:solidFill>
                  <a:srgbClr val="000000"/>
                </a:solidFill>
                <a:latin typeface="Lato"/>
                <a:ea typeface="AppleSystemUIFont"/>
              </a:rPr>
              <a:t>Kapag 1 ang </a:t>
            </a:r>
            <a:r>
              <a:rPr b="0" i="1" lang="en-PH" sz="1800" spc="-1" strike="noStrike">
                <a:solidFill>
                  <a:srgbClr val="000000"/>
                </a:solidFill>
                <a:latin typeface="Lato"/>
                <a:ea typeface="AppleSystemUIFont"/>
              </a:rPr>
              <a:t>value</a:t>
            </a:r>
            <a:r>
              <a:rPr b="0" lang="en-PH" sz="1800" spc="-1" strike="noStrike">
                <a:solidFill>
                  <a:srgbClr val="000000"/>
                </a:solidFill>
                <a:latin typeface="Lato"/>
                <a:ea typeface="AppleSystemUIFont"/>
              </a:rPr>
              <a:t> ng elastisidad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ito ay </a:t>
            </a:r>
            <a:r>
              <a:rPr b="1" i="1" lang="en-PH" sz="1800" spc="-1" strike="noStrike">
                <a:solidFill>
                  <a:srgbClr val="000000"/>
                </a:solidFill>
                <a:latin typeface="Lato"/>
                <a:ea typeface="AppleSystemUIFont"/>
              </a:rPr>
              <a:t>unitary</a:t>
            </a:r>
            <a:r>
              <a:rPr b="0" lang="en-PH" sz="1800" spc="-1" strike="noStrike">
                <a:solidFill>
                  <a:srgbClr val="000000"/>
                </a:solidFill>
                <a:latin typeface="Lato"/>
                <a:ea typeface="AppleSystemUIFont"/>
              </a:rPr>
              <a:t>. Nagbabago ng 1% ang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 sa bawat 1% na pagbabago ng presyo. Ang mga produkto na kinokonsumo sa maliit na porsyento katulad ng karayom, kendi, at asin ay may </a:t>
            </a:r>
            <a:r>
              <a:rPr b="0" i="1" lang="en-PH" sz="1800" spc="-1" strike="noStrike">
                <a:solidFill>
                  <a:srgbClr val="000000"/>
                </a:solidFill>
                <a:latin typeface="Lato"/>
                <a:ea typeface="AppleSystemUIFont"/>
              </a:rPr>
              <a:t>unitary</a:t>
            </a:r>
            <a:r>
              <a:rPr b="0" lang="en-PH" sz="1800" spc="-1" strike="noStrike">
                <a:solidFill>
                  <a:srgbClr val="000000"/>
                </a:solidFill>
                <a:latin typeface="Lato"/>
                <a:ea typeface="AppleSystemUIFont"/>
              </a:rPr>
              <a:t> na elastisidad ng </a:t>
            </a:r>
            <a:r>
              <a:rPr b="0" i="1" lang="en-PH" sz="1800" spc="-1" strike="noStrike">
                <a:solidFill>
                  <a:srgbClr val="000000"/>
                </a:solidFill>
                <a:latin typeface="Lato"/>
                <a:ea typeface="AppleSystemUIFont"/>
              </a:rPr>
              <a:t>demand</a:t>
            </a:r>
            <a:r>
              <a:rPr b="0" lang="en-PH" sz="1800" spc="-1" strike="noStrike">
                <a:solidFill>
                  <a:srgbClr val="000000"/>
                </a:solidFill>
                <a:latin typeface="Lato"/>
                <a:ea typeface="AppleSystemUIFont"/>
              </a:rPr>
              <a:t>.</a:t>
            </a:r>
            <a:endParaRPr b="0" lang="en-PH" sz="1800" spc="-1" strike="noStrike">
              <a:solidFill>
                <a:srgbClr val="000000"/>
              </a:solidFill>
              <a:latin typeface="Arial"/>
            </a:endParaRPr>
          </a:p>
        </p:txBody>
      </p:sp>
      <p:sp>
        <p:nvSpPr>
          <p:cNvPr id="189" name="Rectangle 23"/>
          <p:cNvSpPr/>
          <p:nvPr/>
        </p:nvSpPr>
        <p:spPr>
          <a:xfrm>
            <a:off x="-113040" y="532080"/>
            <a:ext cx="83966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90" name="Rectangle 24"/>
          <p:cNvSpPr/>
          <p:nvPr/>
        </p:nvSpPr>
        <p:spPr>
          <a:xfrm>
            <a:off x="426960" y="532080"/>
            <a:ext cx="8086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Uri ng Elastisidad ng </a:t>
            </a:r>
            <a:r>
              <a:rPr b="1" i="1" lang="en-PH" sz="3600" spc="-1" strike="noStrike">
                <a:solidFill>
                  <a:srgbClr val="ffffff"/>
                </a:solidFill>
                <a:latin typeface="Montserrat Medium"/>
                <a:ea typeface="DejaVu Sans"/>
              </a:rPr>
              <a:t>Demand</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91" name="" descr=""/>
          <p:cNvPicPr/>
          <p:nvPr/>
        </p:nvPicPr>
        <p:blipFill>
          <a:blip r:embed="rId1"/>
          <a:stretch/>
        </p:blipFill>
        <p:spPr>
          <a:xfrm>
            <a:off x="7044120" y="1717920"/>
            <a:ext cx="4328280" cy="40881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1948</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2023-05-08T15:18:14Z</dcterms:modified>
  <cp:revision>210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