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2"/>
  </p:notesMasterIdLst>
  <p:sldIdLst>
    <p:sldId id="256" r:id="rId4"/>
    <p:sldId id="277" r:id="rId5"/>
    <p:sldId id="285" r:id="rId6"/>
    <p:sldId id="284" r:id="rId7"/>
    <p:sldId id="286" r:id="rId8"/>
    <p:sldId id="287" r:id="rId9"/>
    <p:sldId id="291" r:id="rId10"/>
    <p:sldId id="293" r:id="rId11"/>
    <p:sldId id="295" r:id="rId12"/>
    <p:sldId id="294" r:id="rId13"/>
    <p:sldId id="296" r:id="rId14"/>
    <p:sldId id="297" r:id="rId15"/>
    <p:sldId id="288" r:id="rId16"/>
    <p:sldId id="289" r:id="rId17"/>
    <p:sldId id="290" r:id="rId18"/>
    <p:sldId id="298" r:id="rId19"/>
    <p:sldId id="299"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2"/>
    <p:restoredTop sz="93076"/>
  </p:normalViewPr>
  <p:slideViewPr>
    <p:cSldViewPr snapToGrid="0" snapToObjects="1">
      <p:cViewPr>
        <p:scale>
          <a:sx n="90" d="100"/>
          <a:sy n="90" d="100"/>
        </p:scale>
        <p:origin x="-280"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3/16/23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15734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15851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28368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16865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187053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160448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382579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171027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407119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55651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99018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55305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304301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115068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188501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3149952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3/16/23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3/16/23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3/16/23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3/16/23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668254" y="2663399"/>
            <a:ext cx="6657472" cy="1754326"/>
          </a:xfrm>
          <a:prstGeom prst="rect">
            <a:avLst/>
          </a:prstGeom>
          <a:noFill/>
        </p:spPr>
        <p:txBody>
          <a:bodyPr wrap="square" rtlCol="0">
            <a:spAutoFit/>
          </a:bodyPr>
          <a:lstStyle/>
          <a:p>
            <a:pPr algn="ctr"/>
            <a:r>
              <a:rPr lang="en-US" sz="3600" b="1" dirty="0">
                <a:solidFill>
                  <a:schemeClr val="bg1"/>
                </a:solidFill>
                <a:latin typeface="Montserrat Medium" pitchFamily="2" charset="77"/>
              </a:rPr>
              <a:t>Solving Word Problems Involving Addition and Subtraction of Fractions and Mixed Numbers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714213" y="1783677"/>
                <a:ext cx="11242436" cy="4732870"/>
              </a:xfrm>
            </p:spPr>
            <p:txBody>
              <a:bodyPr>
                <a:normAutofit/>
              </a:bodyPr>
              <a:lstStyle/>
              <a:p>
                <a:pPr marL="0" indent="0" algn="just">
                  <a:buNone/>
                </a:pPr>
                <a:r>
                  <a:rPr lang="en-PH" b="1" dirty="0"/>
                  <a:t>Problem 1: </a:t>
                </a:r>
                <a:r>
                  <a:rPr lang="en-PH" dirty="0"/>
                  <a:t>Bernie likes English and MAPEH best. How much time did he spend on both subjects?</a:t>
                </a:r>
              </a:p>
              <a:p>
                <a:pPr marL="0" indent="0" algn="just">
                  <a:buNone/>
                </a:pPr>
                <a:r>
                  <a:rPr lang="en-PH" b="1" dirty="0"/>
                  <a:t>Step 4: CHECK</a:t>
                </a:r>
                <a:endParaRPr lang="en-PH" dirty="0"/>
              </a:p>
              <a:p>
                <a:pPr algn="just"/>
                <a:r>
                  <a:rPr lang="en-PH" dirty="0"/>
                  <a:t>Finally, change the fractions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10</m:t>
                        </m:r>
                      </m:num>
                      <m:den>
                        <m:r>
                          <a:rPr lang="en-US" i="1">
                            <a:latin typeface="Cambria Math" panose="02040503050406030204" pitchFamily="18" charset="0"/>
                          </a:rPr>
                          <m:t>12</m:t>
                        </m:r>
                      </m:den>
                    </m:f>
                    <m:r>
                      <a:rPr lang="en-US" i="1">
                        <a:latin typeface="Cambria Math" panose="02040503050406030204" pitchFamily="18" charset="0"/>
                      </a:rPr>
                      <m:t> </m:t>
                    </m:r>
                  </m:oMath>
                </a14:m>
                <a:r>
                  <a:rPr lang="en-PH" dirty="0"/>
                  <a:t>and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9</m:t>
                        </m:r>
                      </m:num>
                      <m:den>
                        <m:r>
                          <a:rPr lang="en-US" i="1">
                            <a:latin typeface="Cambria Math" panose="02040503050406030204" pitchFamily="18" charset="0"/>
                          </a:rPr>
                          <m:t>12</m:t>
                        </m:r>
                      </m:den>
                    </m:f>
                    <m:r>
                      <a:rPr lang="en-US" i="1">
                        <a:latin typeface="Cambria Math" panose="02040503050406030204" pitchFamily="18" charset="0"/>
                      </a:rPr>
                      <m:t> </m:t>
                    </m:r>
                  </m:oMath>
                </a14:m>
                <a:r>
                  <a:rPr lang="en-PH" dirty="0"/>
                  <a:t>to lowest terms </a:t>
                </a:r>
              </a:p>
              <a:p>
                <a:pPr marL="0" indent="0" algn="just">
                  <a:buNone/>
                </a:pPr>
                <a:r>
                  <a:rPr lang="en-PH"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10</m:t>
                        </m:r>
                      </m:num>
                      <m:den>
                        <m:r>
                          <a:rPr lang="en-US" i="1">
                            <a:latin typeface="Cambria Math" panose="02040503050406030204" pitchFamily="18" charset="0"/>
                          </a:rPr>
                          <m:t>12</m:t>
                        </m:r>
                      </m:den>
                    </m:f>
                  </m:oMath>
                </a14:m>
                <a:r>
                  <a:rPr lang="en-PH" dirty="0"/>
                  <a:t> has the lowest term of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oMath>
                </a14:m>
                <a:r>
                  <a:rPr lang="en-PH" dirty="0"/>
                  <a:t> . </a:t>
                </a:r>
              </a:p>
              <a:p>
                <a:pPr marL="0" indent="0" algn="just">
                  <a:buNone/>
                </a:pPr>
                <a:r>
                  <a:rPr lang="en-PH"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9</m:t>
                        </m:r>
                      </m:num>
                      <m:den>
                        <m:r>
                          <a:rPr lang="en-US" i="1">
                            <a:latin typeface="Cambria Math" panose="02040503050406030204" pitchFamily="18" charset="0"/>
                          </a:rPr>
                          <m:t>12</m:t>
                        </m:r>
                      </m:den>
                    </m:f>
                    <m:r>
                      <a:rPr lang="en-US" b="0" i="0" smtClean="0">
                        <a:latin typeface="Cambria Math" panose="02040503050406030204" pitchFamily="18" charset="0"/>
                      </a:rPr>
                      <m:t> </m:t>
                    </m:r>
                  </m:oMath>
                </a14:m>
                <a:r>
                  <a:rPr lang="en-PH" dirty="0"/>
                  <a:t> has the lowest term of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PH" dirty="0"/>
                  <a:t>.</a:t>
                </a:r>
              </a:p>
              <a:p>
                <a:pPr>
                  <a:lnSpc>
                    <a:spcPct val="120000"/>
                  </a:lnSpc>
                </a:pPr>
                <a:r>
                  <a:rPr lang="en-PH" dirty="0"/>
                  <a:t>Therefore, the final answer is correct.</a:t>
                </a:r>
              </a:p>
              <a:p>
                <a:pPr algn="just"/>
                <a:endParaRPr lang="en-PH" dirty="0"/>
              </a:p>
            </p:txBody>
          </p:sp>
        </mc:Choice>
        <mc:Fallback>
          <p:sp>
            <p:nvSpPr>
              <p:cNvPr id="5" name="Content Placeholder 4">
                <a:extLst>
                  <a:ext uri="{FF2B5EF4-FFF2-40B4-BE49-F238E27FC236}">
                    <a16:creationId xmlns:a16="http://schemas.microsoft.com/office/drawing/2014/main" id="{024B6A55-650C-3848-8865-29A36885109F}"/>
                  </a:ext>
                </a:extLst>
              </p:cNvPr>
              <p:cNvSpPr>
                <a:spLocks noGrp="1" noRot="1" noChangeAspect="1" noMove="1" noResize="1" noEditPoints="1" noAdjustHandles="1" noChangeArrowheads="1" noChangeShapeType="1" noTextEdit="1"/>
              </p:cNvSpPr>
              <p:nvPr>
                <p:ph idx="1"/>
              </p:nvPr>
            </p:nvSpPr>
            <p:spPr>
              <a:xfrm>
                <a:off x="714213" y="1783677"/>
                <a:ext cx="11242436" cy="4732870"/>
              </a:xfrm>
              <a:blipFill>
                <a:blip r:embed="rId3"/>
                <a:stretch>
                  <a:fillRect l="-1016" t="-1872" r="-1129"/>
                </a:stretch>
              </a:blipFill>
            </p:spPr>
            <p:txBody>
              <a:bodyPr/>
              <a:lstStyle/>
              <a:p>
                <a:r>
                  <a:rPr lang="en-US">
                    <a:noFill/>
                  </a:rPr>
                  <a:t> </a:t>
                </a:r>
              </a:p>
            </p:txBody>
          </p:sp>
        </mc:Fallback>
      </mc:AlternateContent>
    </p:spTree>
    <p:extLst>
      <p:ext uri="{BB962C8B-B14F-4D97-AF65-F5344CB8AC3E}">
        <p14:creationId xmlns:p14="http://schemas.microsoft.com/office/powerpoint/2010/main" val="378628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089427"/>
                <a:ext cx="10515600" cy="4202274"/>
              </a:xfrm>
            </p:spPr>
            <p:txBody>
              <a:bodyPr>
                <a:normAutofit/>
              </a:bodyPr>
              <a:lstStyle/>
              <a:p>
                <a:pPr marL="0" indent="0" algn="just">
                  <a:buNone/>
                </a:pPr>
                <a:r>
                  <a:rPr lang="en-PH" b="1" dirty="0"/>
                  <a:t>Problem 2: </a:t>
                </a:r>
                <a:r>
                  <a:rPr lang="en-PH" dirty="0"/>
                  <a:t>Bernie spent most of his time on math. He spent the least time on English. How much more time did Bernie spend doing math than English?</a:t>
                </a:r>
              </a:p>
              <a:p>
                <a:pPr algn="just"/>
                <a:endParaRPr lang="en-PH" dirty="0"/>
              </a:p>
              <a:p>
                <a:pPr marL="0" indent="0" algn="just">
                  <a:buNone/>
                </a:pPr>
                <a:r>
                  <a:rPr lang="en-PH" b="1" dirty="0"/>
                  <a:t>Step 1: UNDERSTAND</a:t>
                </a:r>
              </a:p>
              <a:p>
                <a:pPr algn="just"/>
                <a:r>
                  <a:rPr lang="en-PH" dirty="0"/>
                  <a:t>Bernie spent  </a:t>
                </a:r>
                <a14:m>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r>
                  <a:rPr lang="en-PH" dirty="0"/>
                  <a:t>  hour on Math and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 </m:t>
                    </m:r>
                  </m:oMath>
                </a14:m>
                <a:r>
                  <a:rPr lang="en-US" b="0" dirty="0"/>
                  <a:t>hour </a:t>
                </a:r>
                <a:r>
                  <a:rPr lang="en-US" dirty="0"/>
                  <a:t>on English.</a:t>
                </a:r>
              </a:p>
              <a:p>
                <a:pPr algn="just"/>
                <a:r>
                  <a:rPr lang="en-PH" dirty="0"/>
                  <a:t>We are asked to find out how much more time he spent on Math than English.</a:t>
                </a:r>
                <a:endParaRPr lang="en-US" b="0" dirty="0"/>
              </a:p>
              <a:p>
                <a:pPr algn="just"/>
                <a:endParaRPr lang="en-PH" dirty="0"/>
              </a:p>
            </p:txBody>
          </p:sp>
        </mc:Choice>
        <mc:Fallback>
          <p:sp>
            <p:nvSpPr>
              <p:cNvPr id="5" name="Content Placeholder 4">
                <a:extLst>
                  <a:ext uri="{FF2B5EF4-FFF2-40B4-BE49-F238E27FC236}">
                    <a16:creationId xmlns:a16="http://schemas.microsoft.com/office/drawing/2014/main" id="{024B6A55-650C-3848-8865-29A36885109F}"/>
                  </a:ext>
                </a:extLst>
              </p:cNvPr>
              <p:cNvSpPr>
                <a:spLocks noGrp="1" noRot="1" noChangeAspect="1" noMove="1" noResize="1" noEditPoints="1" noAdjustHandles="1" noChangeArrowheads="1" noChangeShapeType="1" noTextEdit="1"/>
              </p:cNvSpPr>
              <p:nvPr>
                <p:ph idx="1"/>
              </p:nvPr>
            </p:nvSpPr>
            <p:spPr>
              <a:xfrm>
                <a:off x="838200" y="2089427"/>
                <a:ext cx="10515600" cy="4202274"/>
              </a:xfrm>
              <a:blipFill>
                <a:blip r:embed="rId3"/>
                <a:stretch>
                  <a:fillRect l="-1086" t="-2417" r="-1086"/>
                </a:stretch>
              </a:blipFill>
            </p:spPr>
            <p:txBody>
              <a:bodyPr/>
              <a:lstStyle/>
              <a:p>
                <a:r>
                  <a:rPr lang="en-US">
                    <a:noFill/>
                  </a:rPr>
                  <a:t> </a:t>
                </a:r>
              </a:p>
            </p:txBody>
          </p:sp>
        </mc:Fallback>
      </mc:AlternateContent>
    </p:spTree>
    <p:extLst>
      <p:ext uri="{BB962C8B-B14F-4D97-AF65-F5344CB8AC3E}">
        <p14:creationId xmlns:p14="http://schemas.microsoft.com/office/powerpoint/2010/main" val="381613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089427"/>
            <a:ext cx="10515600" cy="4202274"/>
          </a:xfrm>
        </p:spPr>
        <p:txBody>
          <a:bodyPr>
            <a:normAutofit/>
          </a:bodyPr>
          <a:lstStyle/>
          <a:p>
            <a:pPr marL="0" indent="0" algn="just">
              <a:buNone/>
            </a:pPr>
            <a:r>
              <a:rPr lang="en-PH" b="1" dirty="0"/>
              <a:t>Problem 2: </a:t>
            </a:r>
            <a:r>
              <a:rPr lang="en-PH" dirty="0"/>
              <a:t>Bernie spent most of his time on math. He spent the least time on English. How much more time did Bernie spend doing math than English?</a:t>
            </a:r>
          </a:p>
          <a:p>
            <a:pPr marL="0" indent="0" algn="just">
              <a:buNone/>
            </a:pPr>
            <a:endParaRPr lang="en-PH" dirty="0"/>
          </a:p>
          <a:p>
            <a:pPr marL="0" indent="0" algn="just">
              <a:buNone/>
            </a:pPr>
            <a:r>
              <a:rPr lang="en-PH" b="1" dirty="0"/>
              <a:t>Step 2: PLAN</a:t>
            </a:r>
          </a:p>
          <a:p>
            <a:pPr algn="just"/>
            <a:r>
              <a:rPr lang="en-PH" dirty="0"/>
              <a:t>Because we are comparing the time spent between two subjects, we will subtract.</a:t>
            </a:r>
          </a:p>
          <a:p>
            <a:pPr algn="just"/>
            <a:r>
              <a:rPr lang="en-PH" dirty="0"/>
              <a:t>Because the fractions are dissimilar, we need to regroup first. We need to find the LCD before we can continue with addition.</a:t>
            </a:r>
          </a:p>
          <a:p>
            <a:pPr algn="just"/>
            <a:endParaRPr lang="en-PH" dirty="0"/>
          </a:p>
        </p:txBody>
      </p:sp>
    </p:spTree>
    <p:extLst>
      <p:ext uri="{BB962C8B-B14F-4D97-AF65-F5344CB8AC3E}">
        <p14:creationId xmlns:p14="http://schemas.microsoft.com/office/powerpoint/2010/main" val="123252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1783678"/>
            <a:ext cx="10515600" cy="4202274"/>
          </a:xfrm>
        </p:spPr>
        <p:txBody>
          <a:bodyPr>
            <a:normAutofit/>
          </a:bodyPr>
          <a:lstStyle/>
          <a:p>
            <a:pPr marL="0" indent="0" algn="just">
              <a:buNone/>
            </a:pPr>
            <a:r>
              <a:rPr lang="en-PH" b="1" dirty="0"/>
              <a:t>Problem 2: </a:t>
            </a:r>
            <a:r>
              <a:rPr lang="en-PH" dirty="0"/>
              <a:t>Bernie spent most of his time on math. He spent the least time on English. How much more time did Bernie spend doing math than English?</a:t>
            </a:r>
          </a:p>
          <a:p>
            <a:pPr marL="0" indent="0" algn="just">
              <a:buNone/>
            </a:pPr>
            <a:endParaRPr lang="en-PH" dirty="0"/>
          </a:p>
          <a:p>
            <a:pPr marL="0" indent="0" algn="just">
              <a:buNone/>
            </a:pPr>
            <a:r>
              <a:rPr lang="en-PH" b="1" dirty="0"/>
              <a:t>Step 3: SOLVE</a:t>
            </a:r>
          </a:p>
          <a:p>
            <a:r>
              <a:rPr lang="en-PH" dirty="0"/>
              <a:t>To get the LCD of 3 and 4, let’s find the LCM of 3 and 4.</a:t>
            </a:r>
          </a:p>
          <a:p>
            <a:r>
              <a:rPr lang="en-PH" dirty="0"/>
              <a:t>The numbers 3 and 4 are relatively prime numbers. Therefore, the LCM is their product. 3 × 4 = 12. The LCD is 12.</a:t>
            </a:r>
          </a:p>
          <a:p>
            <a:pPr algn="just"/>
            <a:endParaRPr lang="en-PH" dirty="0"/>
          </a:p>
        </p:txBody>
      </p:sp>
    </p:spTree>
    <p:extLst>
      <p:ext uri="{BB962C8B-B14F-4D97-AF65-F5344CB8AC3E}">
        <p14:creationId xmlns:p14="http://schemas.microsoft.com/office/powerpoint/2010/main" val="167646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650743" y="265604"/>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1540791"/>
            <a:ext cx="10515600" cy="4202274"/>
          </a:xfrm>
        </p:spPr>
        <p:txBody>
          <a:bodyPr>
            <a:normAutofit/>
          </a:bodyPr>
          <a:lstStyle/>
          <a:p>
            <a:pPr marL="0" indent="0" algn="just">
              <a:buNone/>
            </a:pPr>
            <a:r>
              <a:rPr lang="en-PH" b="1" dirty="0"/>
              <a:t>Problem 2: </a:t>
            </a:r>
            <a:r>
              <a:rPr lang="en-PH" dirty="0"/>
              <a:t>Bernie spent most of his time on math. He spent the least time on English. How much more time did Bernie spend doing math than English?</a:t>
            </a:r>
          </a:p>
          <a:p>
            <a:pPr marL="0" indent="0" algn="just">
              <a:buNone/>
            </a:pPr>
            <a:r>
              <a:rPr lang="en-PH" b="1" dirty="0"/>
              <a:t>Step 3: SOLVE</a:t>
            </a:r>
          </a:p>
          <a:p>
            <a:pPr algn="just"/>
            <a:endParaRPr lang="en-PH" dirty="0"/>
          </a:p>
        </p:txBody>
      </p:sp>
      <p:sp>
        <p:nvSpPr>
          <p:cNvPr id="3" name="TextBox 2">
            <a:extLst>
              <a:ext uri="{FF2B5EF4-FFF2-40B4-BE49-F238E27FC236}">
                <a16:creationId xmlns:a16="http://schemas.microsoft.com/office/drawing/2014/main" id="{C5494E58-AE0C-8244-9ADF-DBF1C1765BEF}"/>
              </a:ext>
            </a:extLst>
          </p:cNvPr>
          <p:cNvSpPr txBox="1"/>
          <p:nvPr/>
        </p:nvSpPr>
        <p:spPr>
          <a:xfrm>
            <a:off x="838200" y="3286311"/>
            <a:ext cx="7688808" cy="3539430"/>
          </a:xfrm>
          <a:prstGeom prst="rect">
            <a:avLst/>
          </a:prstGeom>
          <a:noFill/>
        </p:spPr>
        <p:txBody>
          <a:bodyPr wrap="square" rtlCol="0">
            <a:spAutoFit/>
          </a:bodyPr>
          <a:lstStyle/>
          <a:p>
            <a:pPr algn="just"/>
            <a:r>
              <a:rPr lang="en-PH" sz="2800" dirty="0"/>
              <a:t>	Now that we have a new denominator (LCD), let’s change the fractions to similar fractions. Once done changing the fractions, continue with the subtraction to get the difference. Always simplify the fractions. If it is an improper fraction, change it to a mixed number with the fraction part in lowest terms.</a:t>
            </a:r>
          </a:p>
          <a:p>
            <a:endParaRPr lang="en-US" sz="2800"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FDB1E64-1C50-134D-A870-657923AEC7A1}"/>
                  </a:ext>
                </a:extLst>
              </p:cNvPr>
              <p:cNvSpPr txBox="1"/>
              <p:nvPr/>
            </p:nvSpPr>
            <p:spPr>
              <a:xfrm>
                <a:off x="9008832" y="2967105"/>
                <a:ext cx="2532425" cy="101752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     1</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=1</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8</m:t>
                          </m:r>
                        </m:num>
                        <m:den>
                          <m:r>
                            <a:rPr lang="en-US" sz="3200" b="0" i="1" smtClean="0">
                              <a:latin typeface="Cambria Math" panose="02040503050406030204" pitchFamily="18" charset="0"/>
                            </a:rPr>
                            <m:t>12</m:t>
                          </m:r>
                        </m:den>
                      </m:f>
                    </m:oMath>
                  </m:oMathPara>
                </a14:m>
                <a:endParaRPr lang="en-US" sz="3200" b="0" i="1" dirty="0">
                  <a:latin typeface="Cambria Math" panose="02040503050406030204" pitchFamily="18" charset="0"/>
                </a:endParaRPr>
              </a:p>
            </p:txBody>
          </p:sp>
        </mc:Choice>
        <mc:Fallback>
          <p:sp>
            <p:nvSpPr>
              <p:cNvPr id="4" name="TextBox 3">
                <a:extLst>
                  <a:ext uri="{FF2B5EF4-FFF2-40B4-BE49-F238E27FC236}">
                    <a16:creationId xmlns:a16="http://schemas.microsoft.com/office/drawing/2014/main" id="{8FDB1E64-1C50-134D-A870-657923AEC7A1}"/>
                  </a:ext>
                </a:extLst>
              </p:cNvPr>
              <p:cNvSpPr txBox="1">
                <a:spLocks noRot="1" noChangeAspect="1" noMove="1" noResize="1" noEditPoints="1" noAdjustHandles="1" noChangeArrowheads="1" noChangeShapeType="1" noTextEdit="1"/>
              </p:cNvSpPr>
              <p:nvPr/>
            </p:nvSpPr>
            <p:spPr>
              <a:xfrm>
                <a:off x="9008832" y="2967105"/>
                <a:ext cx="2532425" cy="1017523"/>
              </a:xfrm>
              <a:prstGeom prst="rect">
                <a:avLst/>
              </a:prstGeom>
              <a:blipFill>
                <a:blip r:embed="rId3"/>
                <a:stretch>
                  <a:fillRect l="-1990" b="-61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A967D05-9591-E149-B252-B6CD11FE2C01}"/>
                  </a:ext>
                </a:extLst>
              </p:cNvPr>
              <p:cNvSpPr txBox="1"/>
              <p:nvPr/>
            </p:nvSpPr>
            <p:spPr>
              <a:xfrm>
                <a:off x="9716573" y="3963645"/>
                <a:ext cx="2009607" cy="962828"/>
              </a:xfrm>
              <a:prstGeom prst="rect">
                <a:avLst/>
              </a:prstGeom>
              <a:noFill/>
            </p:spPr>
            <p:txBody>
              <a:bodyPr wrap="square" rtlCol="0">
                <a:spAutoFit/>
              </a:bodyPr>
              <a:lstStyle/>
              <a:p>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4</m:t>
                        </m:r>
                      </m:den>
                    </m:f>
                    <m:r>
                      <a:rPr lang="en-US" sz="4000" i="1">
                        <a:latin typeface="Cambria Math" panose="02040503050406030204" pitchFamily="18" charset="0"/>
                      </a:rPr>
                      <m:t>=</m:t>
                    </m:r>
                    <m:r>
                      <a:rPr lang="en-US" sz="4000" b="0" i="1" smtClean="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9</m:t>
                        </m:r>
                      </m:num>
                      <m:den>
                        <m:r>
                          <a:rPr lang="en-US" sz="4000" i="1">
                            <a:latin typeface="Cambria Math" panose="02040503050406030204" pitchFamily="18" charset="0"/>
                          </a:rPr>
                          <m:t>12</m:t>
                        </m:r>
                      </m:den>
                    </m:f>
                  </m:oMath>
                </a14:m>
                <a:endParaRPr lang="en-US" sz="4000" dirty="0"/>
              </a:p>
            </p:txBody>
          </p:sp>
        </mc:Choice>
        <mc:Fallback>
          <p:sp>
            <p:nvSpPr>
              <p:cNvPr id="6" name="TextBox 5">
                <a:extLst>
                  <a:ext uri="{FF2B5EF4-FFF2-40B4-BE49-F238E27FC236}">
                    <a16:creationId xmlns:a16="http://schemas.microsoft.com/office/drawing/2014/main" id="{0A967D05-9591-E149-B252-B6CD11FE2C01}"/>
                  </a:ext>
                </a:extLst>
              </p:cNvPr>
              <p:cNvSpPr txBox="1">
                <a:spLocks noRot="1" noChangeAspect="1" noMove="1" noResize="1" noEditPoints="1" noAdjustHandles="1" noChangeArrowheads="1" noChangeShapeType="1" noTextEdit="1"/>
              </p:cNvSpPr>
              <p:nvPr/>
            </p:nvSpPr>
            <p:spPr>
              <a:xfrm>
                <a:off x="9716573" y="3963645"/>
                <a:ext cx="2009607" cy="962828"/>
              </a:xfrm>
              <a:prstGeom prst="rect">
                <a:avLst/>
              </a:prstGeom>
              <a:blipFill>
                <a:blip r:embed="rId4"/>
                <a:stretch>
                  <a:fillRect b="-657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C23016-4B29-BC41-975E-F2CBF685FAC5}"/>
              </a:ext>
            </a:extLst>
          </p:cNvPr>
          <p:cNvSpPr txBox="1"/>
          <p:nvPr/>
        </p:nvSpPr>
        <p:spPr>
          <a:xfrm>
            <a:off x="10427835" y="4627560"/>
            <a:ext cx="1415772" cy="461665"/>
          </a:xfrm>
          <a:prstGeom prst="rect">
            <a:avLst/>
          </a:prstGeom>
          <a:noFill/>
        </p:spPr>
        <p:txBody>
          <a:bodyPr wrap="none" rtlCol="0">
            <a:spAutoFit/>
          </a:bodyPr>
          <a:lstStyle/>
          <a:p>
            <a:r>
              <a:rPr lang="en-US" sz="2400" dirty="0"/>
              <a:t>________</a:t>
            </a:r>
          </a:p>
        </p:txBody>
      </p:sp>
    </p:spTree>
    <p:extLst>
      <p:ext uri="{BB962C8B-B14F-4D97-AF65-F5344CB8AC3E}">
        <p14:creationId xmlns:p14="http://schemas.microsoft.com/office/powerpoint/2010/main" val="76434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1783678"/>
            <a:ext cx="10515600" cy="4202274"/>
          </a:xfrm>
        </p:spPr>
        <p:txBody>
          <a:bodyPr>
            <a:normAutofit/>
          </a:bodyPr>
          <a:lstStyle/>
          <a:p>
            <a:pPr marL="0" indent="0" algn="just">
              <a:buNone/>
            </a:pPr>
            <a:r>
              <a:rPr lang="en-PH" b="1" dirty="0"/>
              <a:t>Problem 2: </a:t>
            </a:r>
            <a:r>
              <a:rPr lang="en-PH" dirty="0"/>
              <a:t>Bernie spent most of his time on math. He spent the least time on English. How much more time did Bernie spend doing math than English?</a:t>
            </a:r>
          </a:p>
          <a:p>
            <a:pPr marL="0" indent="0" algn="just">
              <a:buNone/>
            </a:pPr>
            <a:r>
              <a:rPr lang="en-PH" b="1" dirty="0"/>
              <a:t>Step 3: SOLVE</a:t>
            </a:r>
          </a:p>
          <a:p>
            <a:pPr algn="just"/>
            <a:endParaRPr lang="en-PH" dirty="0"/>
          </a:p>
        </p:txBody>
      </p:sp>
      <p:sp>
        <p:nvSpPr>
          <p:cNvPr id="3" name="TextBox 2">
            <a:extLst>
              <a:ext uri="{FF2B5EF4-FFF2-40B4-BE49-F238E27FC236}">
                <a16:creationId xmlns:a16="http://schemas.microsoft.com/office/drawing/2014/main" id="{C5494E58-AE0C-8244-9ADF-DBF1C1765BEF}"/>
              </a:ext>
            </a:extLst>
          </p:cNvPr>
          <p:cNvSpPr txBox="1"/>
          <p:nvPr/>
        </p:nvSpPr>
        <p:spPr>
          <a:xfrm>
            <a:off x="714213" y="3429000"/>
            <a:ext cx="6287814" cy="2246769"/>
          </a:xfrm>
          <a:prstGeom prst="rect">
            <a:avLst/>
          </a:prstGeom>
          <a:noFill/>
        </p:spPr>
        <p:txBody>
          <a:bodyPr wrap="square" rtlCol="0">
            <a:spAutoFit/>
          </a:bodyPr>
          <a:lstStyle/>
          <a:p>
            <a:pPr algn="just"/>
            <a:r>
              <a:rPr lang="en-PH" sz="2800" dirty="0"/>
              <a:t>	Since the fraction of the minuend is smaller than the subtrahend, we need to change the minuend into an improper fraction. Then, continue with the subtraction.</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7FB031B-EE49-014C-9CEC-EC805EA0FA91}"/>
                  </a:ext>
                </a:extLst>
              </p:cNvPr>
              <p:cNvSpPr txBox="1"/>
              <p:nvPr/>
            </p:nvSpPr>
            <p:spPr>
              <a:xfrm>
                <a:off x="7126014" y="2823755"/>
                <a:ext cx="2532425" cy="101752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     1</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=1</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8</m:t>
                          </m:r>
                        </m:num>
                        <m:den>
                          <m:r>
                            <a:rPr lang="en-US" sz="3200" b="0" i="1" smtClean="0">
                              <a:latin typeface="Cambria Math" panose="02040503050406030204" pitchFamily="18" charset="0"/>
                            </a:rPr>
                            <m:t>12</m:t>
                          </m:r>
                        </m:den>
                      </m:f>
                    </m:oMath>
                  </m:oMathPara>
                </a14:m>
                <a:endParaRPr lang="en-US" sz="3200" b="0"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A7FB031B-EE49-014C-9CEC-EC805EA0FA91}"/>
                  </a:ext>
                </a:extLst>
              </p:cNvPr>
              <p:cNvSpPr txBox="1">
                <a:spLocks noRot="1" noChangeAspect="1" noMove="1" noResize="1" noEditPoints="1" noAdjustHandles="1" noChangeArrowheads="1" noChangeShapeType="1" noTextEdit="1"/>
              </p:cNvSpPr>
              <p:nvPr/>
            </p:nvSpPr>
            <p:spPr>
              <a:xfrm>
                <a:off x="7126014" y="2823755"/>
                <a:ext cx="2532425" cy="1017523"/>
              </a:xfrm>
              <a:prstGeom prst="rect">
                <a:avLst/>
              </a:prstGeom>
              <a:blipFill>
                <a:blip r:embed="rId3"/>
                <a:stretch>
                  <a:fillRect l="-1990" b="-7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C3BDA41-26BA-6C43-81B4-79899DE38C44}"/>
                  </a:ext>
                </a:extLst>
              </p:cNvPr>
              <p:cNvSpPr txBox="1"/>
              <p:nvPr/>
            </p:nvSpPr>
            <p:spPr>
              <a:xfrm>
                <a:off x="7833755" y="3820295"/>
                <a:ext cx="2009607" cy="962828"/>
              </a:xfrm>
              <a:prstGeom prst="rect">
                <a:avLst/>
              </a:prstGeom>
              <a:noFill/>
            </p:spPr>
            <p:txBody>
              <a:bodyPr wrap="square" rtlCol="0">
                <a:spAutoFit/>
              </a:bodyPr>
              <a:lstStyle/>
              <a:p>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4</m:t>
                        </m:r>
                      </m:den>
                    </m:f>
                    <m:r>
                      <a:rPr lang="en-US" sz="4000" i="1">
                        <a:latin typeface="Cambria Math" panose="02040503050406030204" pitchFamily="18" charset="0"/>
                      </a:rPr>
                      <m:t>=</m:t>
                    </m:r>
                    <m:r>
                      <a:rPr lang="en-US" sz="4000" b="0" i="1" smtClean="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9</m:t>
                        </m:r>
                      </m:num>
                      <m:den>
                        <m:r>
                          <a:rPr lang="en-US" sz="4000" i="1">
                            <a:latin typeface="Cambria Math" panose="02040503050406030204" pitchFamily="18" charset="0"/>
                          </a:rPr>
                          <m:t>12</m:t>
                        </m:r>
                      </m:den>
                    </m:f>
                  </m:oMath>
                </a14:m>
                <a:endParaRPr lang="en-US" sz="4000" dirty="0"/>
              </a:p>
            </p:txBody>
          </p:sp>
        </mc:Choice>
        <mc:Fallback>
          <p:sp>
            <p:nvSpPr>
              <p:cNvPr id="10" name="TextBox 9">
                <a:extLst>
                  <a:ext uri="{FF2B5EF4-FFF2-40B4-BE49-F238E27FC236}">
                    <a16:creationId xmlns:a16="http://schemas.microsoft.com/office/drawing/2014/main" id="{FC3BDA41-26BA-6C43-81B4-79899DE38C44}"/>
                  </a:ext>
                </a:extLst>
              </p:cNvPr>
              <p:cNvSpPr txBox="1">
                <a:spLocks noRot="1" noChangeAspect="1" noMove="1" noResize="1" noEditPoints="1" noAdjustHandles="1" noChangeArrowheads="1" noChangeShapeType="1" noTextEdit="1"/>
              </p:cNvSpPr>
              <p:nvPr/>
            </p:nvSpPr>
            <p:spPr>
              <a:xfrm>
                <a:off x="7833755" y="3820295"/>
                <a:ext cx="2009607" cy="962828"/>
              </a:xfrm>
              <a:prstGeom prst="rect">
                <a:avLst/>
              </a:prstGeom>
              <a:blipFill>
                <a:blip r:embed="rId4"/>
                <a:stretch>
                  <a:fillRect b="-649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FED62B0-A8FC-8D48-8F5D-8853F0907EA5}"/>
              </a:ext>
            </a:extLst>
          </p:cNvPr>
          <p:cNvSpPr txBox="1"/>
          <p:nvPr/>
        </p:nvSpPr>
        <p:spPr>
          <a:xfrm>
            <a:off x="9605154" y="4483367"/>
            <a:ext cx="1415772" cy="461665"/>
          </a:xfrm>
          <a:prstGeom prst="rect">
            <a:avLst/>
          </a:prstGeom>
          <a:noFill/>
        </p:spPr>
        <p:txBody>
          <a:bodyPr wrap="none" rtlCol="0">
            <a:spAutoFit/>
          </a:bodyPr>
          <a:lstStyle/>
          <a:p>
            <a:r>
              <a:rPr lang="en-US" sz="2400" dirty="0"/>
              <a:t>________</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CF4B663-B974-8A40-930B-C83214E70340}"/>
                  </a:ext>
                </a:extLst>
              </p:cNvPr>
              <p:cNvSpPr txBox="1"/>
              <p:nvPr/>
            </p:nvSpPr>
            <p:spPr>
              <a:xfrm>
                <a:off x="9658439" y="3858919"/>
                <a:ext cx="1177564" cy="962828"/>
              </a:xfrm>
              <a:prstGeom prst="rect">
                <a:avLst/>
              </a:prstGeom>
              <a:noFill/>
            </p:spPr>
            <p:txBody>
              <a:bodyPr wrap="square" rtlCol="0">
                <a:spAutoFit/>
              </a:bodyPr>
              <a:lstStyle/>
              <a:p>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9</m:t>
                        </m:r>
                      </m:num>
                      <m:den>
                        <m:r>
                          <a:rPr lang="en-US" sz="4000" i="1">
                            <a:latin typeface="Cambria Math" panose="02040503050406030204" pitchFamily="18" charset="0"/>
                          </a:rPr>
                          <m:t>12</m:t>
                        </m:r>
                      </m:den>
                    </m:f>
                  </m:oMath>
                </a14:m>
                <a:endParaRPr lang="en-US" sz="4400" dirty="0"/>
              </a:p>
            </p:txBody>
          </p:sp>
        </mc:Choice>
        <mc:Fallback>
          <p:sp>
            <p:nvSpPr>
              <p:cNvPr id="12" name="TextBox 11">
                <a:extLst>
                  <a:ext uri="{FF2B5EF4-FFF2-40B4-BE49-F238E27FC236}">
                    <a16:creationId xmlns:a16="http://schemas.microsoft.com/office/drawing/2014/main" id="{CCF4B663-B974-8A40-930B-C83214E70340}"/>
                  </a:ext>
                </a:extLst>
              </p:cNvPr>
              <p:cNvSpPr txBox="1">
                <a:spLocks noRot="1" noChangeAspect="1" noMove="1" noResize="1" noEditPoints="1" noAdjustHandles="1" noChangeArrowheads="1" noChangeShapeType="1" noTextEdit="1"/>
              </p:cNvSpPr>
              <p:nvPr/>
            </p:nvSpPr>
            <p:spPr>
              <a:xfrm>
                <a:off x="9658439" y="3858919"/>
                <a:ext cx="1177564" cy="962828"/>
              </a:xfrm>
              <a:prstGeom prst="rect">
                <a:avLst/>
              </a:prstGeom>
              <a:blipFill>
                <a:blip r:embed="rId5"/>
                <a:stretch>
                  <a:fillRect l="-18280" b="-12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2EC153A-700A-B14D-BF2B-4A2E48E4147C}"/>
                  </a:ext>
                </a:extLst>
              </p:cNvPr>
              <p:cNvSpPr txBox="1"/>
              <p:nvPr/>
            </p:nvSpPr>
            <p:spPr>
              <a:xfrm>
                <a:off x="9653855" y="2917074"/>
                <a:ext cx="1177564" cy="962828"/>
              </a:xfrm>
              <a:prstGeom prst="rect">
                <a:avLst/>
              </a:prstGeom>
              <a:noFill/>
            </p:spPr>
            <p:txBody>
              <a:bodyPr wrap="square" rtlCol="0">
                <a:spAutoFit/>
              </a:bodyPr>
              <a:lstStyle/>
              <a:p>
                <a:r>
                  <a:rPr lang="en-US" sz="4000" dirty="0"/>
                  <a:t>= </a:t>
                </a:r>
                <a14:m>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20</m:t>
                        </m:r>
                      </m:num>
                      <m:den>
                        <m:r>
                          <a:rPr lang="en-US" sz="4000" b="0" i="1" smtClean="0">
                            <a:latin typeface="Cambria Math" panose="02040503050406030204" pitchFamily="18" charset="0"/>
                          </a:rPr>
                          <m:t>12</m:t>
                        </m:r>
                      </m:den>
                    </m:f>
                  </m:oMath>
                </a14:m>
                <a:endParaRPr lang="en-US" sz="4400" dirty="0"/>
              </a:p>
            </p:txBody>
          </p:sp>
        </mc:Choice>
        <mc:Fallback>
          <p:sp>
            <p:nvSpPr>
              <p:cNvPr id="13" name="TextBox 12">
                <a:extLst>
                  <a:ext uri="{FF2B5EF4-FFF2-40B4-BE49-F238E27FC236}">
                    <a16:creationId xmlns:a16="http://schemas.microsoft.com/office/drawing/2014/main" id="{62EC153A-700A-B14D-BF2B-4A2E48E4147C}"/>
                  </a:ext>
                </a:extLst>
              </p:cNvPr>
              <p:cNvSpPr txBox="1">
                <a:spLocks noRot="1" noChangeAspect="1" noMove="1" noResize="1" noEditPoints="1" noAdjustHandles="1" noChangeArrowheads="1" noChangeShapeType="1" noTextEdit="1"/>
              </p:cNvSpPr>
              <p:nvPr/>
            </p:nvSpPr>
            <p:spPr>
              <a:xfrm>
                <a:off x="9653855" y="2917074"/>
                <a:ext cx="1177564" cy="962828"/>
              </a:xfrm>
              <a:prstGeom prst="rect">
                <a:avLst/>
              </a:prstGeom>
              <a:blipFill>
                <a:blip r:embed="rId6"/>
                <a:stretch>
                  <a:fillRect l="-17021" b="-12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63183C6-1490-B143-AAFA-7FA9938DBEF1}"/>
                  </a:ext>
                </a:extLst>
              </p:cNvPr>
              <p:cNvSpPr txBox="1"/>
              <p:nvPr/>
            </p:nvSpPr>
            <p:spPr>
              <a:xfrm>
                <a:off x="9967349" y="4944439"/>
                <a:ext cx="1177564" cy="961545"/>
              </a:xfrm>
              <a:prstGeom prst="rect">
                <a:avLst/>
              </a:prstGeom>
              <a:noFill/>
            </p:spPr>
            <p:txBody>
              <a:bodyPr wrap="square" rtlCol="0">
                <a:spAutoFit/>
              </a:bodyPr>
              <a:lstStyle/>
              <a:p>
                <a:r>
                  <a:rPr lang="en-US" sz="4000" dirty="0"/>
                  <a:t>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11</m:t>
                        </m:r>
                      </m:num>
                      <m:den>
                        <m:r>
                          <a:rPr lang="en-US" sz="4000" b="0" i="1" smtClean="0">
                            <a:latin typeface="Cambria Math" panose="02040503050406030204" pitchFamily="18" charset="0"/>
                          </a:rPr>
                          <m:t>12</m:t>
                        </m:r>
                      </m:den>
                    </m:f>
                  </m:oMath>
                </a14:m>
                <a:endParaRPr lang="en-US" sz="4400" dirty="0"/>
              </a:p>
            </p:txBody>
          </p:sp>
        </mc:Choice>
        <mc:Fallback>
          <p:sp>
            <p:nvSpPr>
              <p:cNvPr id="14" name="TextBox 13">
                <a:extLst>
                  <a:ext uri="{FF2B5EF4-FFF2-40B4-BE49-F238E27FC236}">
                    <a16:creationId xmlns:a16="http://schemas.microsoft.com/office/drawing/2014/main" id="{763183C6-1490-B143-AAFA-7FA9938DBEF1}"/>
                  </a:ext>
                </a:extLst>
              </p:cNvPr>
              <p:cNvSpPr txBox="1">
                <a:spLocks noRot="1" noChangeAspect="1" noMove="1" noResize="1" noEditPoints="1" noAdjustHandles="1" noChangeArrowheads="1" noChangeShapeType="1" noTextEdit="1"/>
              </p:cNvSpPr>
              <p:nvPr/>
            </p:nvSpPr>
            <p:spPr>
              <a:xfrm>
                <a:off x="9967349" y="4944439"/>
                <a:ext cx="1177564" cy="961545"/>
              </a:xfrm>
              <a:prstGeom prst="rect">
                <a:avLst/>
              </a:prstGeom>
              <a:blipFill>
                <a:blip r:embed="rId7"/>
                <a:stretch>
                  <a:fillRect b="-6494"/>
                </a:stretch>
              </a:blipFill>
            </p:spPr>
            <p:txBody>
              <a:bodyPr/>
              <a:lstStyle/>
              <a:p>
                <a:r>
                  <a:rPr lang="en-US">
                    <a:noFill/>
                  </a:rPr>
                  <a:t> </a:t>
                </a:r>
              </a:p>
            </p:txBody>
          </p:sp>
        </mc:Fallback>
      </mc:AlternateContent>
    </p:spTree>
    <p:extLst>
      <p:ext uri="{BB962C8B-B14F-4D97-AF65-F5344CB8AC3E}">
        <p14:creationId xmlns:p14="http://schemas.microsoft.com/office/powerpoint/2010/main" val="383873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714213" y="1783678"/>
                <a:ext cx="11242436" cy="3859886"/>
              </a:xfrm>
            </p:spPr>
            <p:txBody>
              <a:bodyPr>
                <a:normAutofit/>
              </a:bodyPr>
              <a:lstStyle/>
              <a:p>
                <a:pPr marL="0" indent="0" algn="just">
                  <a:buNone/>
                </a:pPr>
                <a:r>
                  <a:rPr lang="en-PH" b="1" dirty="0"/>
                  <a:t>Problem 2: </a:t>
                </a:r>
                <a:r>
                  <a:rPr lang="en-PH" dirty="0"/>
                  <a:t>Bernie spent most of his time on math. He spent the least time on English. How much more time did Bernie spend doing math than English?</a:t>
                </a:r>
              </a:p>
              <a:p>
                <a:pPr marL="0" indent="0" algn="just">
                  <a:buNone/>
                </a:pPr>
                <a:r>
                  <a:rPr lang="en-PH" b="1" dirty="0"/>
                  <a:t>Step 4: CHECK</a:t>
                </a:r>
              </a:p>
              <a:p>
                <a:pPr marL="0" indent="0" algn="just">
                  <a:buNone/>
                </a:pPr>
                <a:r>
                  <a:rPr lang="en-PH" dirty="0"/>
                  <a:t>When checking, we start from the end.</a:t>
                </a:r>
              </a:p>
              <a:p>
                <a:pPr algn="just">
                  <a:lnSpc>
                    <a:spcPct val="120000"/>
                  </a:lnSpc>
                </a:pPr>
                <a:r>
                  <a:rPr lang="en-PH" dirty="0"/>
                  <a:t> First, let’s add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11</m:t>
                        </m:r>
                      </m:num>
                      <m:den>
                        <m:r>
                          <a:rPr lang="en-US" b="0" i="1" dirty="0" smtClean="0">
                            <a:latin typeface="Cambria Math" panose="02040503050406030204" pitchFamily="18" charset="0"/>
                          </a:rPr>
                          <m:t>12</m:t>
                        </m:r>
                      </m:den>
                    </m:f>
                  </m:oMath>
                </a14:m>
                <a:r>
                  <a:rPr lang="en-PH" dirty="0"/>
                  <a:t> and</a:t>
                </a:r>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9</m:t>
                        </m:r>
                      </m:num>
                      <m:den>
                        <m:r>
                          <a:rPr lang="en-US" i="1" dirty="0">
                            <a:latin typeface="Cambria Math" panose="02040503050406030204" pitchFamily="18" charset="0"/>
                          </a:rPr>
                          <m:t>12</m:t>
                        </m:r>
                      </m:den>
                    </m:f>
                  </m:oMath>
                </a14:m>
                <a:r>
                  <a:rPr lang="en-PH" dirty="0"/>
                  <a:t>. We get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20</m:t>
                        </m:r>
                      </m:num>
                      <m:den>
                        <m:r>
                          <a:rPr lang="en-US" i="1">
                            <a:latin typeface="Cambria Math" panose="02040503050406030204" pitchFamily="18" charset="0"/>
                          </a:rPr>
                          <m:t>12</m:t>
                        </m:r>
                      </m:den>
                    </m:f>
                  </m:oMath>
                </a14:m>
                <a:r>
                  <a:rPr lang="en-PH" dirty="0"/>
                  <a:t>.</a:t>
                </a:r>
              </a:p>
              <a:p>
                <a:pPr algn="just">
                  <a:lnSpc>
                    <a:spcPct val="120000"/>
                  </a:lnSpc>
                </a:pPr>
                <a:r>
                  <a:rPr lang="en-PH" dirty="0"/>
                  <a:t>Next, change the fractions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12</m:t>
                        </m:r>
                      </m:den>
                    </m:f>
                    <m:r>
                      <a:rPr lang="en-US" i="1">
                        <a:latin typeface="Cambria Math" panose="02040503050406030204" pitchFamily="18" charset="0"/>
                      </a:rPr>
                      <m:t> </m:t>
                    </m:r>
                  </m:oMath>
                </a14:m>
                <a:r>
                  <a:rPr lang="en-PH" dirty="0"/>
                  <a:t>and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20</m:t>
                        </m:r>
                      </m:num>
                      <m:den>
                        <m:r>
                          <a:rPr lang="en-US" i="1">
                            <a:latin typeface="Cambria Math" panose="02040503050406030204" pitchFamily="18" charset="0"/>
                          </a:rPr>
                          <m:t>12</m:t>
                        </m:r>
                      </m:den>
                    </m:f>
                  </m:oMath>
                </a14:m>
                <a:r>
                  <a:rPr lang="en-PH" dirty="0"/>
                  <a:t> to lowest terms.</a:t>
                </a:r>
              </a:p>
            </p:txBody>
          </p:sp>
        </mc:Choice>
        <mc:Fallback>
          <p:sp>
            <p:nvSpPr>
              <p:cNvPr id="5" name="Content Placeholder 4">
                <a:extLst>
                  <a:ext uri="{FF2B5EF4-FFF2-40B4-BE49-F238E27FC236}">
                    <a16:creationId xmlns:a16="http://schemas.microsoft.com/office/drawing/2014/main" id="{024B6A55-650C-3848-8865-29A36885109F}"/>
                  </a:ext>
                </a:extLst>
              </p:cNvPr>
              <p:cNvSpPr>
                <a:spLocks noGrp="1" noRot="1" noChangeAspect="1" noMove="1" noResize="1" noEditPoints="1" noAdjustHandles="1" noChangeArrowheads="1" noChangeShapeType="1" noTextEdit="1"/>
              </p:cNvSpPr>
              <p:nvPr>
                <p:ph idx="1"/>
              </p:nvPr>
            </p:nvSpPr>
            <p:spPr>
              <a:xfrm>
                <a:off x="714213" y="1783678"/>
                <a:ext cx="11242436" cy="3859886"/>
              </a:xfrm>
              <a:blipFill>
                <a:blip r:embed="rId3"/>
                <a:stretch>
                  <a:fillRect l="-1016" t="-2295" r="-1129"/>
                </a:stretch>
              </a:blipFill>
            </p:spPr>
            <p:txBody>
              <a:bodyPr/>
              <a:lstStyle/>
              <a:p>
                <a:r>
                  <a:rPr lang="en-US">
                    <a:noFill/>
                  </a:rPr>
                  <a:t> </a:t>
                </a:r>
              </a:p>
            </p:txBody>
          </p:sp>
        </mc:Fallback>
      </mc:AlternateContent>
    </p:spTree>
    <p:extLst>
      <p:ext uri="{BB962C8B-B14F-4D97-AF65-F5344CB8AC3E}">
        <p14:creationId xmlns:p14="http://schemas.microsoft.com/office/powerpoint/2010/main" val="115674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714213" y="1783677"/>
                <a:ext cx="11242436" cy="4732870"/>
              </a:xfrm>
            </p:spPr>
            <p:txBody>
              <a:bodyPr>
                <a:normAutofit/>
              </a:bodyPr>
              <a:lstStyle/>
              <a:p>
                <a:pPr marL="0" indent="0" algn="just">
                  <a:buNone/>
                </a:pPr>
                <a:r>
                  <a:rPr lang="en-PH" b="1" dirty="0"/>
                  <a:t>Problem 1: </a:t>
                </a:r>
                <a:r>
                  <a:rPr lang="en-PH" dirty="0"/>
                  <a:t>Bernie spent most of his time on math. He spent the least time on English. How much more time did Bernie spend doing math than English?</a:t>
                </a:r>
              </a:p>
              <a:p>
                <a:pPr marL="0" indent="0" algn="just">
                  <a:buNone/>
                </a:pPr>
                <a:r>
                  <a:rPr lang="en-PH" b="1" dirty="0"/>
                  <a:t>Step 4: CHECK</a:t>
                </a:r>
                <a:endParaRPr lang="en-PH" dirty="0"/>
              </a:p>
              <a:p>
                <a:pPr marL="0" indent="0" algn="just">
                  <a:buNone/>
                </a:pPr>
                <a:endParaRPr lang="en-PH" dirty="0"/>
              </a:p>
              <a:p>
                <a:pPr marL="0" indent="0" algn="just">
                  <a:buNone/>
                </a:pPr>
                <a:r>
                  <a:rPr lang="en-PH"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9</m:t>
                        </m:r>
                      </m:num>
                      <m:den>
                        <m:r>
                          <a:rPr lang="en-US" i="1">
                            <a:latin typeface="Cambria Math" panose="02040503050406030204" pitchFamily="18" charset="0"/>
                          </a:rPr>
                          <m:t>12</m:t>
                        </m:r>
                      </m:den>
                    </m:f>
                  </m:oMath>
                </a14:m>
                <a:r>
                  <a:rPr lang="en-PH" dirty="0"/>
                  <a:t> has the lowest term of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PH" dirty="0"/>
                  <a:t> . </a:t>
                </a:r>
              </a:p>
              <a:p>
                <a:pPr marL="0" indent="0" algn="just">
                  <a:buNone/>
                </a:pPr>
                <a:r>
                  <a:rPr lang="en-PH"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20</m:t>
                        </m:r>
                      </m:num>
                      <m:den>
                        <m:r>
                          <a:rPr lang="en-US" i="1">
                            <a:latin typeface="Cambria Math" panose="02040503050406030204" pitchFamily="18" charset="0"/>
                          </a:rPr>
                          <m:t>12</m:t>
                        </m:r>
                      </m:den>
                    </m:f>
                    <m:r>
                      <a:rPr lang="en-US" b="0" i="0" smtClean="0">
                        <a:latin typeface="Cambria Math" panose="02040503050406030204" pitchFamily="18" charset="0"/>
                      </a:rPr>
                      <m:t> </m:t>
                    </m:r>
                  </m:oMath>
                </a14:m>
                <a:r>
                  <a:rPr lang="en-PH" dirty="0"/>
                  <a:t> has the lowest term of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0" smtClean="0">
                        <a:latin typeface="Cambria Math" panose="02040503050406030204" pitchFamily="18" charset="0"/>
                      </a:rPr>
                      <m:t> </m:t>
                    </m:r>
                  </m:oMath>
                </a14:m>
                <a:r>
                  <a:rPr lang="en-PH" dirty="0"/>
                  <a:t>or 1</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a:latin typeface="Cambria Math" panose="02040503050406030204" pitchFamily="18" charset="0"/>
                      </a:rPr>
                      <m:t> </m:t>
                    </m:r>
                  </m:oMath>
                </a14:m>
                <a:endParaRPr lang="en-PH" dirty="0"/>
              </a:p>
              <a:p>
                <a:pPr>
                  <a:lnSpc>
                    <a:spcPct val="120000"/>
                  </a:lnSpc>
                </a:pPr>
                <a:r>
                  <a:rPr lang="en-PH" dirty="0"/>
                  <a:t>Therefore, the final answer is correct.</a:t>
                </a:r>
              </a:p>
              <a:p>
                <a:pPr algn="just"/>
                <a:endParaRPr lang="en-PH" dirty="0"/>
              </a:p>
            </p:txBody>
          </p:sp>
        </mc:Choice>
        <mc:Fallback>
          <p:sp>
            <p:nvSpPr>
              <p:cNvPr id="5" name="Content Placeholder 4">
                <a:extLst>
                  <a:ext uri="{FF2B5EF4-FFF2-40B4-BE49-F238E27FC236}">
                    <a16:creationId xmlns:a16="http://schemas.microsoft.com/office/drawing/2014/main" id="{024B6A55-650C-3848-8865-29A36885109F}"/>
                  </a:ext>
                </a:extLst>
              </p:cNvPr>
              <p:cNvSpPr>
                <a:spLocks noGrp="1" noRot="1" noChangeAspect="1" noMove="1" noResize="1" noEditPoints="1" noAdjustHandles="1" noChangeArrowheads="1" noChangeShapeType="1" noTextEdit="1"/>
              </p:cNvSpPr>
              <p:nvPr>
                <p:ph idx="1"/>
              </p:nvPr>
            </p:nvSpPr>
            <p:spPr>
              <a:xfrm>
                <a:off x="714213" y="1783677"/>
                <a:ext cx="11242436" cy="4732870"/>
              </a:xfrm>
              <a:blipFill>
                <a:blip r:embed="rId3"/>
                <a:stretch>
                  <a:fillRect l="-1016" t="-1872" r="-1129"/>
                </a:stretch>
              </a:blipFill>
            </p:spPr>
            <p:txBody>
              <a:bodyPr/>
              <a:lstStyle/>
              <a:p>
                <a:r>
                  <a:rPr lang="en-US">
                    <a:noFill/>
                  </a:rPr>
                  <a:t> </a:t>
                </a:r>
              </a:p>
            </p:txBody>
          </p:sp>
        </mc:Fallback>
      </mc:AlternateContent>
    </p:spTree>
    <p:extLst>
      <p:ext uri="{BB962C8B-B14F-4D97-AF65-F5344CB8AC3E}">
        <p14:creationId xmlns:p14="http://schemas.microsoft.com/office/powerpoint/2010/main" val="411942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505189"/>
            <a:ext cx="10515600" cy="2713198"/>
          </a:xfrm>
        </p:spPr>
        <p:txBody>
          <a:bodyPr>
            <a:normAutofit/>
          </a:bodyPr>
          <a:lstStyle/>
          <a:p>
            <a:r>
              <a:rPr lang="en-PH" dirty="0"/>
              <a:t>The steps in solving word problems are </a:t>
            </a:r>
            <a:r>
              <a:rPr lang="en-PH" b="1" dirty="0"/>
              <a:t>Understand, Plan, Solve, </a:t>
            </a:r>
            <a:r>
              <a:rPr lang="en-PH" dirty="0"/>
              <a:t>and </a:t>
            </a:r>
            <a:r>
              <a:rPr lang="en-PH" b="1" dirty="0"/>
              <a:t>Check</a:t>
            </a:r>
            <a:r>
              <a:rPr lang="en-PH" dirty="0"/>
              <a:t>.</a:t>
            </a:r>
          </a:p>
          <a:p>
            <a:endParaRPr lang="en-PH" dirty="0"/>
          </a:p>
          <a:p>
            <a:r>
              <a:rPr lang="en-PH" dirty="0"/>
              <a:t>To add or subtract fractions, make sure that they are similar first before continuing with the addition or subtraction. Get the LCD of dissimilar fractions to change them to similar fractions.</a:t>
            </a:r>
          </a:p>
          <a:p>
            <a:pPr marL="0" indent="0" algn="just">
              <a:buNone/>
            </a:pPr>
            <a:endParaRPr lang="en-PH" dirty="0"/>
          </a:p>
        </p:txBody>
      </p:sp>
    </p:spTree>
    <p:extLst>
      <p:ext uri="{BB962C8B-B14F-4D97-AF65-F5344CB8AC3E}">
        <p14:creationId xmlns:p14="http://schemas.microsoft.com/office/powerpoint/2010/main" val="390011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505189"/>
            <a:ext cx="10515600" cy="2713198"/>
          </a:xfrm>
        </p:spPr>
        <p:txBody>
          <a:bodyPr>
            <a:normAutofit/>
          </a:bodyPr>
          <a:lstStyle/>
          <a:p>
            <a:r>
              <a:rPr lang="en-PH" dirty="0"/>
              <a:t>When the fraction of the mixed number minuend is smaller than the fraction of the subtrahend, change the mixed number to improper fraction and continue with the subtraction.</a:t>
            </a:r>
          </a:p>
          <a:p>
            <a:endParaRPr lang="en-PH" dirty="0"/>
          </a:p>
          <a:p>
            <a:r>
              <a:rPr lang="en-PH" dirty="0"/>
              <a:t>Always simplify the final answers into their lowest terms.</a:t>
            </a:r>
          </a:p>
        </p:txBody>
      </p:sp>
    </p:spTree>
    <p:extLst>
      <p:ext uri="{BB962C8B-B14F-4D97-AF65-F5344CB8AC3E}">
        <p14:creationId xmlns:p14="http://schemas.microsoft.com/office/powerpoint/2010/main" val="59388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344216" y="1783679"/>
            <a:ext cx="5541579" cy="2141936"/>
          </a:xfrm>
        </p:spPr>
        <p:txBody>
          <a:bodyPr>
            <a:normAutofit/>
          </a:bodyPr>
          <a:lstStyle/>
          <a:p>
            <a:pPr marL="0" indent="0" algn="just">
              <a:buNone/>
            </a:pPr>
            <a:r>
              <a:rPr lang="en-PH" sz="2400" dirty="0"/>
              <a:t>	How many hours do you regularly spend each day answering a math module? How about the other subjects? Do you spend the same length of time in all your modules? Let’s take a look at Bernie’s list of time spent for each subject today.</a:t>
            </a: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118A40F7-E62B-A64F-A227-BBC86A900278}"/>
                  </a:ext>
                </a:extLst>
              </p:cNvPr>
              <p:cNvGraphicFramePr>
                <a:graphicFrameLocks noGrp="1"/>
              </p:cNvGraphicFramePr>
              <p:nvPr>
                <p:extLst>
                  <p:ext uri="{D42A27DB-BD31-4B8C-83A1-F6EECF244321}">
                    <p14:modId xmlns:p14="http://schemas.microsoft.com/office/powerpoint/2010/main" val="2959407560"/>
                  </p:ext>
                </p:extLst>
              </p:nvPr>
            </p:nvGraphicFramePr>
            <p:xfrm>
              <a:off x="6306206" y="2107603"/>
              <a:ext cx="4714720" cy="3626233"/>
            </p:xfrm>
            <a:graphic>
              <a:graphicData uri="http://schemas.openxmlformats.org/drawingml/2006/table">
                <a:tbl>
                  <a:tblPr firstRow="1" bandRow="1">
                    <a:tableStyleId>{5C22544A-7EE6-4342-B048-85BDC9FD1C3A}</a:tableStyleId>
                  </a:tblPr>
                  <a:tblGrid>
                    <a:gridCol w="2446655">
                      <a:extLst>
                        <a:ext uri="{9D8B030D-6E8A-4147-A177-3AD203B41FA5}">
                          <a16:colId xmlns:a16="http://schemas.microsoft.com/office/drawing/2014/main" val="4011374631"/>
                        </a:ext>
                      </a:extLst>
                    </a:gridCol>
                    <a:gridCol w="2268065">
                      <a:extLst>
                        <a:ext uri="{9D8B030D-6E8A-4147-A177-3AD203B41FA5}">
                          <a16:colId xmlns:a16="http://schemas.microsoft.com/office/drawing/2014/main" val="3632081545"/>
                        </a:ext>
                      </a:extLst>
                    </a:gridCol>
                  </a:tblGrid>
                  <a:tr h="370840">
                    <a:tc gridSpan="2">
                      <a:txBody>
                        <a:bodyPr/>
                        <a:lstStyle/>
                        <a:p>
                          <a:pPr algn="ctr"/>
                          <a:r>
                            <a:rPr lang="en-US" b="1" dirty="0">
                              <a:solidFill>
                                <a:sysClr val="windowText" lastClr="000000"/>
                              </a:solidFill>
                            </a:rPr>
                            <a:t>Bernie’s List of Time Spent for Each 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331185"/>
                      </a:ext>
                    </a:extLst>
                  </a:tr>
                  <a:tr h="370840">
                    <a:tc>
                      <a:txBody>
                        <a:bodyPr/>
                        <a:lstStyle/>
                        <a:p>
                          <a:pPr algn="ctr"/>
                          <a:r>
                            <a:rPr lang="en-US" dirty="0">
                              <a:solidFill>
                                <a:sysClr val="windowText" lastClr="000000"/>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US" b="0" i="1" smtClean="0">
                                  <a:solidFill>
                                    <a:sysClr val="windowText" lastClr="000000"/>
                                  </a:solidFill>
                                  <a:latin typeface="Cambria Math" panose="02040503050406030204" pitchFamily="18" charset="0"/>
                                </a:rPr>
                                <m:t>1</m:t>
                              </m:r>
                              <m:f>
                                <m:fPr>
                                  <m:ctrlPr>
                                    <a:rPr lang="en-US" b="0" i="1" smtClean="0">
                                      <a:solidFill>
                                        <a:sysClr val="windowText" lastClr="000000"/>
                                      </a:solidFill>
                                      <a:latin typeface="Cambria Math" panose="02040503050406030204" pitchFamily="18" charset="0"/>
                                    </a:rPr>
                                  </m:ctrlPr>
                                </m:fPr>
                                <m:num>
                                  <m:r>
                                    <a:rPr lang="en-US" b="0" i="1" smtClean="0">
                                      <a:solidFill>
                                        <a:sysClr val="windowText" lastClr="000000"/>
                                      </a:solidFill>
                                      <a:latin typeface="Cambria Math" panose="02040503050406030204" pitchFamily="18" charset="0"/>
                                    </a:rPr>
                                    <m:t>2</m:t>
                                  </m:r>
                                </m:num>
                                <m:den>
                                  <m:r>
                                    <a:rPr lang="en-US" b="0" i="1" smtClean="0">
                                      <a:solidFill>
                                        <a:sysClr val="windowText" lastClr="000000"/>
                                      </a:solidFill>
                                      <a:latin typeface="Cambria Math" panose="02040503050406030204" pitchFamily="18" charset="0"/>
                                    </a:rPr>
                                    <m:t>3</m:t>
                                  </m:r>
                                </m:den>
                              </m:f>
                              <m:r>
                                <a:rPr lang="en-US" b="0" i="1" smtClean="0">
                                  <a:solidFill>
                                    <a:sysClr val="windowText" lastClr="000000"/>
                                  </a:solidFill>
                                  <a:latin typeface="Cambria Math" panose="02040503050406030204" pitchFamily="18" charset="0"/>
                                </a:rPr>
                                <m:t> </m:t>
                              </m:r>
                            </m:oMath>
                          </a14:m>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432583"/>
                      </a:ext>
                    </a:extLst>
                  </a:tr>
                  <a:tr h="370840">
                    <a:tc>
                      <a:txBody>
                        <a:bodyPr/>
                        <a:lstStyle/>
                        <a:p>
                          <a:pPr algn="ctr"/>
                          <a:r>
                            <a:rPr lang="en-US" dirty="0">
                              <a:solidFill>
                                <a:sysClr val="windowText" lastClr="000000"/>
                              </a:solidFill>
                            </a:rPr>
                            <a:t>English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b="0" i="1" smtClean="0">
                                      <a:solidFill>
                                        <a:sysClr val="windowText" lastClr="000000"/>
                                      </a:solidFill>
                                      <a:latin typeface="Cambria Math" panose="02040503050406030204" pitchFamily="18" charset="0"/>
                                    </a:rPr>
                                  </m:ctrlPr>
                                </m:fPr>
                                <m:num>
                                  <m:r>
                                    <a:rPr lang="en-US" b="0" i="1" smtClean="0">
                                      <a:solidFill>
                                        <a:sysClr val="windowText" lastClr="000000"/>
                                      </a:solidFill>
                                      <a:latin typeface="Cambria Math" panose="02040503050406030204" pitchFamily="18" charset="0"/>
                                    </a:rPr>
                                    <m:t>3</m:t>
                                  </m:r>
                                </m:num>
                                <m:den>
                                  <m:r>
                                    <a:rPr lang="en-US" b="0" i="1" smtClean="0">
                                      <a:solidFill>
                                        <a:sysClr val="windowText" lastClr="000000"/>
                                      </a:solidFill>
                                      <a:latin typeface="Cambria Math" panose="02040503050406030204" pitchFamily="18" charset="0"/>
                                    </a:rPr>
                                    <m:t>4</m:t>
                                  </m:r>
                                </m:den>
                              </m:f>
                              <m:r>
                                <a:rPr lang="en-US" b="0" i="1" smtClean="0">
                                  <a:solidFill>
                                    <a:sysClr val="windowText" lastClr="000000"/>
                                  </a:solidFill>
                                  <a:latin typeface="Cambria Math" panose="02040503050406030204" pitchFamily="18" charset="0"/>
                                </a:rPr>
                                <m:t> </m:t>
                              </m:r>
                            </m:oMath>
                          </a14:m>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25699"/>
                      </a:ext>
                    </a:extLst>
                  </a:tr>
                  <a:tr h="370840">
                    <a:tc>
                      <a:txBody>
                        <a:bodyPr/>
                        <a:lstStyle/>
                        <a:p>
                          <a:pPr algn="ctr"/>
                          <a:r>
                            <a:rPr lang="en-US" dirty="0">
                              <a:solidFill>
                                <a:sysClr val="windowText" lastClr="000000"/>
                              </a:solidFill>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ysClr val="windowText" lastClr="000000"/>
                                  </a:solidFill>
                                  <a:latin typeface="Cambria Math" panose="02040503050406030204" pitchFamily="18" charset="0"/>
                                </a:rPr>
                                <m:t>1</m:t>
                              </m:r>
                              <m:f>
                                <m:fPr>
                                  <m:ctrlPr>
                                    <a:rPr lang="en-US" b="0" i="1" smtClean="0">
                                      <a:solidFill>
                                        <a:sysClr val="windowText" lastClr="000000"/>
                                      </a:solidFill>
                                      <a:latin typeface="Cambria Math" panose="02040503050406030204" pitchFamily="18" charset="0"/>
                                    </a:rPr>
                                  </m:ctrlPr>
                                </m:fPr>
                                <m:num>
                                  <m:r>
                                    <a:rPr lang="en-US" b="0" i="1" smtClean="0">
                                      <a:solidFill>
                                        <a:sysClr val="windowText" lastClr="000000"/>
                                      </a:solidFill>
                                      <a:latin typeface="Cambria Math" panose="02040503050406030204" pitchFamily="18" charset="0"/>
                                    </a:rPr>
                                    <m:t>1</m:t>
                                  </m:r>
                                </m:num>
                                <m:den>
                                  <m:r>
                                    <a:rPr lang="en-US" b="0" i="1" smtClean="0">
                                      <a:solidFill>
                                        <a:sysClr val="windowText" lastClr="000000"/>
                                      </a:solidFill>
                                      <a:latin typeface="Cambria Math" panose="02040503050406030204" pitchFamily="18" charset="0"/>
                                    </a:rPr>
                                    <m:t>4</m:t>
                                  </m:r>
                                </m:den>
                              </m:f>
                              <m:r>
                                <a:rPr lang="en-US" b="0" i="1" smtClean="0">
                                  <a:solidFill>
                                    <a:sysClr val="windowText" lastClr="000000"/>
                                  </a:solidFill>
                                  <a:latin typeface="Cambria Math" panose="02040503050406030204" pitchFamily="18" charset="0"/>
                                </a:rPr>
                                <m:t> </m:t>
                              </m:r>
                            </m:oMath>
                          </a14:m>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2952851"/>
                      </a:ext>
                    </a:extLst>
                  </a:tr>
                  <a:tr h="370840">
                    <a:tc>
                      <a:txBody>
                        <a:bodyPr/>
                        <a:lstStyle/>
                        <a:p>
                          <a:pPr algn="ctr"/>
                          <a:r>
                            <a:rPr lang="en-US" dirty="0">
                              <a:solidFill>
                                <a:sysClr val="windowText" lastClr="000000"/>
                              </a:solidFill>
                            </a:rPr>
                            <a:t>Filipino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ysClr val="windowText" lastClr="000000"/>
                                  </a:solidFill>
                                  <a:latin typeface="Cambria Math" panose="02040503050406030204" pitchFamily="18" charset="0"/>
                                </a:rPr>
                                <m:t>1</m:t>
                              </m:r>
                              <m:f>
                                <m:fPr>
                                  <m:ctrlPr>
                                    <a:rPr lang="en-US" b="0" i="1" smtClean="0">
                                      <a:solidFill>
                                        <a:sysClr val="windowText" lastClr="000000"/>
                                      </a:solidFill>
                                      <a:latin typeface="Cambria Math" panose="02040503050406030204" pitchFamily="18" charset="0"/>
                                    </a:rPr>
                                  </m:ctrlPr>
                                </m:fPr>
                                <m:num>
                                  <m:r>
                                    <a:rPr lang="en-US" b="0" i="1" smtClean="0">
                                      <a:solidFill>
                                        <a:sysClr val="windowText" lastClr="000000"/>
                                      </a:solidFill>
                                      <a:latin typeface="Cambria Math" panose="02040503050406030204" pitchFamily="18" charset="0"/>
                                    </a:rPr>
                                    <m:t>1</m:t>
                                  </m:r>
                                </m:num>
                                <m:den>
                                  <m:r>
                                    <a:rPr lang="en-US" b="0" i="1" smtClean="0">
                                      <a:solidFill>
                                        <a:sysClr val="windowText" lastClr="000000"/>
                                      </a:solidFill>
                                      <a:latin typeface="Cambria Math" panose="02040503050406030204" pitchFamily="18" charset="0"/>
                                    </a:rPr>
                                    <m:t>3</m:t>
                                  </m:r>
                                </m:den>
                              </m:f>
                              <m:r>
                                <a:rPr lang="en-US" b="0" i="1" smtClean="0">
                                  <a:solidFill>
                                    <a:sysClr val="windowText" lastClr="000000"/>
                                  </a:solidFill>
                                  <a:latin typeface="Cambria Math" panose="02040503050406030204" pitchFamily="18" charset="0"/>
                                </a:rPr>
                                <m:t> </m:t>
                              </m:r>
                            </m:oMath>
                          </a14:m>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35739"/>
                      </a:ext>
                    </a:extLst>
                  </a:tr>
                  <a:tr h="370840">
                    <a:tc>
                      <a:txBody>
                        <a:bodyPr/>
                        <a:lstStyle/>
                        <a:p>
                          <a:pPr algn="ctr"/>
                          <a:r>
                            <a:rPr lang="en-US" dirty="0">
                              <a:solidFill>
                                <a:sysClr val="windowText" lastClr="000000"/>
                              </a:solidFill>
                            </a:rPr>
                            <a:t>MAPEH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b="0" i="1" smtClean="0">
                                      <a:solidFill>
                                        <a:sysClr val="windowText" lastClr="000000"/>
                                      </a:solidFill>
                                      <a:latin typeface="Cambria Math" panose="02040503050406030204" pitchFamily="18" charset="0"/>
                                    </a:rPr>
                                  </m:ctrlPr>
                                </m:fPr>
                                <m:num>
                                  <m:r>
                                    <a:rPr lang="en-US" b="0" i="1" smtClean="0">
                                      <a:solidFill>
                                        <a:sysClr val="windowText" lastClr="000000"/>
                                      </a:solidFill>
                                      <a:latin typeface="Cambria Math" panose="02040503050406030204" pitchFamily="18" charset="0"/>
                                    </a:rPr>
                                    <m:t>5</m:t>
                                  </m:r>
                                </m:num>
                                <m:den>
                                  <m:r>
                                    <a:rPr lang="en-US" b="0" i="1" smtClean="0">
                                      <a:solidFill>
                                        <a:sysClr val="windowText" lastClr="000000"/>
                                      </a:solidFill>
                                      <a:latin typeface="Cambria Math" panose="02040503050406030204" pitchFamily="18" charset="0"/>
                                    </a:rPr>
                                    <m:t>6</m:t>
                                  </m:r>
                                </m:den>
                              </m:f>
                              <m:r>
                                <a:rPr lang="en-US" b="0" i="1" smtClean="0">
                                  <a:solidFill>
                                    <a:sysClr val="windowText" lastClr="000000"/>
                                  </a:solidFill>
                                  <a:latin typeface="Cambria Math" panose="02040503050406030204" pitchFamily="18" charset="0"/>
                                </a:rPr>
                                <m:t> </m:t>
                              </m:r>
                            </m:oMath>
                          </a14:m>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031528"/>
                      </a:ext>
                    </a:extLst>
                  </a:tr>
                  <a:tr h="370840">
                    <a:tc>
                      <a:txBody>
                        <a:bodyPr/>
                        <a:lstStyle/>
                        <a:p>
                          <a:pPr algn="ctr"/>
                          <a:r>
                            <a:rPr lang="en-US" i="1" dirty="0" err="1">
                              <a:solidFill>
                                <a:sysClr val="windowText" lastClr="000000"/>
                              </a:solidFill>
                            </a:rPr>
                            <a:t>Araling</a:t>
                          </a:r>
                          <a:r>
                            <a:rPr lang="en-US" i="1" dirty="0">
                              <a:solidFill>
                                <a:sysClr val="windowText" lastClr="000000"/>
                              </a:solidFill>
                            </a:rPr>
                            <a:t> </a:t>
                          </a:r>
                          <a:r>
                            <a:rPr lang="en-US" i="1" dirty="0" err="1">
                              <a:solidFill>
                                <a:sysClr val="windowText" lastClr="000000"/>
                              </a:solidFill>
                            </a:rPr>
                            <a:t>Panlipunan</a:t>
                          </a:r>
                          <a:endParaRPr lang="en-US" i="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ysClr val="windowText" lastClr="000000"/>
                                  </a:solidFill>
                                  <a:latin typeface="Cambria Math" panose="02040503050406030204" pitchFamily="18" charset="0"/>
                                </a:rPr>
                                <m:t>1</m:t>
                              </m:r>
                              <m:f>
                                <m:fPr>
                                  <m:ctrlPr>
                                    <a:rPr lang="en-US" b="0" i="1" smtClean="0">
                                      <a:solidFill>
                                        <a:sysClr val="windowText" lastClr="000000"/>
                                      </a:solidFill>
                                      <a:latin typeface="Cambria Math" panose="02040503050406030204" pitchFamily="18" charset="0"/>
                                    </a:rPr>
                                  </m:ctrlPr>
                                </m:fPr>
                                <m:num>
                                  <m:r>
                                    <a:rPr lang="en-US" b="0" i="1" smtClean="0">
                                      <a:solidFill>
                                        <a:sysClr val="windowText" lastClr="000000"/>
                                      </a:solidFill>
                                      <a:latin typeface="Cambria Math" panose="02040503050406030204" pitchFamily="18" charset="0"/>
                                    </a:rPr>
                                    <m:t>1</m:t>
                                  </m:r>
                                </m:num>
                                <m:den>
                                  <m:r>
                                    <a:rPr lang="en-US" b="0" i="1" smtClean="0">
                                      <a:solidFill>
                                        <a:sysClr val="windowText" lastClr="000000"/>
                                      </a:solidFill>
                                      <a:latin typeface="Cambria Math" panose="02040503050406030204" pitchFamily="18" charset="0"/>
                                    </a:rPr>
                                    <m:t>6</m:t>
                                  </m:r>
                                </m:den>
                              </m:f>
                            </m:oMath>
                          </a14:m>
                          <a:r>
                            <a:rPr lang="en-US" b="0" dirty="0">
                              <a:solidFill>
                                <a:sysClr val="windowText" lastClr="000000"/>
                              </a:solidFill>
                            </a:rPr>
                            <a:t> </a:t>
                          </a:r>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969568"/>
                      </a:ext>
                    </a:extLst>
                  </a:tr>
                  <a:tr h="370840">
                    <a:tc>
                      <a:txBody>
                        <a:bodyPr/>
                        <a:lstStyle/>
                        <a:p>
                          <a:pPr algn="ctr"/>
                          <a:r>
                            <a:rPr lang="en-US" dirty="0">
                              <a:solidFill>
                                <a:sysClr val="windowText" lastClr="000000"/>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ysClr val="windowText" lastClr="000000"/>
                                  </a:solidFill>
                                  <a:latin typeface="Cambria Math" panose="02040503050406030204" pitchFamily="18" charset="0"/>
                                </a:rPr>
                                <m:t>7</m:t>
                              </m:r>
                              <m:r>
                                <a:rPr lang="en-US" b="0" i="1" smtClean="0">
                                  <a:solidFill>
                                    <a:sysClr val="windowText" lastClr="000000"/>
                                  </a:solidFill>
                                  <a:latin typeface="Cambria Math" panose="02040503050406030204" pitchFamily="18" charset="0"/>
                                </a:rPr>
                                <m:t> </m:t>
                              </m:r>
                            </m:oMath>
                          </a14:m>
                          <a:r>
                            <a:rPr lang="en-US" dirty="0">
                              <a:solidFill>
                                <a:sysClr val="windowText" lastClr="000000"/>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609477"/>
                      </a:ext>
                    </a:extLst>
                  </a:tr>
                </a:tbl>
              </a:graphicData>
            </a:graphic>
          </p:graphicFrame>
        </mc:Choice>
        <mc:Fallback>
          <p:graphicFrame>
            <p:nvGraphicFramePr>
              <p:cNvPr id="3" name="Table 2">
                <a:extLst>
                  <a:ext uri="{FF2B5EF4-FFF2-40B4-BE49-F238E27FC236}">
                    <a16:creationId xmlns:a16="http://schemas.microsoft.com/office/drawing/2014/main" id="{118A40F7-E62B-A64F-A227-BBC86A900278}"/>
                  </a:ext>
                </a:extLst>
              </p:cNvPr>
              <p:cNvGraphicFramePr>
                <a:graphicFrameLocks noGrp="1"/>
              </p:cNvGraphicFramePr>
              <p:nvPr>
                <p:extLst>
                  <p:ext uri="{D42A27DB-BD31-4B8C-83A1-F6EECF244321}">
                    <p14:modId xmlns:p14="http://schemas.microsoft.com/office/powerpoint/2010/main" val="2959407560"/>
                  </p:ext>
                </p:extLst>
              </p:nvPr>
            </p:nvGraphicFramePr>
            <p:xfrm>
              <a:off x="6306206" y="2107603"/>
              <a:ext cx="4714720" cy="3626233"/>
            </p:xfrm>
            <a:graphic>
              <a:graphicData uri="http://schemas.openxmlformats.org/drawingml/2006/table">
                <a:tbl>
                  <a:tblPr firstRow="1" bandRow="1">
                    <a:tableStyleId>{5C22544A-7EE6-4342-B048-85BDC9FD1C3A}</a:tableStyleId>
                  </a:tblPr>
                  <a:tblGrid>
                    <a:gridCol w="2446655">
                      <a:extLst>
                        <a:ext uri="{9D8B030D-6E8A-4147-A177-3AD203B41FA5}">
                          <a16:colId xmlns:a16="http://schemas.microsoft.com/office/drawing/2014/main" val="4011374631"/>
                        </a:ext>
                      </a:extLst>
                    </a:gridCol>
                    <a:gridCol w="2268065">
                      <a:extLst>
                        <a:ext uri="{9D8B030D-6E8A-4147-A177-3AD203B41FA5}">
                          <a16:colId xmlns:a16="http://schemas.microsoft.com/office/drawing/2014/main" val="3632081545"/>
                        </a:ext>
                      </a:extLst>
                    </a:gridCol>
                  </a:tblGrid>
                  <a:tr h="370840">
                    <a:tc gridSpan="2">
                      <a:txBody>
                        <a:bodyPr/>
                        <a:lstStyle/>
                        <a:p>
                          <a:pPr algn="ctr"/>
                          <a:r>
                            <a:rPr lang="en-US" b="1" dirty="0">
                              <a:solidFill>
                                <a:sysClr val="windowText" lastClr="000000"/>
                              </a:solidFill>
                            </a:rPr>
                            <a:t>Bernie’s List of Time Spent for Each 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331185"/>
                      </a:ext>
                    </a:extLst>
                  </a:tr>
                  <a:tr h="480759">
                    <a:tc>
                      <a:txBody>
                        <a:bodyPr/>
                        <a:lstStyle/>
                        <a:p>
                          <a:pPr algn="ctr"/>
                          <a:r>
                            <a:rPr lang="en-US" dirty="0">
                              <a:solidFill>
                                <a:sysClr val="windowText" lastClr="000000"/>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78947" b="-597368"/>
                          </a:stretch>
                        </a:blipFill>
                      </a:tcPr>
                    </a:tc>
                    <a:extLst>
                      <a:ext uri="{0D108BD9-81ED-4DB2-BD59-A6C34878D82A}">
                        <a16:rowId xmlns:a16="http://schemas.microsoft.com/office/drawing/2014/main" val="3829432583"/>
                      </a:ext>
                    </a:extLst>
                  </a:tr>
                  <a:tr h="479362">
                    <a:tc>
                      <a:txBody>
                        <a:bodyPr/>
                        <a:lstStyle/>
                        <a:p>
                          <a:pPr algn="ctr"/>
                          <a:r>
                            <a:rPr lang="en-US" dirty="0">
                              <a:solidFill>
                                <a:sysClr val="windowText" lastClr="000000"/>
                              </a:solidFill>
                            </a:rPr>
                            <a:t>English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178947" b="-497368"/>
                          </a:stretch>
                        </a:blipFill>
                      </a:tcPr>
                    </a:tc>
                    <a:extLst>
                      <a:ext uri="{0D108BD9-81ED-4DB2-BD59-A6C34878D82A}">
                        <a16:rowId xmlns:a16="http://schemas.microsoft.com/office/drawing/2014/main" val="106325699"/>
                      </a:ext>
                    </a:extLst>
                  </a:tr>
                  <a:tr h="478790">
                    <a:tc>
                      <a:txBody>
                        <a:bodyPr/>
                        <a:lstStyle/>
                        <a:p>
                          <a:pPr algn="ctr"/>
                          <a:r>
                            <a:rPr lang="en-US" dirty="0">
                              <a:solidFill>
                                <a:sysClr val="windowText" lastClr="000000"/>
                              </a:solidFill>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278947" b="-397368"/>
                          </a:stretch>
                        </a:blipFill>
                      </a:tcPr>
                    </a:tc>
                    <a:extLst>
                      <a:ext uri="{0D108BD9-81ED-4DB2-BD59-A6C34878D82A}">
                        <a16:rowId xmlns:a16="http://schemas.microsoft.com/office/drawing/2014/main" val="2192952851"/>
                      </a:ext>
                    </a:extLst>
                  </a:tr>
                  <a:tr h="480187">
                    <a:tc>
                      <a:txBody>
                        <a:bodyPr/>
                        <a:lstStyle/>
                        <a:p>
                          <a:pPr algn="ctr"/>
                          <a:r>
                            <a:rPr lang="en-US" dirty="0">
                              <a:solidFill>
                                <a:sysClr val="windowText" lastClr="000000"/>
                              </a:solidFill>
                            </a:rPr>
                            <a:t>Filipino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378947" b="-297368"/>
                          </a:stretch>
                        </a:blipFill>
                      </a:tcPr>
                    </a:tc>
                    <a:extLst>
                      <a:ext uri="{0D108BD9-81ED-4DB2-BD59-A6C34878D82A}">
                        <a16:rowId xmlns:a16="http://schemas.microsoft.com/office/drawing/2014/main" val="351835739"/>
                      </a:ext>
                    </a:extLst>
                  </a:tr>
                  <a:tr h="484950">
                    <a:tc>
                      <a:txBody>
                        <a:bodyPr/>
                        <a:lstStyle/>
                        <a:p>
                          <a:pPr algn="ctr"/>
                          <a:r>
                            <a:rPr lang="en-US" dirty="0">
                              <a:solidFill>
                                <a:sysClr val="windowText" lastClr="000000"/>
                              </a:solidFill>
                            </a:rPr>
                            <a:t>MAPEH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466667" b="-189744"/>
                          </a:stretch>
                        </a:blipFill>
                      </a:tcPr>
                    </a:tc>
                    <a:extLst>
                      <a:ext uri="{0D108BD9-81ED-4DB2-BD59-A6C34878D82A}">
                        <a16:rowId xmlns:a16="http://schemas.microsoft.com/office/drawing/2014/main" val="3913031528"/>
                      </a:ext>
                    </a:extLst>
                  </a:tr>
                  <a:tr h="480505">
                    <a:tc>
                      <a:txBody>
                        <a:bodyPr/>
                        <a:lstStyle/>
                        <a:p>
                          <a:pPr algn="ctr"/>
                          <a:r>
                            <a:rPr lang="en-US" i="1" dirty="0" err="1">
                              <a:solidFill>
                                <a:sysClr val="windowText" lastClr="000000"/>
                              </a:solidFill>
                            </a:rPr>
                            <a:t>Araling</a:t>
                          </a:r>
                          <a:r>
                            <a:rPr lang="en-US" i="1" dirty="0">
                              <a:solidFill>
                                <a:sysClr val="windowText" lastClr="000000"/>
                              </a:solidFill>
                            </a:rPr>
                            <a:t> </a:t>
                          </a:r>
                          <a:r>
                            <a:rPr lang="en-US" i="1" dirty="0" err="1">
                              <a:solidFill>
                                <a:sysClr val="windowText" lastClr="000000"/>
                              </a:solidFill>
                            </a:rPr>
                            <a:t>Panlipunan</a:t>
                          </a:r>
                          <a:endParaRPr lang="en-US" i="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581579" b="-94737"/>
                          </a:stretch>
                        </a:blipFill>
                      </a:tcPr>
                    </a:tc>
                    <a:extLst>
                      <a:ext uri="{0D108BD9-81ED-4DB2-BD59-A6C34878D82A}">
                        <a16:rowId xmlns:a16="http://schemas.microsoft.com/office/drawing/2014/main" val="1320969568"/>
                      </a:ext>
                    </a:extLst>
                  </a:tr>
                  <a:tr h="370840">
                    <a:tc>
                      <a:txBody>
                        <a:bodyPr/>
                        <a:lstStyle/>
                        <a:p>
                          <a:pPr algn="ctr"/>
                          <a:r>
                            <a:rPr lang="en-US" dirty="0">
                              <a:solidFill>
                                <a:sysClr val="windowText" lastClr="000000"/>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8380" t="-893103" b="-24138"/>
                          </a:stretch>
                        </a:blipFill>
                      </a:tcPr>
                    </a:tc>
                    <a:extLst>
                      <a:ext uri="{0D108BD9-81ED-4DB2-BD59-A6C34878D82A}">
                        <a16:rowId xmlns:a16="http://schemas.microsoft.com/office/drawing/2014/main" val="1902609477"/>
                      </a:ext>
                    </a:extLst>
                  </a:tr>
                </a:tbl>
              </a:graphicData>
            </a:graphic>
          </p:graphicFrame>
        </mc:Fallback>
      </mc:AlternateContent>
      <p:sp>
        <p:nvSpPr>
          <p:cNvPr id="6" name="Content Placeholder 4">
            <a:extLst>
              <a:ext uri="{FF2B5EF4-FFF2-40B4-BE49-F238E27FC236}">
                <a16:creationId xmlns:a16="http://schemas.microsoft.com/office/drawing/2014/main" id="{7ADF068C-F333-5A41-8224-4563DDF45F80}"/>
              </a:ext>
            </a:extLst>
          </p:cNvPr>
          <p:cNvSpPr txBox="1">
            <a:spLocks/>
          </p:cNvSpPr>
          <p:nvPr/>
        </p:nvSpPr>
        <p:spPr>
          <a:xfrm>
            <a:off x="344216" y="4220800"/>
            <a:ext cx="5541579" cy="2100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sz="2400" dirty="0"/>
              <a:t>	Bernie was able to finish all his modules for the day in 7 hours. He spent a different length of time on each subject. You can also do a similar table starting tomorrow so you can monitor your progress while studying.</a:t>
            </a:r>
          </a:p>
          <a:p>
            <a:pPr marL="0" indent="0" algn="just">
              <a:buFont typeface="Arial" panose="020B0604020202020204" pitchFamily="34" charset="0"/>
              <a:buNone/>
            </a:pPr>
            <a:endParaRPr lang="en-PH" sz="2400" dirty="0"/>
          </a:p>
        </p:txBody>
      </p:sp>
    </p:spTree>
    <p:extLst>
      <p:ext uri="{BB962C8B-B14F-4D97-AF65-F5344CB8AC3E}">
        <p14:creationId xmlns:p14="http://schemas.microsoft.com/office/powerpoint/2010/main" val="420145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089427"/>
                <a:ext cx="10515600" cy="4202274"/>
              </a:xfrm>
            </p:spPr>
            <p:txBody>
              <a:bodyPr>
                <a:normAutofit/>
              </a:bodyPr>
              <a:lstStyle/>
              <a:p>
                <a:pPr marL="0" indent="0">
                  <a:buNone/>
                </a:pPr>
                <a:r>
                  <a:rPr lang="en-PH" b="1" dirty="0"/>
                  <a:t>Problem 1: </a:t>
                </a:r>
                <a:r>
                  <a:rPr lang="en-PH" dirty="0"/>
                  <a:t>Bernie likes English and MAPEH best. How much time did he spend on both subjects?</a:t>
                </a:r>
              </a:p>
              <a:p>
                <a:pPr marL="0" indent="0">
                  <a:buNone/>
                </a:pPr>
                <a:endParaRPr lang="en-PH" dirty="0"/>
              </a:p>
              <a:p>
                <a:pPr marL="0" indent="0">
                  <a:buNone/>
                </a:pPr>
                <a:r>
                  <a:rPr lang="en-PH" b="1" dirty="0"/>
                  <a:t>Step 1: UNDERSTAND</a:t>
                </a:r>
              </a:p>
              <a:p>
                <a:r>
                  <a:rPr lang="en-PH" dirty="0"/>
                  <a:t>Bernie spent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PH" dirty="0"/>
                  <a:t>  hour on English and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oMath>
                </a14:m>
                <a:r>
                  <a:rPr lang="en-US" b="0" dirty="0"/>
                  <a:t> hour </a:t>
                </a:r>
                <a:r>
                  <a:rPr lang="en-US" dirty="0"/>
                  <a:t>on MAPEH.</a:t>
                </a:r>
              </a:p>
              <a:p>
                <a:r>
                  <a:rPr lang="en-US" b="0" dirty="0"/>
                  <a:t>We are </a:t>
                </a:r>
                <a:r>
                  <a:rPr lang="en-US" dirty="0"/>
                  <a:t>asked to find out how much time he spent on both subjects.</a:t>
                </a:r>
                <a:endParaRPr lang="en-US" b="0" dirty="0"/>
              </a:p>
              <a:p>
                <a:endParaRPr lang="en-PH" dirty="0"/>
              </a:p>
            </p:txBody>
          </p:sp>
        </mc:Choice>
        <mc:Fallback>
          <p:sp>
            <p:nvSpPr>
              <p:cNvPr id="5" name="Content Placeholder 4">
                <a:extLst>
                  <a:ext uri="{FF2B5EF4-FFF2-40B4-BE49-F238E27FC236}">
                    <a16:creationId xmlns:a16="http://schemas.microsoft.com/office/drawing/2014/main" id="{024B6A55-650C-3848-8865-29A36885109F}"/>
                  </a:ext>
                </a:extLst>
              </p:cNvPr>
              <p:cNvSpPr>
                <a:spLocks noGrp="1" noRot="1" noChangeAspect="1" noMove="1" noResize="1" noEditPoints="1" noAdjustHandles="1" noChangeArrowheads="1" noChangeShapeType="1" noTextEdit="1"/>
              </p:cNvSpPr>
              <p:nvPr>
                <p:ph idx="1"/>
              </p:nvPr>
            </p:nvSpPr>
            <p:spPr>
              <a:xfrm>
                <a:off x="838200" y="2089427"/>
                <a:ext cx="10515600" cy="4202274"/>
              </a:xfrm>
              <a:blipFill>
                <a:blip r:embed="rId3"/>
                <a:stretch>
                  <a:fillRect l="-1086" t="-2417"/>
                </a:stretch>
              </a:blipFill>
            </p:spPr>
            <p:txBody>
              <a:bodyPr/>
              <a:lstStyle/>
              <a:p>
                <a:r>
                  <a:rPr lang="en-US">
                    <a:noFill/>
                  </a:rPr>
                  <a:t> </a:t>
                </a:r>
              </a:p>
            </p:txBody>
          </p:sp>
        </mc:Fallback>
      </mc:AlternateContent>
    </p:spTree>
    <p:extLst>
      <p:ext uri="{BB962C8B-B14F-4D97-AF65-F5344CB8AC3E}">
        <p14:creationId xmlns:p14="http://schemas.microsoft.com/office/powerpoint/2010/main" val="118950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089427"/>
            <a:ext cx="10515600" cy="4202274"/>
          </a:xfrm>
        </p:spPr>
        <p:txBody>
          <a:bodyPr>
            <a:normAutofit/>
          </a:bodyPr>
          <a:lstStyle/>
          <a:p>
            <a:pPr marL="0" indent="0" algn="just">
              <a:buNone/>
            </a:pPr>
            <a:r>
              <a:rPr lang="en-PH" b="1" dirty="0"/>
              <a:t>Problem 1: </a:t>
            </a:r>
            <a:r>
              <a:rPr lang="en-PH" dirty="0"/>
              <a:t>Bernie likes English and MAPEH best. How much time did he spend on both subjects?</a:t>
            </a:r>
          </a:p>
          <a:p>
            <a:pPr marL="0" indent="0" algn="just">
              <a:buNone/>
            </a:pPr>
            <a:endParaRPr lang="en-PH" dirty="0"/>
          </a:p>
          <a:p>
            <a:pPr marL="0" indent="0" algn="just">
              <a:buNone/>
            </a:pPr>
            <a:r>
              <a:rPr lang="en-PH" b="1" dirty="0"/>
              <a:t>Step 2: PLAN</a:t>
            </a:r>
          </a:p>
          <a:p>
            <a:pPr algn="just"/>
            <a:r>
              <a:rPr lang="en-US" dirty="0"/>
              <a:t>Because we are asked how much time for both subjects, we will add.</a:t>
            </a:r>
          </a:p>
          <a:p>
            <a:pPr algn="just"/>
            <a:r>
              <a:rPr lang="en-US" b="0" dirty="0"/>
              <a:t>Because the fractions are dissimilar, we need to regroup first. We need to find the LCD before we can continue with the addition.</a:t>
            </a:r>
          </a:p>
          <a:p>
            <a:pPr algn="just"/>
            <a:endParaRPr lang="en-PH" dirty="0"/>
          </a:p>
        </p:txBody>
      </p:sp>
    </p:spTree>
    <p:extLst>
      <p:ext uri="{BB962C8B-B14F-4D97-AF65-F5344CB8AC3E}">
        <p14:creationId xmlns:p14="http://schemas.microsoft.com/office/powerpoint/2010/main" val="24067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1916007"/>
            <a:ext cx="10515600" cy="4202274"/>
          </a:xfrm>
        </p:spPr>
        <p:txBody>
          <a:bodyPr>
            <a:normAutofit lnSpcReduction="10000"/>
          </a:bodyPr>
          <a:lstStyle/>
          <a:p>
            <a:pPr marL="0" indent="0" algn="just">
              <a:buNone/>
            </a:pPr>
            <a:r>
              <a:rPr lang="en-PH" b="1" dirty="0"/>
              <a:t>Problem 1: </a:t>
            </a:r>
            <a:r>
              <a:rPr lang="en-PH" dirty="0"/>
              <a:t>Bernie likes English and MAPEH best. How much time did he spend on both subjects?</a:t>
            </a:r>
          </a:p>
          <a:p>
            <a:pPr marL="0" indent="0" algn="just">
              <a:buNone/>
            </a:pPr>
            <a:endParaRPr lang="en-PH" dirty="0"/>
          </a:p>
          <a:p>
            <a:pPr marL="0" indent="0" algn="just">
              <a:buNone/>
            </a:pPr>
            <a:r>
              <a:rPr lang="en-PH" b="1" dirty="0"/>
              <a:t>Step 3: SOLVE</a:t>
            </a:r>
          </a:p>
          <a:p>
            <a:r>
              <a:rPr lang="en-PH" dirty="0"/>
              <a:t>To get the LCD of 4 and 6, let’s find the LCM of 4 and 6.</a:t>
            </a:r>
          </a:p>
          <a:p>
            <a:pPr marL="0" indent="0">
              <a:buNone/>
            </a:pPr>
            <a:r>
              <a:rPr lang="en-PH" dirty="0"/>
              <a:t>			2	4	6</a:t>
            </a:r>
            <a:br>
              <a:rPr lang="en-PH" dirty="0"/>
            </a:br>
            <a:r>
              <a:rPr lang="en-PH" dirty="0"/>
              <a:t>				2	3</a:t>
            </a:r>
          </a:p>
          <a:p>
            <a:r>
              <a:rPr lang="en-PH" dirty="0"/>
              <a:t>LCM = 2 × 2 × 3 = 12. The LCD is 12. To change the first denominator, we need to multiply 4 by 3 to get 12. To change the second denominator, we need to multiply 6 by 2 to get 12.</a:t>
            </a:r>
          </a:p>
          <a:p>
            <a:pPr algn="just"/>
            <a:endParaRPr lang="en-PH" dirty="0"/>
          </a:p>
        </p:txBody>
      </p:sp>
      <p:sp>
        <p:nvSpPr>
          <p:cNvPr id="3" name="Half Frame 2">
            <a:extLst>
              <a:ext uri="{FF2B5EF4-FFF2-40B4-BE49-F238E27FC236}">
                <a16:creationId xmlns:a16="http://schemas.microsoft.com/office/drawing/2014/main" id="{BB4F60A6-EDC0-0F45-801A-B92240AB6B57}"/>
              </a:ext>
            </a:extLst>
          </p:cNvPr>
          <p:cNvSpPr/>
          <p:nvPr/>
        </p:nvSpPr>
        <p:spPr>
          <a:xfrm flipV="1">
            <a:off x="4114800" y="4146330"/>
            <a:ext cx="2091559" cy="346842"/>
          </a:xfrm>
          <a:prstGeom prst="halfFrame">
            <a:avLst>
              <a:gd name="adj1" fmla="val 3846"/>
              <a:gd name="adj2" fmla="val 384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684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838200" y="2042131"/>
            <a:ext cx="10515600" cy="4202274"/>
          </a:xfrm>
        </p:spPr>
        <p:txBody>
          <a:bodyPr>
            <a:normAutofit/>
          </a:bodyPr>
          <a:lstStyle/>
          <a:p>
            <a:pPr marL="0" indent="0" algn="just">
              <a:buNone/>
            </a:pPr>
            <a:r>
              <a:rPr lang="en-PH" b="1" dirty="0"/>
              <a:t>Problem 1: </a:t>
            </a:r>
            <a:r>
              <a:rPr lang="en-PH" dirty="0"/>
              <a:t>Bernie likes English and MAPEH best. How much time did he spend on both subjects?</a:t>
            </a:r>
          </a:p>
          <a:p>
            <a:pPr marL="0" indent="0" algn="just">
              <a:buNone/>
            </a:pPr>
            <a:r>
              <a:rPr lang="en-PH" b="1" dirty="0"/>
              <a:t>Step 3: SOLVE</a:t>
            </a:r>
          </a:p>
          <a:p>
            <a:pPr algn="just"/>
            <a:endParaRPr lang="en-PH" dirty="0"/>
          </a:p>
        </p:txBody>
      </p:sp>
      <p:sp>
        <p:nvSpPr>
          <p:cNvPr id="6" name="TextBox 5">
            <a:extLst>
              <a:ext uri="{FF2B5EF4-FFF2-40B4-BE49-F238E27FC236}">
                <a16:creationId xmlns:a16="http://schemas.microsoft.com/office/drawing/2014/main" id="{685B4F6E-E5EC-C64F-B535-ED8C7325B433}"/>
              </a:ext>
            </a:extLst>
          </p:cNvPr>
          <p:cNvSpPr txBox="1"/>
          <p:nvPr/>
        </p:nvSpPr>
        <p:spPr>
          <a:xfrm>
            <a:off x="838200" y="3077709"/>
            <a:ext cx="7688808" cy="3908762"/>
          </a:xfrm>
          <a:prstGeom prst="rect">
            <a:avLst/>
          </a:prstGeom>
          <a:noFill/>
        </p:spPr>
        <p:txBody>
          <a:bodyPr wrap="square" rtlCol="0">
            <a:spAutoFit/>
          </a:bodyPr>
          <a:lstStyle/>
          <a:p>
            <a:pPr algn="just"/>
            <a:r>
              <a:rPr lang="en-PH" sz="4000" dirty="0"/>
              <a:t>	</a:t>
            </a:r>
            <a:r>
              <a:rPr lang="en-PH" sz="2800" dirty="0"/>
              <a:t>Now that we have a new denominator (LCD), let’s change the fractions to similar ones. Once done changing the fractions, continue with the addition to get the sum. Always simplify the fractions. If it is an improper fraction, change it to a mixed number with the fraction part in the lowest terms.</a:t>
            </a:r>
          </a:p>
          <a:p>
            <a:pPr algn="just"/>
            <a:endParaRPr lang="en-US" sz="400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A93B263-CC44-964C-8A4B-D950498719C5}"/>
                  </a:ext>
                </a:extLst>
              </p:cNvPr>
              <p:cNvSpPr txBox="1"/>
              <p:nvPr/>
            </p:nvSpPr>
            <p:spPr>
              <a:xfrm>
                <a:off x="9423031" y="2821901"/>
                <a:ext cx="2009607" cy="962828"/>
              </a:xfrm>
              <a:prstGeom prst="rect">
                <a:avLst/>
              </a:prstGeom>
              <a:noFill/>
            </p:spPr>
            <p:txBody>
              <a:bodyPr wrap="square" rtlCol="0">
                <a:spAutoFit/>
              </a:bodyPr>
              <a:lstStyle/>
              <a:p>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4</m:t>
                        </m:r>
                      </m:den>
                    </m:f>
                    <m:r>
                      <a:rPr lang="en-US" sz="4000" i="1">
                        <a:latin typeface="Cambria Math" panose="02040503050406030204" pitchFamily="18" charset="0"/>
                      </a:rPr>
                      <m:t>=</m:t>
                    </m:r>
                    <m:r>
                      <a:rPr lang="en-US" sz="4000" b="0" i="1" smtClean="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9</m:t>
                        </m:r>
                      </m:num>
                      <m:den>
                        <m:r>
                          <a:rPr lang="en-US" sz="4000" i="1">
                            <a:latin typeface="Cambria Math" panose="02040503050406030204" pitchFamily="18" charset="0"/>
                          </a:rPr>
                          <m:t>12</m:t>
                        </m:r>
                      </m:den>
                    </m:f>
                  </m:oMath>
                </a14:m>
                <a:endParaRPr lang="en-US" sz="4000" dirty="0"/>
              </a:p>
            </p:txBody>
          </p:sp>
        </mc:Choice>
        <mc:Fallback>
          <p:sp>
            <p:nvSpPr>
              <p:cNvPr id="8" name="TextBox 7">
                <a:extLst>
                  <a:ext uri="{FF2B5EF4-FFF2-40B4-BE49-F238E27FC236}">
                    <a16:creationId xmlns:a16="http://schemas.microsoft.com/office/drawing/2014/main" id="{4A93B263-CC44-964C-8A4B-D950498719C5}"/>
                  </a:ext>
                </a:extLst>
              </p:cNvPr>
              <p:cNvSpPr txBox="1">
                <a:spLocks noRot="1" noChangeAspect="1" noMove="1" noResize="1" noEditPoints="1" noAdjustHandles="1" noChangeArrowheads="1" noChangeShapeType="1" noTextEdit="1"/>
              </p:cNvSpPr>
              <p:nvPr/>
            </p:nvSpPr>
            <p:spPr>
              <a:xfrm>
                <a:off x="9423031" y="2821901"/>
                <a:ext cx="2009607" cy="962828"/>
              </a:xfrm>
              <a:prstGeom prst="rect">
                <a:avLst/>
              </a:prstGeom>
              <a:blipFill>
                <a:blip r:embed="rId3"/>
                <a:stretch>
                  <a:fillRect b="-649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97BD9D2-A91F-C746-A0A5-32CDF72797CB}"/>
              </a:ext>
            </a:extLst>
          </p:cNvPr>
          <p:cNvSpPr txBox="1"/>
          <p:nvPr/>
        </p:nvSpPr>
        <p:spPr>
          <a:xfrm>
            <a:off x="10226792" y="4496294"/>
            <a:ext cx="1415772" cy="461665"/>
          </a:xfrm>
          <a:prstGeom prst="rect">
            <a:avLst/>
          </a:prstGeom>
          <a:noFill/>
        </p:spPr>
        <p:txBody>
          <a:bodyPr wrap="none" rtlCol="0">
            <a:spAutoFit/>
          </a:bodyPr>
          <a:lstStyle/>
          <a:p>
            <a:r>
              <a:rPr lang="en-US" sz="2400" dirty="0"/>
              <a:t>________</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E6AC166-1597-5D42-88C8-A2AB9AA865F3}"/>
                  </a:ext>
                </a:extLst>
              </p:cNvPr>
              <p:cNvSpPr txBox="1"/>
              <p:nvPr/>
            </p:nvSpPr>
            <p:spPr>
              <a:xfrm>
                <a:off x="9469268" y="3779237"/>
                <a:ext cx="2009607" cy="975460"/>
              </a:xfrm>
              <a:prstGeom prst="rect">
                <a:avLst/>
              </a:prstGeom>
              <a:noFill/>
            </p:spPr>
            <p:txBody>
              <a:bodyPr wrap="square" rtlCol="0">
                <a:spAutoFit/>
              </a:bodyPr>
              <a:lstStyle/>
              <a:p>
                <a:r>
                  <a:rPr lang="en-US" sz="4000" dirty="0"/>
                  <a:t>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5</m:t>
                        </m:r>
                      </m:num>
                      <m:den>
                        <m:r>
                          <a:rPr lang="en-US" sz="4000" b="0" i="1" smtClean="0">
                            <a:latin typeface="Cambria Math" panose="02040503050406030204" pitchFamily="18" charset="0"/>
                          </a:rPr>
                          <m:t>6</m:t>
                        </m:r>
                      </m:den>
                    </m:f>
                    <m:r>
                      <a:rPr lang="en-US" sz="4000" i="1">
                        <a:latin typeface="Cambria Math" panose="02040503050406030204" pitchFamily="18" charset="0"/>
                      </a:rPr>
                      <m:t>=</m:t>
                    </m:r>
                    <m:r>
                      <a:rPr lang="en-US" sz="4000" b="0" i="1" smtClean="0">
                        <a:latin typeface="Cambria Math" panose="02040503050406030204" pitchFamily="18" charset="0"/>
                      </a:rPr>
                      <m:t> </m:t>
                    </m:r>
                    <m:f>
                      <m:fPr>
                        <m:ctrlPr>
                          <a:rPr lang="en-US" sz="4000" i="1">
                            <a:latin typeface="Cambria Math" panose="02040503050406030204" pitchFamily="18" charset="0"/>
                          </a:rPr>
                        </m:ctrlPr>
                      </m:fPr>
                      <m:num>
                        <m:r>
                          <a:rPr lang="en-US" sz="4000" b="0" i="1" smtClean="0">
                            <a:latin typeface="Cambria Math" panose="02040503050406030204" pitchFamily="18" charset="0"/>
                          </a:rPr>
                          <m:t>10</m:t>
                        </m:r>
                      </m:num>
                      <m:den>
                        <m:r>
                          <a:rPr lang="en-US" sz="4000" i="1">
                            <a:latin typeface="Cambria Math" panose="02040503050406030204" pitchFamily="18" charset="0"/>
                          </a:rPr>
                          <m:t>12</m:t>
                        </m:r>
                      </m:den>
                    </m:f>
                  </m:oMath>
                </a14:m>
                <a:endParaRPr lang="en-US" sz="4000" dirty="0"/>
              </a:p>
            </p:txBody>
          </p:sp>
        </mc:Choice>
        <mc:Fallback>
          <p:sp>
            <p:nvSpPr>
              <p:cNvPr id="10" name="TextBox 9">
                <a:extLst>
                  <a:ext uri="{FF2B5EF4-FFF2-40B4-BE49-F238E27FC236}">
                    <a16:creationId xmlns:a16="http://schemas.microsoft.com/office/drawing/2014/main" id="{CE6AC166-1597-5D42-88C8-A2AB9AA865F3}"/>
                  </a:ext>
                </a:extLst>
              </p:cNvPr>
              <p:cNvSpPr txBox="1">
                <a:spLocks noRot="1" noChangeAspect="1" noMove="1" noResize="1" noEditPoints="1" noAdjustHandles="1" noChangeArrowheads="1" noChangeShapeType="1" noTextEdit="1"/>
              </p:cNvSpPr>
              <p:nvPr/>
            </p:nvSpPr>
            <p:spPr>
              <a:xfrm>
                <a:off x="9469268" y="3779237"/>
                <a:ext cx="2009607" cy="975460"/>
              </a:xfrm>
              <a:prstGeom prst="rect">
                <a:avLst/>
              </a:prstGeom>
              <a:blipFill>
                <a:blip r:embed="rId4"/>
                <a:stretch>
                  <a:fillRect b="-649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80AC13-DEB0-824B-9EA9-63D2F64FA51A}"/>
              </a:ext>
            </a:extLst>
          </p:cNvPr>
          <p:cNvSpPr txBox="1"/>
          <p:nvPr/>
        </p:nvSpPr>
        <p:spPr>
          <a:xfrm>
            <a:off x="9104536" y="3913024"/>
            <a:ext cx="439544" cy="707886"/>
          </a:xfrm>
          <a:prstGeom prst="rect">
            <a:avLst/>
          </a:prstGeom>
          <a:noFill/>
        </p:spPr>
        <p:txBody>
          <a:bodyPr wrap="none" rtlCol="0">
            <a:spAutoFit/>
          </a:bodyPr>
          <a:lstStyle/>
          <a:p>
            <a:r>
              <a:rPr lang="en-US" sz="4000" dirty="0"/>
              <a:t>+</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529CA4E-B2C2-4C49-8F19-47135031DB53}"/>
                  </a:ext>
                </a:extLst>
              </p:cNvPr>
              <p:cNvSpPr txBox="1"/>
              <p:nvPr/>
            </p:nvSpPr>
            <p:spPr>
              <a:xfrm>
                <a:off x="9282754" y="4981765"/>
                <a:ext cx="2176878" cy="90178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19</m:t>
                          </m:r>
                        </m:num>
                        <m:den>
                          <m:r>
                            <a:rPr lang="en-US" sz="2800" b="0" i="1" smtClean="0">
                              <a:latin typeface="Cambria Math" panose="02040503050406030204" pitchFamily="18" charset="0"/>
                            </a:rPr>
                            <m:t>12</m:t>
                          </m:r>
                        </m:den>
                      </m:f>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12</m:t>
                          </m:r>
                        </m:den>
                      </m:f>
                    </m:oMath>
                  </m:oMathPara>
                </a14:m>
                <a:endParaRPr lang="en-US" sz="2800" b="0" i="1" dirty="0">
                  <a:latin typeface="Cambria Math" panose="02040503050406030204" pitchFamily="18" charset="0"/>
                </a:endParaRPr>
              </a:p>
            </p:txBody>
          </p:sp>
        </mc:Choice>
        <mc:Fallback>
          <p:sp>
            <p:nvSpPr>
              <p:cNvPr id="12" name="TextBox 11">
                <a:extLst>
                  <a:ext uri="{FF2B5EF4-FFF2-40B4-BE49-F238E27FC236}">
                    <a16:creationId xmlns:a16="http://schemas.microsoft.com/office/drawing/2014/main" id="{D529CA4E-B2C2-4C49-8F19-47135031DB53}"/>
                  </a:ext>
                </a:extLst>
              </p:cNvPr>
              <p:cNvSpPr txBox="1">
                <a:spLocks noRot="1" noChangeAspect="1" noMove="1" noResize="1" noEditPoints="1" noAdjustHandles="1" noChangeArrowheads="1" noChangeShapeType="1" noTextEdit="1"/>
              </p:cNvSpPr>
              <p:nvPr/>
            </p:nvSpPr>
            <p:spPr>
              <a:xfrm>
                <a:off x="9282754" y="4981765"/>
                <a:ext cx="2176878" cy="901785"/>
              </a:xfrm>
              <a:prstGeom prst="rect">
                <a:avLst/>
              </a:prstGeom>
              <a:blipFill>
                <a:blip r:embed="rId5"/>
                <a:stretch>
                  <a:fillRect l="-1744" b="-6944"/>
                </a:stretch>
              </a:blipFill>
            </p:spPr>
            <p:txBody>
              <a:bodyPr/>
              <a:lstStyle/>
              <a:p>
                <a:r>
                  <a:rPr lang="en-US">
                    <a:noFill/>
                  </a:rPr>
                  <a:t> </a:t>
                </a:r>
              </a:p>
            </p:txBody>
          </p:sp>
        </mc:Fallback>
      </mc:AlternateContent>
    </p:spTree>
    <p:extLst>
      <p:ext uri="{BB962C8B-B14F-4D97-AF65-F5344CB8AC3E}">
        <p14:creationId xmlns:p14="http://schemas.microsoft.com/office/powerpoint/2010/main" val="364391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714213" y="458115"/>
            <a:ext cx="10306713" cy="1325563"/>
          </a:xfrm>
        </p:spPr>
        <p:txBody>
          <a:bodyPr>
            <a:normAutofit/>
          </a:bodyPr>
          <a:lstStyle/>
          <a:p>
            <a:r>
              <a:rPr lang="en-US" b="1" dirty="0"/>
              <a:t>Solving Word Problems Involving Addition and Subtraction of Fractions and Mixed Numbers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24B6A55-650C-3848-8865-29A36885109F}"/>
                  </a:ext>
                </a:extLst>
              </p:cNvPr>
              <p:cNvSpPr>
                <a:spLocks noGrp="1"/>
              </p:cNvSpPr>
              <p:nvPr>
                <p:ph idx="1"/>
              </p:nvPr>
            </p:nvSpPr>
            <p:spPr>
              <a:xfrm>
                <a:off x="714213" y="1783677"/>
                <a:ext cx="11242436" cy="4616207"/>
              </a:xfrm>
            </p:spPr>
            <p:txBody>
              <a:bodyPr>
                <a:normAutofit/>
              </a:bodyPr>
              <a:lstStyle/>
              <a:p>
                <a:pPr marL="0" indent="0" algn="just">
                  <a:buNone/>
                </a:pPr>
                <a:r>
                  <a:rPr lang="en-PH" b="1" dirty="0"/>
                  <a:t>Problem 1: </a:t>
                </a:r>
                <a:r>
                  <a:rPr lang="en-PH" dirty="0"/>
                  <a:t>Bernie likes English and MAPEH best. How much time did he spend on both subjects?</a:t>
                </a:r>
              </a:p>
              <a:p>
                <a:pPr marL="0" indent="0" algn="just">
                  <a:buNone/>
                </a:pPr>
                <a:r>
                  <a:rPr lang="en-PH" b="1" dirty="0"/>
                  <a:t>Step 4: CHECK</a:t>
                </a:r>
              </a:p>
              <a:p>
                <a:pPr marL="0" indent="0" algn="just">
                  <a:buNone/>
                </a:pPr>
                <a:r>
                  <a:rPr lang="en-PH" dirty="0"/>
                  <a:t>When checking, we start from the end.</a:t>
                </a:r>
              </a:p>
              <a:p>
                <a:pPr algn="just">
                  <a:lnSpc>
                    <a:spcPct val="120000"/>
                  </a:lnSpc>
                </a:pPr>
                <a:r>
                  <a:rPr lang="en-PH" dirty="0"/>
                  <a:t> First, let’s change </a:t>
                </a:r>
                <a14:m>
                  <m:oMath xmlns:m="http://schemas.openxmlformats.org/officeDocument/2006/math">
                    <m:r>
                      <a:rPr lang="en-US" b="0" i="1" dirty="0" smtClean="0">
                        <a:latin typeface="Cambria Math" panose="02040503050406030204" pitchFamily="18" charset="0"/>
                      </a:rPr>
                      <m:t>1</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12</m:t>
                        </m:r>
                      </m:den>
                    </m:f>
                  </m:oMath>
                </a14:m>
                <a:r>
                  <a:rPr lang="en-PH" dirty="0"/>
                  <a:t> to an improper fraction. 12 × 1 + 7 = 19. Therefore, the improper fraction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19</m:t>
                        </m:r>
                      </m:num>
                      <m:den>
                        <m:r>
                          <a:rPr lang="en-US" b="0" i="1" smtClean="0">
                            <a:latin typeface="Cambria Math" panose="02040503050406030204" pitchFamily="18" charset="0"/>
                          </a:rPr>
                          <m:t>12</m:t>
                        </m:r>
                      </m:den>
                    </m:f>
                  </m:oMath>
                </a14:m>
                <a:r>
                  <a:rPr lang="en-PH" dirty="0"/>
                  <a:t>.</a:t>
                </a:r>
              </a:p>
              <a:p>
                <a:pPr algn="just">
                  <a:lnSpc>
                    <a:spcPct val="120000"/>
                  </a:lnSpc>
                </a:pPr>
                <a:r>
                  <a:rPr lang="en-PH" dirty="0"/>
                  <a:t>Next, subtract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12</m:t>
                        </m:r>
                      </m:den>
                    </m:f>
                    <m:r>
                      <a:rPr lang="en-US" i="1">
                        <a:latin typeface="Cambria Math" panose="02040503050406030204" pitchFamily="18" charset="0"/>
                      </a:rPr>
                      <m:t> </m:t>
                    </m:r>
                  </m:oMath>
                </a14:m>
                <a:r>
                  <a:rPr lang="en-PH" dirty="0"/>
                  <a:t>from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19</m:t>
                        </m:r>
                      </m:num>
                      <m:den>
                        <m:r>
                          <a:rPr lang="en-US" i="1">
                            <a:latin typeface="Cambria Math" panose="02040503050406030204" pitchFamily="18" charset="0"/>
                          </a:rPr>
                          <m:t>12</m:t>
                        </m:r>
                      </m:den>
                    </m:f>
                  </m:oMath>
                </a14:m>
                <a:r>
                  <a:rPr lang="en-PH" dirty="0"/>
                  <a:t> : 19 - 10 = 9. Therefore, the other fraction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9</m:t>
                        </m:r>
                      </m:num>
                      <m:den>
                        <m:r>
                          <a:rPr lang="en-US" i="1">
                            <a:latin typeface="Cambria Math" panose="02040503050406030204" pitchFamily="18" charset="0"/>
                          </a:rPr>
                          <m:t>12</m:t>
                        </m:r>
                      </m:den>
                    </m:f>
                  </m:oMath>
                </a14:m>
                <a:r>
                  <a:rPr lang="en-PH" dirty="0"/>
                  <a:t>.</a:t>
                </a:r>
              </a:p>
              <a:p>
                <a:pPr marL="0" indent="0" algn="just">
                  <a:lnSpc>
                    <a:spcPct val="120000"/>
                  </a:lnSpc>
                  <a:buNone/>
                </a:pPr>
                <a:endParaRPr lang="en-PH" dirty="0"/>
              </a:p>
            </p:txBody>
          </p:sp>
        </mc:Choice>
        <mc:Fallback>
          <p:sp>
            <p:nvSpPr>
              <p:cNvPr id="5" name="Content Placeholder 4">
                <a:extLst>
                  <a:ext uri="{FF2B5EF4-FFF2-40B4-BE49-F238E27FC236}">
                    <a16:creationId xmlns:a16="http://schemas.microsoft.com/office/drawing/2014/main" id="{024B6A55-650C-3848-8865-29A36885109F}"/>
                  </a:ext>
                </a:extLst>
              </p:cNvPr>
              <p:cNvSpPr>
                <a:spLocks noGrp="1" noRot="1" noChangeAspect="1" noMove="1" noResize="1" noEditPoints="1" noAdjustHandles="1" noChangeArrowheads="1" noChangeShapeType="1" noTextEdit="1"/>
              </p:cNvSpPr>
              <p:nvPr>
                <p:ph idx="1"/>
              </p:nvPr>
            </p:nvSpPr>
            <p:spPr>
              <a:xfrm>
                <a:off x="714213" y="1783677"/>
                <a:ext cx="11242436" cy="4616207"/>
              </a:xfrm>
              <a:blipFill>
                <a:blip r:embed="rId3"/>
                <a:stretch>
                  <a:fillRect l="-1016" t="-1918" r="-1129"/>
                </a:stretch>
              </a:blipFill>
            </p:spPr>
            <p:txBody>
              <a:bodyPr/>
              <a:lstStyle/>
              <a:p>
                <a:r>
                  <a:rPr lang="en-US">
                    <a:noFill/>
                  </a:rPr>
                  <a:t> </a:t>
                </a:r>
              </a:p>
            </p:txBody>
          </p:sp>
        </mc:Fallback>
      </mc:AlternateContent>
    </p:spTree>
    <p:extLst>
      <p:ext uri="{BB962C8B-B14F-4D97-AF65-F5344CB8AC3E}">
        <p14:creationId xmlns:p14="http://schemas.microsoft.com/office/powerpoint/2010/main" val="3697147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3409</TotalTime>
  <Words>1089</Words>
  <Application>Microsoft Macintosh PowerPoint</Application>
  <PresentationFormat>Widescreen</PresentationFormat>
  <Paragraphs>132</Paragraphs>
  <Slides>18</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Solving Word Problems Involving Addition and Subtraction of Fractions and Mixed Numbers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319</cp:revision>
  <cp:lastPrinted>2023-03-16T03:23:03Z</cp:lastPrinted>
  <dcterms:created xsi:type="dcterms:W3CDTF">2019-04-16T02:10:14Z</dcterms:created>
  <dcterms:modified xsi:type="dcterms:W3CDTF">2023-03-16T03:23:33Z</dcterms:modified>
</cp:coreProperties>
</file>