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6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/>
    <p:restoredTop sz="93076"/>
  </p:normalViewPr>
  <p:slideViewPr>
    <p:cSldViewPr snapToGrid="0" snapToObjects="1">
      <p:cViewPr varScale="1">
        <p:scale>
          <a:sx n="122" d="100"/>
          <a:sy n="122" d="100"/>
        </p:scale>
        <p:origin x="4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4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2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4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2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8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0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3/9/23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44762" y="2617402"/>
            <a:ext cx="7495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Using Divisibility Rules for 2, 5, and 10 to Find the Common Factors of Numbers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Using Divisibility Rules for 2, 5, and 10 to Find the Common Factors of Numbers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2D501E-29CB-8642-AA60-3AFBE6960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8916"/>
            <a:ext cx="10964333" cy="3135842"/>
          </a:xfrm>
        </p:spPr>
        <p:txBody>
          <a:bodyPr/>
          <a:lstStyle/>
          <a:p>
            <a:r>
              <a:rPr lang="en-PH" dirty="0"/>
              <a:t>Knowing the divisibility rules will help you to quickly determine if one number is divisible by another number.</a:t>
            </a:r>
          </a:p>
          <a:p>
            <a:r>
              <a:rPr lang="en-PH" dirty="0"/>
              <a:t>A number is divisible by 2 if the ones or last digit ends in 0, 2, 4, 6, or 8.</a:t>
            </a:r>
          </a:p>
          <a:p>
            <a:r>
              <a:rPr lang="en-PH" dirty="0"/>
              <a:t>A number is divisible by 5 if the ones or last digit is 0 or 5.</a:t>
            </a:r>
          </a:p>
          <a:p>
            <a:r>
              <a:rPr lang="en-PH" dirty="0"/>
              <a:t>A number is divisible by 10 if the ones or last digit is 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5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97E20-17EC-7141-BD36-7C70C74DB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	Remember that factors are the numbers that you multiply. Thus, in the number sentence 2 × 5 = 10, you can say that “2 and 5 are factors of 10.”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	Use the table to find the factors of 8, 20 and 45.</a:t>
            </a:r>
          </a:p>
          <a:p>
            <a:pPr marL="0" indent="0">
              <a:buNone/>
            </a:pPr>
            <a:r>
              <a:rPr lang="en-US" sz="2200" dirty="0"/>
              <a:t>Factors of 8:	</a:t>
            </a:r>
            <a:r>
              <a:rPr lang="en-US" sz="2200" u="sng" dirty="0"/>
              <a:t>1, 2, 4, and 8</a:t>
            </a:r>
          </a:p>
          <a:p>
            <a:pPr marL="0" indent="0">
              <a:buNone/>
            </a:pPr>
            <a:r>
              <a:rPr lang="en-US" sz="2200" dirty="0"/>
              <a:t>Factors of 20:	</a:t>
            </a:r>
            <a:r>
              <a:rPr lang="en-US" sz="2200" u="sng" dirty="0"/>
              <a:t>1, 2, 4, 5, 10, and 20</a:t>
            </a:r>
          </a:p>
          <a:p>
            <a:pPr marL="0" indent="0">
              <a:buNone/>
            </a:pPr>
            <a:r>
              <a:rPr lang="en-US" sz="2200" dirty="0"/>
              <a:t>Factors of 45: 	</a:t>
            </a:r>
            <a:r>
              <a:rPr lang="en-US" sz="2200" u="sng" dirty="0"/>
              <a:t>1, 3, 5, 9, 15, and 45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101670-8FBC-3446-AB7A-41C9AC56B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28214"/>
              </p:ext>
            </p:extLst>
          </p:nvPr>
        </p:nvGraphicFramePr>
        <p:xfrm>
          <a:off x="2032000" y="2687320"/>
          <a:ext cx="8127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1805809067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668968271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7876849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789139772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7823941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219134924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307115264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67595733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3643700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968121573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604780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82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602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223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848982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CDFAD2B-513B-F644-A0DA-4593DC16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2, 5, and 10 to Find the Common Factors of Numbers</a:t>
            </a:r>
          </a:p>
        </p:txBody>
      </p:sp>
    </p:spTree>
    <p:extLst>
      <p:ext uri="{BB962C8B-B14F-4D97-AF65-F5344CB8AC3E}">
        <p14:creationId xmlns:p14="http://schemas.microsoft.com/office/powerpoint/2010/main" val="130470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Using Divisibility Rules for 2, 5, and 10 to Find the Common Factors of Numbers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97E20-17EC-7141-BD36-7C70C74DB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Remember that multiplication and division are related operations.</a:t>
            </a:r>
          </a:p>
          <a:p>
            <a:pPr marL="0" indent="0">
              <a:buNone/>
            </a:pPr>
            <a:r>
              <a:rPr lang="en-US" sz="2200" dirty="0"/>
              <a:t>That is, if 2 × 5 = 10, then 10 ÷ 5 = 2 and 10 ÷ 2 – 5.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PH" sz="2200" dirty="0"/>
              <a:t> </a:t>
            </a:r>
          </a:p>
          <a:p>
            <a:pPr marL="0" indent="0" algn="just">
              <a:buNone/>
            </a:pPr>
            <a:r>
              <a:rPr lang="en-PH" sz="2200" dirty="0"/>
              <a:t>This means that you can also find the factors of a </a:t>
            </a:r>
          </a:p>
          <a:p>
            <a:pPr marL="0" indent="0" algn="just">
              <a:buNone/>
            </a:pPr>
            <a:r>
              <a:rPr lang="en-PH" sz="2200" dirty="0"/>
              <a:t>number by thinking of the exact divisors of the number.</a:t>
            </a:r>
          </a:p>
          <a:p>
            <a:pPr marL="0" indent="0" algn="just">
              <a:buNone/>
            </a:pPr>
            <a:r>
              <a:rPr lang="en-PH" sz="2200" dirty="0"/>
              <a:t>When 10 is divided by a number and the remainder is 0, </a:t>
            </a:r>
          </a:p>
          <a:p>
            <a:pPr marL="0" indent="0" algn="just">
              <a:buNone/>
            </a:pPr>
            <a:r>
              <a:rPr lang="en-PH" sz="2200" dirty="0"/>
              <a:t>that number is a factor of 10. The results show that 5 and </a:t>
            </a:r>
          </a:p>
          <a:p>
            <a:pPr marL="0" indent="0" algn="just">
              <a:buNone/>
            </a:pPr>
            <a:r>
              <a:rPr lang="en-PH" sz="2200" dirty="0"/>
              <a:t>2 are factors or exact divisors of 10.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74FAC-DE56-BE40-B60A-5E7F1AA48B9A}"/>
              </a:ext>
            </a:extLst>
          </p:cNvPr>
          <p:cNvSpPr txBox="1"/>
          <p:nvPr/>
        </p:nvSpPr>
        <p:spPr>
          <a:xfrm>
            <a:off x="8163405" y="3278019"/>
            <a:ext cx="6767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     2</a:t>
            </a:r>
          </a:p>
          <a:p>
            <a:r>
              <a:rPr lang="en-US" sz="2200" dirty="0"/>
              <a:t>5 10</a:t>
            </a:r>
          </a:p>
          <a:p>
            <a:r>
              <a:rPr lang="en-US" sz="2200" dirty="0"/>
              <a:t>– 10</a:t>
            </a:r>
          </a:p>
          <a:p>
            <a:r>
              <a:rPr lang="en-US" sz="2200" dirty="0"/>
              <a:t>     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2522508-0147-B946-8C88-7691B203ACEB}"/>
              </a:ext>
            </a:extLst>
          </p:cNvPr>
          <p:cNvCxnSpPr>
            <a:cxnSpLocks/>
          </p:cNvCxnSpPr>
          <p:nvPr/>
        </p:nvCxnSpPr>
        <p:spPr>
          <a:xfrm>
            <a:off x="8416860" y="3626418"/>
            <a:ext cx="3894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00DDD-C418-F54A-829F-0A27737310FF}"/>
              </a:ext>
            </a:extLst>
          </p:cNvPr>
          <p:cNvCxnSpPr>
            <a:cxnSpLocks/>
          </p:cNvCxnSpPr>
          <p:nvPr/>
        </p:nvCxnSpPr>
        <p:spPr>
          <a:xfrm>
            <a:off x="8416860" y="3626418"/>
            <a:ext cx="0" cy="374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A8A133-419D-E54C-80B7-BFC9BF38FB86}"/>
              </a:ext>
            </a:extLst>
          </p:cNvPr>
          <p:cNvCxnSpPr>
            <a:cxnSpLocks/>
          </p:cNvCxnSpPr>
          <p:nvPr/>
        </p:nvCxnSpPr>
        <p:spPr>
          <a:xfrm>
            <a:off x="8399927" y="4334176"/>
            <a:ext cx="3894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771AEEF-2BB6-1C43-AE36-8C82490B9777}"/>
              </a:ext>
            </a:extLst>
          </p:cNvPr>
          <p:cNvCxnSpPr>
            <a:cxnSpLocks/>
          </p:cNvCxnSpPr>
          <p:nvPr/>
        </p:nvCxnSpPr>
        <p:spPr>
          <a:xfrm flipH="1">
            <a:off x="8789395" y="4504266"/>
            <a:ext cx="2163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64B502D-76DF-5343-96C5-8376F1E5001A}"/>
              </a:ext>
            </a:extLst>
          </p:cNvPr>
          <p:cNvSpPr txBox="1"/>
          <p:nvPr/>
        </p:nvSpPr>
        <p:spPr>
          <a:xfrm>
            <a:off x="8952612" y="4319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005CF26-00D4-5848-8FC9-D65B610AAE67}"/>
              </a:ext>
            </a:extLst>
          </p:cNvPr>
          <p:cNvSpPr txBox="1"/>
          <p:nvPr/>
        </p:nvSpPr>
        <p:spPr>
          <a:xfrm>
            <a:off x="9726591" y="3278019"/>
            <a:ext cx="6767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     5</a:t>
            </a:r>
          </a:p>
          <a:p>
            <a:r>
              <a:rPr lang="en-US" sz="2200" dirty="0"/>
              <a:t>2 10</a:t>
            </a:r>
          </a:p>
          <a:p>
            <a:r>
              <a:rPr lang="en-US" sz="2200" dirty="0"/>
              <a:t>– 10</a:t>
            </a:r>
          </a:p>
          <a:p>
            <a:r>
              <a:rPr lang="en-US" sz="2200" dirty="0"/>
              <a:t>     0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6EB3B93-635B-5A4F-AE71-463EFCE0A056}"/>
              </a:ext>
            </a:extLst>
          </p:cNvPr>
          <p:cNvCxnSpPr>
            <a:cxnSpLocks/>
          </p:cNvCxnSpPr>
          <p:nvPr/>
        </p:nvCxnSpPr>
        <p:spPr>
          <a:xfrm>
            <a:off x="9980046" y="3626418"/>
            <a:ext cx="3894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39075F-28F2-9346-B105-7DE36F3495DA}"/>
              </a:ext>
            </a:extLst>
          </p:cNvPr>
          <p:cNvCxnSpPr>
            <a:cxnSpLocks/>
          </p:cNvCxnSpPr>
          <p:nvPr/>
        </p:nvCxnSpPr>
        <p:spPr>
          <a:xfrm>
            <a:off x="9980046" y="3626418"/>
            <a:ext cx="0" cy="374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7496E6-AF2D-A949-A8CD-38F4CA8DBAC9}"/>
              </a:ext>
            </a:extLst>
          </p:cNvPr>
          <p:cNvCxnSpPr>
            <a:cxnSpLocks/>
          </p:cNvCxnSpPr>
          <p:nvPr/>
        </p:nvCxnSpPr>
        <p:spPr>
          <a:xfrm>
            <a:off x="9963113" y="4334176"/>
            <a:ext cx="3894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3B0B0EF-AC6B-6A45-9306-52B41E3BD6D7}"/>
              </a:ext>
            </a:extLst>
          </p:cNvPr>
          <p:cNvCxnSpPr>
            <a:cxnSpLocks/>
          </p:cNvCxnSpPr>
          <p:nvPr/>
        </p:nvCxnSpPr>
        <p:spPr>
          <a:xfrm flipH="1">
            <a:off x="10352581" y="4504266"/>
            <a:ext cx="2163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F258E51-58A5-C146-8554-4A6D1201FC48}"/>
              </a:ext>
            </a:extLst>
          </p:cNvPr>
          <p:cNvSpPr txBox="1"/>
          <p:nvPr/>
        </p:nvSpPr>
        <p:spPr>
          <a:xfrm>
            <a:off x="10515798" y="43196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60358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2, 5, and 10 to Find the Common Factors of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E313F-C4DF-A84D-892B-09526CCBC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You may also use the </a:t>
            </a:r>
            <a:r>
              <a:rPr lang="en-US" b="1" dirty="0"/>
              <a:t>rainbow model </a:t>
            </a:r>
            <a:r>
              <a:rPr lang="en-US" dirty="0"/>
              <a:t>to find the factors. Find the factors of 8.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1CF75-EC2D-8F4D-9EB8-70D8A711C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442" y="3078971"/>
            <a:ext cx="4096767" cy="184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8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2, 5, and 10 to Find the Common Factors of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E313F-C4DF-A84D-892B-09526CCBC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PH" sz="2600" dirty="0"/>
              <a:t>	Start dividing 8 by the smallest number on the list, which is 1. The first factor pair is 1 and 8 since 8 ÷ 1 = 8 Rem 0. Connect these numbers with one arc of the rainbow.</a:t>
            </a:r>
          </a:p>
          <a:p>
            <a:pPr marL="0" indent="0" algn="just">
              <a:buNone/>
            </a:pPr>
            <a:endParaRPr lang="en-PH" sz="2600" dirty="0"/>
          </a:p>
          <a:p>
            <a:pPr marL="0" indent="0" algn="just">
              <a:buNone/>
            </a:pPr>
            <a:endParaRPr lang="en-PH" sz="2600" dirty="0"/>
          </a:p>
          <a:p>
            <a:pPr marL="0" indent="0" algn="just">
              <a:buNone/>
            </a:pPr>
            <a:endParaRPr lang="en-PH" sz="2600" dirty="0"/>
          </a:p>
          <a:p>
            <a:pPr marL="0" indent="0" algn="just">
              <a:buNone/>
            </a:pPr>
            <a:r>
              <a:rPr lang="en-PH" sz="2600" dirty="0"/>
              <a:t>Next, move on to the next number on the list to check if you can get another factor pair. Since 8 ÷ 2 = 4 Rem 0, then the next factor pair is 2 and 4. Now, make another arc for the rainbow to connect 2 and 4.</a:t>
            </a:r>
          </a:p>
          <a:p>
            <a:pPr marL="0" indent="0" algn="just">
              <a:buNone/>
            </a:pPr>
            <a:r>
              <a:rPr lang="en-PH" sz="2600" dirty="0"/>
              <a:t>	Next, try if you can get another factor pair.</a:t>
            </a:r>
          </a:p>
          <a:p>
            <a:pPr marL="0" indent="0" algn="just">
              <a:buNone/>
            </a:pPr>
            <a:endParaRPr lang="en-PH" sz="2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A1CF75-EC2D-8F4D-9EB8-70D8A711C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304" y="2506677"/>
            <a:ext cx="4096767" cy="18446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6EFAEB-8650-7B44-944A-A0293E7CB01B}"/>
              </a:ext>
            </a:extLst>
          </p:cNvPr>
          <p:cNvSpPr txBox="1"/>
          <p:nvPr/>
        </p:nvSpPr>
        <p:spPr>
          <a:xfrm>
            <a:off x="838200" y="2717012"/>
            <a:ext cx="59133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/>
              <a:t>	First write down numbers from 1 to 8: 1, 2, 3, 4, 5, 6, 7, and 8. Use these numbers to divide 8. If the remainder is 0, then the number becomes a factors of 18.</a:t>
            </a:r>
          </a:p>
        </p:txBody>
      </p:sp>
    </p:spTree>
    <p:extLst>
      <p:ext uri="{BB962C8B-B14F-4D97-AF65-F5344CB8AC3E}">
        <p14:creationId xmlns:p14="http://schemas.microsoft.com/office/powerpoint/2010/main" val="300738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2, 5, and 10 to Find the Common Factors of Numbers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C7B2E-D54A-514E-BF50-5D6DEA46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These rules are shortcuts that you can use to easily check if a number is divisible by 2, 5, or 10.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CA47320-2327-C14E-83CA-87C0FFDD36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405919"/>
              </p:ext>
            </p:extLst>
          </p:nvPr>
        </p:nvGraphicFramePr>
        <p:xfrm>
          <a:off x="1406144" y="3147854"/>
          <a:ext cx="9379712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873">
                  <a:extLst>
                    <a:ext uri="{9D8B030D-6E8A-4147-A177-3AD203B41FA5}">
                      <a16:colId xmlns:a16="http://schemas.microsoft.com/office/drawing/2014/main" val="4133957703"/>
                    </a:ext>
                  </a:extLst>
                </a:gridCol>
                <a:gridCol w="8326839">
                  <a:extLst>
                    <a:ext uri="{9D8B030D-6E8A-4147-A177-3AD203B41FA5}">
                      <a16:colId xmlns:a16="http://schemas.microsoft.com/office/drawing/2014/main" val="1485957374"/>
                    </a:ext>
                  </a:extLst>
                </a:gridCol>
              </a:tblGrid>
              <a:tr h="4232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The Divisibility Rules for 2, 5, and 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190034"/>
                  </a:ext>
                </a:extLst>
              </a:tr>
              <a:tr h="42323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A number is divisible by 2 if the ones or last digit ends in 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0, 2, 4, 6 </a:t>
                      </a: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or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 8.</a:t>
                      </a:r>
                      <a:endParaRPr lang="en-US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017035"/>
                  </a:ext>
                </a:extLst>
              </a:tr>
              <a:tr h="42323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A number is divisible by 5 if the ones or last digit is 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0 </a:t>
                      </a:r>
                      <a:r>
                        <a:rPr lang="en-US" sz="2200" b="0" dirty="0">
                          <a:solidFill>
                            <a:sysClr val="windowText" lastClr="000000"/>
                          </a:solidFill>
                        </a:rPr>
                        <a:t>or 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5.</a:t>
                      </a:r>
                      <a:endParaRPr lang="en-US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7722297"/>
                  </a:ext>
                </a:extLst>
              </a:tr>
              <a:tr h="42323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ysClr val="windowText" lastClr="000000"/>
                          </a:solidFill>
                        </a:rPr>
                        <a:t>A number is divisible by 10 if the ones if last digit is </a:t>
                      </a:r>
                      <a:r>
                        <a:rPr lang="en-US" sz="2200" b="1" dirty="0">
                          <a:solidFill>
                            <a:sysClr val="windowText" lastClr="000000"/>
                          </a:solidFill>
                        </a:rPr>
                        <a:t>0.</a:t>
                      </a:r>
                      <a:endParaRPr lang="en-US" sz="2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511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98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2, 5, and 10 to Find the Common Factors of Numbers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C7B2E-D54A-514E-BF50-5D6DEA46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	Study these </a:t>
            </a:r>
            <a:r>
              <a:rPr lang="en-US" b="1" dirty="0"/>
              <a:t>examples</a:t>
            </a:r>
            <a:r>
              <a:rPr lang="en-US" dirty="0"/>
              <a:t> to learn more about the divisibility rules for 2, 5, and 10.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Is 18 divisible by 2?</a:t>
            </a:r>
          </a:p>
          <a:p>
            <a:pPr marL="0" indent="0">
              <a:buNone/>
            </a:pPr>
            <a:r>
              <a:rPr lang="en-US" dirty="0"/>
              <a:t>	- The ones digit of 18 is 8. So, </a:t>
            </a:r>
            <a:r>
              <a:rPr lang="en-US" b="1" dirty="0"/>
              <a:t>it is divisible by 2.</a:t>
            </a:r>
            <a:endParaRPr lang="en-US" dirty="0"/>
          </a:p>
          <a:p>
            <a:pPr marL="514350" indent="-514350">
              <a:buAutoNum type="arabicPeriod" startAt="2"/>
            </a:pPr>
            <a:r>
              <a:rPr lang="en-US" b="1" dirty="0"/>
              <a:t>Is 23 divisible by 2?</a:t>
            </a:r>
          </a:p>
          <a:p>
            <a:pPr marL="0" indent="0">
              <a:buNone/>
            </a:pPr>
            <a:r>
              <a:rPr lang="en-US" dirty="0"/>
              <a:t>	- Its last digit is 3. It does not end in 0, 2, 4, 6, or 8. So, </a:t>
            </a:r>
            <a:r>
              <a:rPr lang="en-US" b="1" dirty="0"/>
              <a:t>it is NOT 	   divisible by 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7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Using Divisibility Rules for 2, 5, and 10 to Find the Common Factors of Numbers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FC7B2E-D54A-514E-BF50-5D6DEA46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 startAt="3"/>
            </a:pPr>
            <a:r>
              <a:rPr lang="en-US" b="1" dirty="0"/>
              <a:t>Is 40 divisible by 5?</a:t>
            </a:r>
          </a:p>
          <a:p>
            <a:pPr marL="0" indent="0">
              <a:buNone/>
            </a:pPr>
            <a:r>
              <a:rPr lang="en-US" dirty="0"/>
              <a:t>	- It ends in 0. So, </a:t>
            </a:r>
            <a:r>
              <a:rPr lang="en-US" b="1" dirty="0"/>
              <a:t>it is divisible by 5.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4.   Is 551 divisible by 5?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b="1" dirty="0"/>
              <a:t>No, </a:t>
            </a:r>
            <a:r>
              <a:rPr lang="en-US" dirty="0"/>
              <a:t>because its last digit does not end in 0 or 5.</a:t>
            </a:r>
          </a:p>
          <a:p>
            <a:pPr marL="514350" indent="-514350">
              <a:buAutoNum type="arabicPeriod" startAt="5"/>
            </a:pPr>
            <a:r>
              <a:rPr lang="en-US" b="1" dirty="0"/>
              <a:t>Is 720 divisible by 10?</a:t>
            </a:r>
          </a:p>
          <a:p>
            <a:pPr marL="457200" lvl="1" indent="0">
              <a:buNone/>
            </a:pPr>
            <a:r>
              <a:rPr lang="en-US" b="1" dirty="0"/>
              <a:t>	</a:t>
            </a:r>
            <a:r>
              <a:rPr lang="en-US" dirty="0"/>
              <a:t>- </a:t>
            </a:r>
            <a:r>
              <a:rPr lang="en-US" b="1" dirty="0"/>
              <a:t>Yes, </a:t>
            </a:r>
            <a:r>
              <a:rPr lang="en-US" dirty="0"/>
              <a:t>because its last digit is 0.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3101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430</Words>
  <Application>Microsoft Macintosh PowerPoint</Application>
  <PresentationFormat>Widescreen</PresentationFormat>
  <Paragraphs>121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Using Divisibility Rules for 2, 5, and 10 to Find the Common Factors of Numbers</vt:lpstr>
      <vt:lpstr>Using Divisibility Rules for 2, 5, and 10 to Find the Common Factors of Numbers</vt:lpstr>
      <vt:lpstr>Using Divisibility Rules for 2, 5, and 10 to Find the Common Factors of Numbers</vt:lpstr>
      <vt:lpstr>Using Divisibility Rules for 2, 5, and 10 to Find the Common Factors of Numbers</vt:lpstr>
      <vt:lpstr>Using Divisibility Rules for 2, 5, and 10 to Find the Common Factors of Numbers</vt:lpstr>
      <vt:lpstr>Using Divisibility Rules for 2, 5, and 10 to Find the Common Factors of Numbers</vt:lpstr>
      <vt:lpstr>Using Divisibility Rules for 2, 5, and 10 to Find the Common Factors of Numbers</vt:lpstr>
      <vt:lpstr>Using Divisibility Rules for 2, 5, and 10 to Find the Common Factors of Numbers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172</cp:revision>
  <cp:lastPrinted>2023-03-07T07:14:07Z</cp:lastPrinted>
  <dcterms:created xsi:type="dcterms:W3CDTF">2019-04-16T02:10:14Z</dcterms:created>
  <dcterms:modified xsi:type="dcterms:W3CDTF">2023-03-09T05:45:20Z</dcterms:modified>
</cp:coreProperties>
</file>