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AAC314-28A6-484A-BDC0-0954CCBD1F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7643E5-D84D-49FB-8BE7-52A009FE52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B00DF6-8918-4039-B229-64AAA9F1E88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8A82D5-11E1-4675-A2E7-A1D0003B4D8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E892F0-4990-4AA5-8BEE-2F149BE214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FC38D9-1E06-4EE6-9226-42D86AA407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329CB8-D968-4941-AA83-88881D6651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C5862D7-AB0E-498D-8B9D-CD9A35A8E4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D67939-4A31-4D58-9523-97DC6E3D79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359E04E-A9DC-4E37-937D-4D8DE5685C7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CB9571-D564-4749-B723-376E17E0E9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A179B4-1A57-4675-89B5-61422AC422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EB27D8-596E-4105-B3B7-1F40D997FD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1C0B8A-D357-4280-A709-EDA17603DA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334CFB-31F3-4C43-B98B-E74D14A721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D09EA2-98ED-4824-8562-4F6A880E974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982F3E-3BC0-4736-8D50-F3A78B9D33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13AFEB9-F30A-4AC1-B9BD-7D7EB459744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4062035-C7C5-4559-96D5-5FF4FE5BC4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C223B88-32FA-4031-A5AD-9D8DF5A6A4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59C9A2E-1940-4B54-881C-4F610D55B5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494D8A1-06A0-4276-B8D3-C161D366C7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006795-4A13-478A-91D5-BC99BEEA13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D507748-1D38-4E96-99CE-A0F1BEE2DE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789875E-08A5-4B91-9F85-B424C28DAA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C8B311-1CC4-4496-9A70-012C54319C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280D2FB-CB5E-4C4F-BEC9-E80ADFB693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36DA024-8490-4FFD-936B-BC1356B306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5BBAF94-BC91-4495-BF23-1B29A91A8B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2CF8F2B-931E-471B-BBC7-A32E6BDC49E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41B8D7-DE5B-4607-B7B4-0F93943BBE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C7A874-BEAB-485F-966D-101B26E310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E30CCF-8B87-4CED-AEA0-B154852AE2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DC6000-AB12-4BB4-919B-704000B58D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BDB50B-5868-4183-9C2C-8CD2414C23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CFEC02-6AB6-4C06-8634-34CEF2EDF4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6280" cy="684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3160" cy="27831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600" cy="38466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8600" cy="3682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89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73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BFC7271-A180-432A-B6EB-9FAD42593403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73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6280" cy="61920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4720" cy="9547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800" cy="101880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7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89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73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EFC879-20E1-428E-9B4A-96AD41C17DBD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73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600" cy="336888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89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73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96ED2D5-A61E-45F0-A1DB-9B7918AAE5BD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7360" cy="34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540680" y="2844000"/>
            <a:ext cx="6824520" cy="66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Paghubog ng Klasikong Kabihasnan sa Africa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-113040" y="532080"/>
            <a:ext cx="10797840" cy="72612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426960" y="532080"/>
            <a:ext cx="1064304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5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Iba’t Ibang Sibilisasyon na umusbong sa Africa </a:t>
            </a:r>
            <a:endParaRPr b="0" lang="en-PH" sz="3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6" name=""/>
          <p:cNvGraphicFramePr/>
          <p:nvPr/>
        </p:nvGraphicFramePr>
        <p:xfrm>
          <a:off x="506880" y="1901880"/>
          <a:ext cx="11252160" cy="4200840"/>
        </p:xfrm>
        <a:graphic>
          <a:graphicData uri="http://schemas.openxmlformats.org/drawingml/2006/table">
            <a:tbl>
              <a:tblPr/>
              <a:tblGrid>
                <a:gridCol w="2047680"/>
                <a:gridCol w="1217880"/>
                <a:gridCol w="2778480"/>
                <a:gridCol w="2679480"/>
                <a:gridCol w="2529000"/>
              </a:tblGrid>
              <a:tr h="904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Lokasyon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Panahon ng Pagsibol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Hanapbuhay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Mahalagang Pangyayari o Impormasyon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Dahilan ng Pagbagsak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9616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Hilagang Africa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Malapit sa disyerto ng Sahara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2000–35 BCE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Pakikipagkalakalan ng ginto, bakal,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ivory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, at alipin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  <a:ea typeface="PingFang S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Paggawa ng mga kagamitang gawa sa bakal tulad ng espada, sibat, at pana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  <a:ea typeface="PingFang S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Pagtatanim ng trigo,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barley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,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millet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, at bulak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  <a:ea typeface="PingFang SC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Lumaya sila sa kamay ng Egypt noong 1070 BCE matapos ng 500 taong pananakop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at pagiging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Makapangyarihan sa rehiyon.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Natalo sila sa mga Romano noong 23 BCE.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Nagbago ang ruta ng kalakalan na naging dahilan ng pag-unlad ng Axum.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7" name=""/>
          <p:cNvSpPr txBox="1"/>
          <p:nvPr/>
        </p:nvSpPr>
        <p:spPr>
          <a:xfrm>
            <a:off x="668160" y="1454400"/>
            <a:ext cx="2129760" cy="44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1. Kushite</a:t>
            </a:r>
            <a:endParaRPr b="1" i="1" lang="en-PH" sz="2200" spc="-1" strike="noStrike">
              <a:solidFill>
                <a:srgbClr val="000000"/>
              </a:solidFill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-113040" y="532080"/>
            <a:ext cx="10797840" cy="72612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Rectangle 5"/>
          <p:cNvSpPr/>
          <p:nvPr/>
        </p:nvSpPr>
        <p:spPr>
          <a:xfrm>
            <a:off x="426960" y="532080"/>
            <a:ext cx="1064304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5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Iba’t Ibang Sibilisasyon na umusbong sa Africa </a:t>
            </a:r>
            <a:endParaRPr b="0" lang="en-PH" sz="3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0" name=""/>
          <p:cNvGraphicFramePr/>
          <p:nvPr/>
        </p:nvGraphicFramePr>
        <p:xfrm>
          <a:off x="506880" y="1901880"/>
          <a:ext cx="11252160" cy="4200840"/>
        </p:xfrm>
        <a:graphic>
          <a:graphicData uri="http://schemas.openxmlformats.org/drawingml/2006/table">
            <a:tbl>
              <a:tblPr/>
              <a:tblGrid>
                <a:gridCol w="1885680"/>
                <a:gridCol w="1236600"/>
                <a:gridCol w="2331720"/>
                <a:gridCol w="3264120"/>
                <a:gridCol w="2534400"/>
              </a:tblGrid>
              <a:tr h="904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Lokasyon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Panahon ng Pagsibol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Hanapbuhay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Mahalagang Pangyayari o Impormasyon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Dahilan ng Pagbagsak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96160"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Kanlurang Africa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  <a:ea typeface="PingFang S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Sa kasalukuyang panahon, ito ay ang mga bansang Mauritania, Senegal, at Mali.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  <a:ea typeface="PingFang SC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300–1055 BCE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Pagtitinda ng asin, ginto, bakal, garing, at mga alipin Pagpataw ng buwis mula sa dumaang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Italic"/>
                        </a:rPr>
                        <a:t>caravan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Pagpapanday Paggawa ng mga sandatang kahoy, buto, at bato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lungsod ang Ghana: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Symbol" charset="2"/>
                        <a:buChar char="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Djenne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– ang sentro ng koleksiyon ng mga ginto at mga aliping nagmula sa gubat;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Symbol" charset="2"/>
                        <a:buChar char="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Timbuktu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– ang sentro ng kalakalan at edukasyon; at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Symbol" charset="2"/>
                        <a:buChar char=""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Kumbi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– ang kabisera ng imperyo.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Sinakop sila ng pangkat ng Almoravid noong 1055, ang nag-iisang pangkat ng mga Berber na sumapi sa Islam.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Lumikas ang mga tao upang hindi umanib sa Islam.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1" name=""/>
          <p:cNvSpPr txBox="1"/>
          <p:nvPr/>
        </p:nvSpPr>
        <p:spPr>
          <a:xfrm>
            <a:off x="668160" y="1454400"/>
            <a:ext cx="358956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2. Ghana (Soninke)</a:t>
            </a:r>
            <a:endParaRPr b="1" i="1" lang="en-PH" sz="2200" spc="-1" strike="noStrike">
              <a:solidFill>
                <a:srgbClr val="000000"/>
              </a:solidFill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8"/>
          <p:cNvSpPr/>
          <p:nvPr/>
        </p:nvSpPr>
        <p:spPr>
          <a:xfrm>
            <a:off x="-113040" y="532080"/>
            <a:ext cx="10797840" cy="72612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Rectangle 9"/>
          <p:cNvSpPr/>
          <p:nvPr/>
        </p:nvSpPr>
        <p:spPr>
          <a:xfrm>
            <a:off x="426960" y="532080"/>
            <a:ext cx="1064304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5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Iba’t Ibang Sibilisasyon na umusbong sa Africa </a:t>
            </a:r>
            <a:endParaRPr b="0" lang="en-PH" sz="3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4" name=""/>
          <p:cNvGraphicFramePr/>
          <p:nvPr/>
        </p:nvGraphicFramePr>
        <p:xfrm>
          <a:off x="506880" y="1901880"/>
          <a:ext cx="11252160" cy="4200840"/>
        </p:xfrm>
        <a:graphic>
          <a:graphicData uri="http://schemas.openxmlformats.org/drawingml/2006/table">
            <a:tbl>
              <a:tblPr/>
              <a:tblGrid>
                <a:gridCol w="1520640"/>
                <a:gridCol w="1236600"/>
                <a:gridCol w="1581480"/>
                <a:gridCol w="4379400"/>
                <a:gridCol w="2534400"/>
              </a:tblGrid>
              <a:tr h="904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Lokasyon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Panahon ng Pagsibol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Hanapbuhay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Mahalagang Pangyayari o Impormasyon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Dahilan ng Pagbagsak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96160"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Kanlurang Africa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  <a:ea typeface="PingFang SC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1235-1610 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Pakikipagkalakalan ng asin at ginto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Itinuring si Sundiata na unang Mansa o emperador ng imperyo. Napasigla rin nya ang kalakalan ng asin at ginto sa Niani, ang kabisera at sentro ng edukasyon ng imperyo.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Hinati niya sa mga lalawigan ang lupain at naglagay ng mga gobernador. 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Nagpatayo siya ng mga </a:t>
                      </a:r>
                      <a:r>
                        <a:rPr b="0" i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masjid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at lungsod-kalakalan kagaya ng Timbuktu.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Nawalan ng magaling na pinuno.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  <a:ea typeface="PingFang S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Bumagsak ang kaharian noong 1610 nang mamatay ang huli nitong Mansa na si Mahmud IV.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  <a:ea typeface="PingFang SC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5" name=""/>
          <p:cNvSpPr txBox="1"/>
          <p:nvPr/>
        </p:nvSpPr>
        <p:spPr>
          <a:xfrm>
            <a:off x="668160" y="1454400"/>
            <a:ext cx="358956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3. Mali</a:t>
            </a:r>
            <a:endParaRPr b="1" i="1" lang="en-PH" sz="2200" spc="-1" strike="noStrike">
              <a:solidFill>
                <a:srgbClr val="000000"/>
              </a:solidFill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>
            <a:off x="-113040" y="532080"/>
            <a:ext cx="10797840" cy="72612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Rectangle 11"/>
          <p:cNvSpPr/>
          <p:nvPr/>
        </p:nvSpPr>
        <p:spPr>
          <a:xfrm>
            <a:off x="426960" y="532080"/>
            <a:ext cx="1064304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5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Iba’t Ibang Sibilisasyon na umusbong sa Africa </a:t>
            </a:r>
            <a:endParaRPr b="0" lang="en-PH" sz="3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8" name=""/>
          <p:cNvGraphicFramePr/>
          <p:nvPr/>
        </p:nvGraphicFramePr>
        <p:xfrm>
          <a:off x="506880" y="1901880"/>
          <a:ext cx="11252160" cy="4200840"/>
        </p:xfrm>
        <a:graphic>
          <a:graphicData uri="http://schemas.openxmlformats.org/drawingml/2006/table">
            <a:tbl>
              <a:tblPr/>
              <a:tblGrid>
                <a:gridCol w="1520640"/>
                <a:gridCol w="1236600"/>
                <a:gridCol w="1662480"/>
                <a:gridCol w="4298400"/>
                <a:gridCol w="2534400"/>
              </a:tblGrid>
              <a:tr h="904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Lokasyon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Panahon ng Pagsibol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Pangunahing Hanapbuhay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Mahalagang Pangyayari o Impormasyon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Dahilan ng Pagbagsak</a:t>
                      </a:r>
                      <a:endParaRPr b="1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96160"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Kanlurang Africa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  <a:ea typeface="PingFang SC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ppleSystemUIFont"/>
                        </a:rPr>
                        <a:t>1464-1592 CE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PingFang SC"/>
                        </a:rPr>
                        <a:t>Paggamit ng bakal, tanso upang lumikha ng mga kasangkapan, sandata, banga, at palamuti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Lato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Mga pinuno: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spcBef>
                          <a:spcPts val="85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45000"/>
                        <a:buFont typeface="Symbol" charset="2"/>
                        <a:buChar char="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Si </a:t>
                      </a: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Sunni Ali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ay kilala rin bilang Ali Ber o “Ali the Great.” Siya ay nakapagbuo ng mga hukbong pandagat at mga sundalong pangkabuhayan upang lumaban sa digmaan.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spcBef>
                          <a:spcPts val="85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45000"/>
                        <a:buFont typeface="Symbol" charset="2"/>
                        <a:buChar char=""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Si </a:t>
                      </a: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Askia Mohammad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 naman ay isang debotong Muslim.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Unti-unting humina ang kaharian dahil sa kakulangan sa armas.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Arial"/>
                          <a:ea typeface="PingFang SC"/>
                        </a:rPr>
                        <a:t>Nagapi sila ng mga Moroccan noong 1592.</a:t>
                      </a:r>
                      <a:endParaRPr b="0" lang="en-PH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9" name=""/>
          <p:cNvSpPr txBox="1"/>
          <p:nvPr/>
        </p:nvSpPr>
        <p:spPr>
          <a:xfrm>
            <a:off x="668160" y="1454400"/>
            <a:ext cx="358956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en-PH" sz="2200" spc="-1" strike="noStrike">
                <a:solidFill>
                  <a:srgbClr val="000000"/>
                </a:solidFill>
                <a:latin typeface="Lato"/>
                <a:ea typeface="AppleSystemUIFont"/>
              </a:rPr>
              <a:t>4. Songhai</a:t>
            </a:r>
            <a:endParaRPr b="1" i="1" lang="en-PH" sz="2200" spc="-1" strike="noStrike">
              <a:solidFill>
                <a:srgbClr val="000000"/>
              </a:solidFill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5"/>
          <p:cNvSpPr/>
          <p:nvPr/>
        </p:nvSpPr>
        <p:spPr>
          <a:xfrm>
            <a:off x="-113040" y="552240"/>
            <a:ext cx="3681360" cy="65196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Rectangle 192"/>
          <p:cNvSpPr/>
          <p:nvPr/>
        </p:nvSpPr>
        <p:spPr>
          <a:xfrm>
            <a:off x="540000" y="480240"/>
            <a:ext cx="2868120" cy="6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Rectangle 194"/>
          <p:cNvSpPr/>
          <p:nvPr/>
        </p:nvSpPr>
        <p:spPr>
          <a:xfrm>
            <a:off x="720000" y="1496160"/>
            <a:ext cx="10969560" cy="6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907920" y="1496160"/>
            <a:ext cx="10527120" cy="70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I. Panuto: Maglista ng 10 mahahalagang pangyayari sa mga klasikong lipunan sa Africa at pagsunod-sunurin ito gamit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timeline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sa ibaba.</a:t>
            </a:r>
            <a:endParaRPr b="0" lang="en-PH" sz="1800" spc="-1" strike="noStrike">
              <a:solidFill>
                <a:srgbClr val="000000"/>
              </a:solidFill>
              <a:latin typeface="Lato"/>
              <a:ea typeface="AppleSystemUIFont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892080" y="2358000"/>
            <a:ext cx="9569880" cy="223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"/>
          <p:cNvSpPr/>
          <p:nvPr/>
        </p:nvSpPr>
        <p:spPr>
          <a:xfrm>
            <a:off x="-113040" y="552240"/>
            <a:ext cx="5480640" cy="65196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6" name="Rectangle 2"/>
          <p:cNvSpPr/>
          <p:nvPr/>
        </p:nvSpPr>
        <p:spPr>
          <a:xfrm>
            <a:off x="426960" y="527760"/>
            <a:ext cx="4940640" cy="67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7" name="Rectangle 3"/>
          <p:cNvSpPr/>
          <p:nvPr/>
        </p:nvSpPr>
        <p:spPr>
          <a:xfrm>
            <a:off x="540000" y="195480"/>
            <a:ext cx="4827600" cy="11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Susi sa Pagwawasto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908280" y="1529280"/>
            <a:ext cx="9979200" cy="372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2000 BCE – Naitatag ang Kaharian ng Kushite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1500 BCE – Nasakop ng Egypt ang Kush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670 BCE – Nagapi ng mga Egyptian at Assyrian ang mga Kushite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300 BCE – Natuto ang mga Soninke na gumawa ng mga sandatang kahoy buto at bato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1055 CE – sinakop ng mga Almoravid ang Ghana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1235 CE – Naitatag ang Mali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1324 CE – Naglakbay si Mansa Musa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1464 CE – Naitatag ang Songhai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1592 CE – Bumagsak ang Songhai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</a:rPr>
              <a:t>1610 CE – Bumagsak ang Imperyong Mali</a:t>
            </a:r>
            <a:endParaRPr b="0" lang="en-PH" sz="1600" spc="-1" strike="noStrike">
              <a:solidFill>
                <a:srgbClr val="000000"/>
              </a:solidFill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2023-05-02T11:30:08Z</dcterms:modified>
  <cp:revision>208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