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90680" cy="685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7560" cy="2797560"/>
          </a:xfrm>
          <a:prstGeom prst="rect">
            <a:avLst/>
          </a:prstGeom>
          <a:ln w="0">
            <a:noFill/>
          </a:ln>
        </p:spPr>
      </p:pic>
      <p:sp>
        <p:nvSpPr>
          <p:cNvPr id="2" name="Rectangle 5"/>
          <p:cNvSpPr/>
          <p:nvPr/>
        </p:nvSpPr>
        <p:spPr>
          <a:xfrm>
            <a:off x="3487320" y="1475280"/>
            <a:ext cx="8703000" cy="3861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703000" cy="3826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90680" cy="633600"/>
          </a:xfrm>
          <a:prstGeom prst="rect">
            <a:avLst/>
          </a:prstGeom>
          <a:ln w="0">
            <a:noFill/>
          </a:ln>
        </p:spPr>
      </p:pic>
      <p:sp>
        <p:nvSpPr>
          <p:cNvPr id="43" name="Rectangle 7"/>
          <p:cNvSpPr/>
          <p:nvPr/>
        </p:nvSpPr>
        <p:spPr>
          <a:xfrm>
            <a:off x="10868760" y="0"/>
            <a:ext cx="969120" cy="9691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33200" cy="1033200"/>
          </a:xfrm>
          <a:prstGeom prst="rect">
            <a:avLst/>
          </a:prstGeom>
          <a:ln w="0">
            <a:noFill/>
          </a:ln>
        </p:spPr>
      </p:pic>
      <p:sp>
        <p:nvSpPr>
          <p:cNvPr id="45" name="TextBox 9"/>
          <p:cNvSpPr/>
          <p:nvPr/>
        </p:nvSpPr>
        <p:spPr>
          <a:xfrm>
            <a:off x="185400" y="6362280"/>
            <a:ext cx="4690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21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5000" cy="338328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1960200"/>
            <a:ext cx="7493760" cy="283248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3600" spc="-1" strike="noStrike">
                <a:solidFill>
                  <a:srgbClr val="ffffff"/>
                </a:solidFill>
                <a:latin typeface="Montserrat Medium"/>
                <a:ea typeface="DejaVu Sans"/>
              </a:rPr>
              <a:t>Inferring the Meaning of Words through Context</a:t>
            </a:r>
            <a:endParaRPr b="0" lang="en-PH" sz="3600" spc="-1" strike="noStrike">
              <a:latin typeface="Arial"/>
            </a:endParaRPr>
          </a:p>
          <a:p>
            <a:pPr algn="ctr">
              <a:lnSpc>
                <a:spcPct val="100000"/>
              </a:lnSpc>
              <a:buNone/>
            </a:pPr>
            <a:r>
              <a:rPr b="1" lang="en-US" sz="3600" spc="-1" strike="noStrike">
                <a:solidFill>
                  <a:srgbClr val="ffffff"/>
                </a:solidFill>
                <a:latin typeface="Montserrat Medium"/>
                <a:ea typeface="DejaVu Sans"/>
              </a:rPr>
              <a:t>Clues in the Forms of Definitions, Synonyms, and Antonyms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464760" y="360000"/>
            <a:ext cx="10514160" cy="1793880"/>
          </a:xfrm>
          <a:prstGeom prst="rect">
            <a:avLst/>
          </a:prstGeom>
          <a:noFill/>
          <a:ln w="0">
            <a:noFill/>
          </a:ln>
        </p:spPr>
        <p:txBody>
          <a:bodyPr lIns="90000" rIns="90000" tIns="45000" bIns="45000" anchor="ctr">
            <a:normAutofit fontScale="89000"/>
          </a:bodyPr>
          <a:p>
            <a:pPr>
              <a:lnSpc>
                <a:spcPct val="90000"/>
              </a:lnSpc>
              <a:buNone/>
            </a:pPr>
            <a:r>
              <a:rPr b="0" lang="en-US" sz="3600" spc="-1" strike="noStrike">
                <a:solidFill>
                  <a:srgbClr val="000000"/>
                </a:solidFill>
                <a:latin typeface="Montserrat Medium"/>
                <a:ea typeface="Arial;Arial"/>
              </a:rPr>
              <a:t>Inferring the Meaning of Words through Context</a:t>
            </a:r>
            <a:endParaRPr b="0" lang="en-PH" sz="3600" spc="-1" strike="noStrike">
              <a:latin typeface="Arial"/>
            </a:endParaRPr>
          </a:p>
          <a:p>
            <a:pPr>
              <a:lnSpc>
                <a:spcPct val="90000"/>
              </a:lnSpc>
              <a:buNone/>
            </a:pPr>
            <a:r>
              <a:rPr b="0" lang="en-US" sz="3600" spc="-1" strike="noStrike">
                <a:solidFill>
                  <a:srgbClr val="000000"/>
                </a:solidFill>
                <a:latin typeface="Montserrat Medium"/>
                <a:ea typeface="Arial;Arial"/>
              </a:rPr>
              <a:t>Clues in the Forms of Definitions, Synonyms, and Antonyms</a:t>
            </a:r>
            <a:endParaRPr b="0" lang="en-PH" sz="3600" spc="-1" strike="noStrike">
              <a:latin typeface="Arial"/>
            </a:endParaRPr>
          </a:p>
        </p:txBody>
      </p:sp>
      <p:sp>
        <p:nvSpPr>
          <p:cNvPr id="126" name="PlaceHolder 2"/>
          <p:cNvSpPr>
            <a:spLocks noGrp="1"/>
          </p:cNvSpPr>
          <p:nvPr>
            <p:ph/>
          </p:nvPr>
        </p:nvSpPr>
        <p:spPr>
          <a:xfrm>
            <a:off x="360000" y="2201040"/>
            <a:ext cx="11698920" cy="4349880"/>
          </a:xfrm>
          <a:prstGeom prst="rect">
            <a:avLst/>
          </a:prstGeom>
          <a:noFill/>
          <a:ln w="0">
            <a:noFill/>
          </a:ln>
        </p:spPr>
        <p:txBody>
          <a:bodyPr lIns="90000" rIns="90000" tIns="45000" bIns="45000" anchor="t">
            <a:noAutofit/>
          </a:bodyPr>
          <a:p>
            <a:pPr marL="228600" indent="-228600">
              <a:lnSpc>
                <a:spcPct val="90000"/>
              </a:lnSpc>
              <a:spcBef>
                <a:spcPts val="1001"/>
              </a:spcBef>
              <a:buNone/>
              <a:tabLst>
                <a:tab algn="l" pos="0"/>
              </a:tabLst>
            </a:pPr>
            <a:r>
              <a:rPr b="0" lang="en-US" sz="2400" spc="-1" strike="noStrike">
                <a:solidFill>
                  <a:srgbClr val="000000"/>
                </a:solidFill>
                <a:latin typeface="Lato"/>
                <a:ea typeface="Lato"/>
              </a:rPr>
              <a:t> </a:t>
            </a:r>
            <a:r>
              <a:rPr b="0" lang="en-US" sz="2400" spc="-1" strike="noStrike">
                <a:solidFill>
                  <a:srgbClr val="000000"/>
                </a:solidFill>
                <a:latin typeface="Lato"/>
                <a:ea typeface="Lato"/>
              </a:rPr>
              <a:t>	</a:t>
            </a:r>
            <a:r>
              <a:rPr b="0" lang="en-US" sz="2400" spc="-1" strike="noStrike">
                <a:solidFill>
                  <a:srgbClr val="000000"/>
                </a:solidFill>
                <a:latin typeface="Lato"/>
                <a:ea typeface="Lato"/>
              </a:rPr>
              <a:t>	</a:t>
            </a:r>
            <a:r>
              <a:rPr b="0" lang="en-US" sz="2400" spc="-1" strike="noStrike">
                <a:solidFill>
                  <a:srgbClr val="000000"/>
                </a:solidFill>
                <a:latin typeface="Lato"/>
                <a:ea typeface="Lato"/>
              </a:rPr>
              <a:t>	</a:t>
            </a:r>
            <a:r>
              <a:rPr b="0" lang="en-US" sz="2400" spc="-1" strike="noStrike">
                <a:solidFill>
                  <a:srgbClr val="000000"/>
                </a:solidFill>
                <a:latin typeface="Lato"/>
                <a:ea typeface="Lato"/>
              </a:rPr>
              <a:t>A </a:t>
            </a:r>
            <a:r>
              <a:rPr b="1" lang="en-US" sz="2400" spc="-1" strike="noStrike">
                <a:solidFill>
                  <a:srgbClr val="000000"/>
                </a:solidFill>
                <a:latin typeface="Lato"/>
                <a:ea typeface="Lato"/>
              </a:rPr>
              <a:t>definition clue</a:t>
            </a:r>
            <a:r>
              <a:rPr b="0" lang="en-US" sz="2400" spc="-1" strike="noStrike">
                <a:solidFill>
                  <a:srgbClr val="000000"/>
                </a:solidFill>
                <a:latin typeface="Lato"/>
                <a:ea typeface="Lato"/>
              </a:rPr>
              <a:t> in a sentence gives an actual definition of an unfamiliar word. The definition clue is usually introduced by the phrase that is or which is. It may also be introduced by commas, dashes, and parentheses.</a:t>
            </a:r>
            <a:endParaRPr b="0" lang="en-PH" sz="2400" spc="-1" strike="noStrike">
              <a:latin typeface="Arial"/>
            </a:endParaRPr>
          </a:p>
          <a:p>
            <a:pPr marL="228600" indent="-228600">
              <a:lnSpc>
                <a:spcPct val="90000"/>
              </a:lnSpc>
              <a:spcBef>
                <a:spcPts val="1001"/>
              </a:spcBef>
              <a:buNone/>
              <a:tabLst>
                <a:tab algn="l" pos="0"/>
              </a:tabLst>
            </a:pPr>
            <a:endParaRPr b="0" lang="en-PH" sz="2400" spc="-1" strike="noStrike">
              <a:latin typeface="Arial"/>
            </a:endParaRPr>
          </a:p>
          <a:p>
            <a:pPr marL="228600" indent="-228600">
              <a:lnSpc>
                <a:spcPct val="90000"/>
              </a:lnSpc>
              <a:spcBef>
                <a:spcPts val="1001"/>
              </a:spcBef>
              <a:buNone/>
              <a:tabLst>
                <a:tab algn="l" pos="0"/>
              </a:tabLst>
            </a:pPr>
            <a:r>
              <a:rPr b="0" lang="en-US" sz="2400" spc="-1" strike="noStrike">
                <a:solidFill>
                  <a:srgbClr val="000000"/>
                </a:solidFill>
                <a:latin typeface="Lato"/>
                <a:ea typeface="Lato"/>
              </a:rPr>
              <a:t>Examples:</a:t>
            </a:r>
            <a:endParaRPr b="0" lang="en-PH" sz="2400" spc="-1" strike="noStrike">
              <a:latin typeface="Arial"/>
            </a:endParaRPr>
          </a:p>
          <a:p>
            <a:pPr marL="228600" indent="-228600">
              <a:lnSpc>
                <a:spcPct val="90000"/>
              </a:lnSpc>
              <a:spcBef>
                <a:spcPts val="1001"/>
              </a:spcBef>
              <a:buNone/>
              <a:tabLst>
                <a:tab algn="l" pos="0"/>
              </a:tabLst>
            </a:pPr>
            <a:r>
              <a:rPr b="0" lang="en-US" sz="2400" spc="-1" strike="noStrike">
                <a:solidFill>
                  <a:srgbClr val="000000"/>
                </a:solidFill>
                <a:latin typeface="Lato"/>
                <a:ea typeface="Lato"/>
              </a:rPr>
              <a:t>   </a:t>
            </a:r>
            <a:r>
              <a:rPr b="0" lang="en-US" sz="2400" spc="-1" strike="noStrike">
                <a:solidFill>
                  <a:srgbClr val="000000"/>
                </a:solidFill>
                <a:latin typeface="Lato"/>
                <a:ea typeface="Lato"/>
              </a:rPr>
              <a:t>	</a:t>
            </a:r>
            <a:r>
              <a:rPr b="0" lang="en-US" sz="2400" spc="-1" strike="noStrike">
                <a:solidFill>
                  <a:srgbClr val="000000"/>
                </a:solidFill>
                <a:latin typeface="Lato"/>
                <a:ea typeface="Lato"/>
              </a:rPr>
              <a:t>	</a:t>
            </a:r>
            <a:r>
              <a:rPr b="0" lang="en-US" sz="2400" spc="-1" strike="noStrike">
                <a:solidFill>
                  <a:srgbClr val="000000"/>
                </a:solidFill>
                <a:latin typeface="Lato"/>
                <a:ea typeface="Lato"/>
              </a:rPr>
              <a:t>A </a:t>
            </a:r>
            <a:r>
              <a:rPr b="1" lang="en-US" sz="2400" spc="-1" strike="noStrike">
                <a:solidFill>
                  <a:srgbClr val="000000"/>
                </a:solidFill>
                <a:latin typeface="Lato"/>
                <a:ea typeface="Lato"/>
              </a:rPr>
              <a:t>troll</a:t>
            </a:r>
            <a:r>
              <a:rPr b="0" lang="en-US" sz="2400" spc="-1" strike="noStrike">
                <a:solidFill>
                  <a:srgbClr val="000000"/>
                </a:solidFill>
                <a:latin typeface="Lato"/>
                <a:ea typeface="Lato"/>
              </a:rPr>
              <a:t>, </a:t>
            </a:r>
            <a:r>
              <a:rPr b="1" lang="en-US" sz="2400" spc="-1" strike="noStrike" u="sng">
                <a:solidFill>
                  <a:srgbClr val="000000"/>
                </a:solidFill>
                <a:uFillTx/>
                <a:latin typeface="Lato"/>
                <a:ea typeface="Lato"/>
              </a:rPr>
              <a:t>usually a giant in folklore</a:t>
            </a:r>
            <a:r>
              <a:rPr b="0" lang="en-US" sz="2400" spc="-1" strike="noStrike">
                <a:solidFill>
                  <a:srgbClr val="000000"/>
                </a:solidFill>
                <a:latin typeface="Lato"/>
                <a:ea typeface="Lato"/>
              </a:rPr>
              <a:t>, lives in caves or hills.</a:t>
            </a:r>
            <a:endParaRPr b="0" lang="en-PH" sz="2400" spc="-1" strike="noStrike">
              <a:latin typeface="Arial"/>
            </a:endParaRPr>
          </a:p>
          <a:p>
            <a:pPr marL="228600" indent="-228600">
              <a:lnSpc>
                <a:spcPct val="90000"/>
              </a:lnSpc>
              <a:spcBef>
                <a:spcPts val="1001"/>
              </a:spcBef>
              <a:buNone/>
              <a:tabLst>
                <a:tab algn="l" pos="0"/>
              </a:tabLst>
            </a:pPr>
            <a:endParaRPr b="0" lang="en-PH" sz="2400" spc="-1" strike="noStrike">
              <a:latin typeface="Arial"/>
            </a:endParaRPr>
          </a:p>
          <a:p>
            <a:pPr marL="228600" indent="-228600">
              <a:lnSpc>
                <a:spcPct val="90000"/>
              </a:lnSpc>
              <a:spcBef>
                <a:spcPts val="1001"/>
              </a:spcBef>
              <a:buNone/>
              <a:tabLst>
                <a:tab algn="l" pos="0"/>
              </a:tabLst>
            </a:pPr>
            <a:r>
              <a:rPr b="0" lang="en-US" sz="2600" spc="-1" strike="noStrike">
                <a:solidFill>
                  <a:srgbClr val="000000"/>
                </a:solidFill>
                <a:latin typeface="Lato"/>
                <a:ea typeface="Lato"/>
              </a:rPr>
              <a:t> </a:t>
            </a:r>
            <a:r>
              <a:rPr b="0" lang="en-US" sz="2600" spc="-1" strike="noStrike">
                <a:solidFill>
                  <a:srgbClr val="000000"/>
                </a:solidFill>
                <a:latin typeface="Lato"/>
                <a:ea typeface="Lato"/>
              </a:rPr>
              <a:t>	</a:t>
            </a:r>
            <a:r>
              <a:rPr b="0" lang="en-US" sz="2600" spc="-1" strike="noStrike">
                <a:solidFill>
                  <a:srgbClr val="000000"/>
                </a:solidFill>
                <a:latin typeface="Lato"/>
                <a:ea typeface="Lato"/>
              </a:rPr>
              <a:t>In this sentence, </a:t>
            </a:r>
            <a:r>
              <a:rPr b="0" lang="en-US" sz="2400" spc="-1" strike="noStrike">
                <a:solidFill>
                  <a:srgbClr val="000000"/>
                </a:solidFill>
                <a:latin typeface="Lato"/>
                <a:ea typeface="Lato"/>
              </a:rPr>
              <a:t>the definition of the word </a:t>
            </a:r>
            <a:r>
              <a:rPr b="1" lang="en-US" sz="2400" spc="-1" strike="noStrike">
                <a:solidFill>
                  <a:srgbClr val="000000"/>
                </a:solidFill>
                <a:latin typeface="Lato"/>
                <a:ea typeface="Lato"/>
              </a:rPr>
              <a:t>troll</a:t>
            </a:r>
            <a:r>
              <a:rPr b="0" lang="en-US" sz="2400" spc="-1" strike="noStrike">
                <a:solidFill>
                  <a:srgbClr val="000000"/>
                </a:solidFill>
                <a:latin typeface="Lato"/>
                <a:ea typeface="Lato"/>
              </a:rPr>
              <a:t> is introduced by a comma before and after the phrase. The phrase </a:t>
            </a:r>
            <a:r>
              <a:rPr b="1" lang="en-US" sz="2400" spc="-1" strike="noStrike">
                <a:solidFill>
                  <a:srgbClr val="000000"/>
                </a:solidFill>
                <a:latin typeface="Lato"/>
                <a:ea typeface="Lato"/>
              </a:rPr>
              <a:t>usually a giant in</a:t>
            </a:r>
            <a:r>
              <a:rPr b="0" lang="en-US" sz="2400" spc="-1" strike="noStrike">
                <a:solidFill>
                  <a:srgbClr val="000000"/>
                </a:solidFill>
                <a:latin typeface="Lato"/>
                <a:ea typeface="Lato"/>
              </a:rPr>
              <a:t> </a:t>
            </a:r>
            <a:r>
              <a:rPr b="1" lang="en-US" sz="2400" spc="-1" strike="noStrike">
                <a:solidFill>
                  <a:srgbClr val="000000"/>
                </a:solidFill>
                <a:latin typeface="Lato"/>
                <a:ea typeface="Lato"/>
              </a:rPr>
              <a:t>folklore</a:t>
            </a:r>
            <a:r>
              <a:rPr b="0" lang="en-US" sz="2400" spc="-1" strike="noStrike">
                <a:solidFill>
                  <a:srgbClr val="000000"/>
                </a:solidFill>
                <a:latin typeface="Lato"/>
                <a:ea typeface="Lato"/>
              </a:rPr>
              <a:t> gives us an idea of what a </a:t>
            </a:r>
            <a:r>
              <a:rPr b="1" lang="en-US" sz="2400" spc="-1" strike="noStrike">
                <a:solidFill>
                  <a:srgbClr val="000000"/>
                </a:solidFill>
                <a:latin typeface="Lato"/>
                <a:ea typeface="Lato"/>
              </a:rPr>
              <a:t>troll</a:t>
            </a:r>
            <a:r>
              <a:rPr b="0" lang="en-US" sz="2400" spc="-1" strike="noStrike">
                <a:solidFill>
                  <a:srgbClr val="000000"/>
                </a:solidFill>
                <a:latin typeface="Lato"/>
                <a:ea typeface="Lato"/>
              </a:rPr>
              <a:t> is.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p:nvPr>
        </p:nvSpPr>
        <p:spPr>
          <a:xfrm>
            <a:off x="360000" y="1980000"/>
            <a:ext cx="11518920" cy="4349880"/>
          </a:xfrm>
          <a:prstGeom prst="rect">
            <a:avLst/>
          </a:prstGeom>
          <a:noFill/>
          <a:ln w="0">
            <a:noFill/>
          </a:ln>
        </p:spPr>
        <p:txBody>
          <a:bodyPr lIns="90000" rIns="90000" tIns="45000" bIns="45000" anchor="t">
            <a:noAutofit/>
          </a:bodyPr>
          <a:p>
            <a:pPr marL="228600" indent="-228600">
              <a:lnSpc>
                <a:spcPct val="90000"/>
              </a:lnSpc>
              <a:spcBef>
                <a:spcPts val="1001"/>
              </a:spcBef>
              <a:buNone/>
              <a:tabLst>
                <a:tab algn="l" pos="0"/>
              </a:tabLst>
            </a:pPr>
            <a:r>
              <a:rPr b="0" lang="en-US" sz="2400" spc="-1" strike="noStrike">
                <a:solidFill>
                  <a:srgbClr val="000000"/>
                </a:solidFill>
                <a:latin typeface="Lato"/>
                <a:ea typeface="Lato"/>
              </a:rPr>
              <a:t> </a:t>
            </a:r>
            <a:r>
              <a:rPr b="0" lang="en-US" sz="2400" spc="-1" strike="noStrike">
                <a:solidFill>
                  <a:srgbClr val="000000"/>
                </a:solidFill>
                <a:latin typeface="Lato"/>
                <a:ea typeface="Lato"/>
              </a:rPr>
              <a:t>	</a:t>
            </a:r>
            <a:r>
              <a:rPr b="0" lang="en-US" sz="2400" spc="-1" strike="noStrike">
                <a:solidFill>
                  <a:srgbClr val="000000"/>
                </a:solidFill>
                <a:latin typeface="Lato"/>
                <a:ea typeface="Lato"/>
              </a:rPr>
              <a:t>	</a:t>
            </a:r>
            <a:r>
              <a:rPr b="0" lang="en-US" sz="2400" spc="-1" strike="noStrike">
                <a:solidFill>
                  <a:srgbClr val="000000"/>
                </a:solidFill>
                <a:latin typeface="Lato"/>
                <a:ea typeface="Lato"/>
              </a:rPr>
              <a:t>	</a:t>
            </a:r>
            <a:r>
              <a:rPr b="0" lang="en-US" sz="2400" spc="-1" strike="noStrike">
                <a:solidFill>
                  <a:srgbClr val="000000"/>
                </a:solidFill>
                <a:latin typeface="Lato"/>
                <a:ea typeface="Lato"/>
              </a:rPr>
              <a:t>A </a:t>
            </a:r>
            <a:r>
              <a:rPr b="1" lang="en-US" sz="2400" spc="-1" strike="noStrike">
                <a:solidFill>
                  <a:srgbClr val="000000"/>
                </a:solidFill>
                <a:latin typeface="Lato"/>
                <a:ea typeface="Lato"/>
              </a:rPr>
              <a:t>synonym clue</a:t>
            </a:r>
            <a:r>
              <a:rPr b="0" lang="en-US" sz="2400" spc="-1" strike="noStrike">
                <a:solidFill>
                  <a:srgbClr val="000000"/>
                </a:solidFill>
                <a:latin typeface="Lato"/>
                <a:ea typeface="Lato"/>
              </a:rPr>
              <a:t> is also known as a restatement. In this type of clue, another word with the same meaning as the unfamiliar word is given to you in a sentence.</a:t>
            </a:r>
            <a:endParaRPr b="0" lang="en-PH" sz="2400" spc="-1" strike="noStrike">
              <a:latin typeface="Arial"/>
            </a:endParaRPr>
          </a:p>
          <a:p>
            <a:pPr marL="228600" indent="-228600">
              <a:lnSpc>
                <a:spcPct val="90000"/>
              </a:lnSpc>
              <a:spcBef>
                <a:spcPts val="1001"/>
              </a:spcBef>
              <a:buNone/>
              <a:tabLst>
                <a:tab algn="l" pos="0"/>
              </a:tabLst>
            </a:pPr>
            <a:endParaRPr b="0" lang="en-PH" sz="2400" spc="-1" strike="noStrike">
              <a:latin typeface="Arial"/>
            </a:endParaRPr>
          </a:p>
          <a:p>
            <a:pPr marL="228600" indent="-228600">
              <a:lnSpc>
                <a:spcPct val="90000"/>
              </a:lnSpc>
              <a:spcBef>
                <a:spcPts val="1001"/>
              </a:spcBef>
              <a:buNone/>
              <a:tabLst>
                <a:tab algn="l" pos="0"/>
              </a:tabLst>
            </a:pPr>
            <a:r>
              <a:rPr b="0" lang="en-US" sz="2400" spc="-1" strike="noStrike">
                <a:solidFill>
                  <a:srgbClr val="000000"/>
                </a:solidFill>
                <a:latin typeface="Lato"/>
                <a:ea typeface="Lato"/>
              </a:rPr>
              <a:t>Examples:</a:t>
            </a:r>
            <a:endParaRPr b="0" lang="en-PH" sz="2400" spc="-1" strike="noStrike">
              <a:latin typeface="Arial"/>
            </a:endParaRPr>
          </a:p>
          <a:p>
            <a:pPr marL="228600" indent="-228600">
              <a:lnSpc>
                <a:spcPct val="90000"/>
              </a:lnSpc>
              <a:spcBef>
                <a:spcPts val="1001"/>
              </a:spcBef>
              <a:buNone/>
              <a:tabLst>
                <a:tab algn="l" pos="0"/>
              </a:tabLst>
            </a:pPr>
            <a:r>
              <a:rPr b="0" lang="en-US" sz="2400" spc="-1" strike="noStrike">
                <a:solidFill>
                  <a:srgbClr val="000000"/>
                </a:solidFill>
                <a:latin typeface="Lato"/>
                <a:ea typeface="Lato"/>
              </a:rPr>
              <a:t> </a:t>
            </a:r>
            <a:r>
              <a:rPr b="0" lang="en-US" sz="2400" spc="-1" strike="noStrike">
                <a:solidFill>
                  <a:srgbClr val="000000"/>
                </a:solidFill>
                <a:latin typeface="Lato"/>
                <a:ea typeface="Lato"/>
              </a:rPr>
              <a:t>	</a:t>
            </a:r>
            <a:r>
              <a:rPr b="0" lang="en-US" sz="2400" spc="-1" strike="noStrike">
                <a:solidFill>
                  <a:srgbClr val="000000"/>
                </a:solidFill>
                <a:latin typeface="Lato"/>
                <a:ea typeface="Lato"/>
              </a:rPr>
              <a:t>	</a:t>
            </a:r>
            <a:r>
              <a:rPr b="0" lang="en-US" sz="2400" spc="-1" strike="noStrike">
                <a:solidFill>
                  <a:srgbClr val="000000"/>
                </a:solidFill>
                <a:latin typeface="Lato"/>
                <a:ea typeface="Lato"/>
              </a:rPr>
              <a:t>	</a:t>
            </a:r>
            <a:r>
              <a:rPr b="0" lang="en-US" sz="2400" spc="-1" strike="noStrike">
                <a:solidFill>
                  <a:srgbClr val="000000"/>
                </a:solidFill>
                <a:latin typeface="Lato"/>
                <a:ea typeface="Lato"/>
              </a:rPr>
              <a:t>Harry pushed the </a:t>
            </a:r>
            <a:r>
              <a:rPr b="1" lang="en-US" sz="2400" spc="-1" strike="noStrike">
                <a:solidFill>
                  <a:srgbClr val="000000"/>
                </a:solidFill>
                <a:latin typeface="Lato"/>
                <a:ea typeface="Lato"/>
              </a:rPr>
              <a:t>gigantic</a:t>
            </a:r>
            <a:r>
              <a:rPr b="0" lang="en-US" sz="2400" spc="-1" strike="noStrike">
                <a:solidFill>
                  <a:srgbClr val="000000"/>
                </a:solidFill>
                <a:latin typeface="Lato"/>
                <a:ea typeface="Lato"/>
              </a:rPr>
              <a:t>, </a:t>
            </a:r>
            <a:r>
              <a:rPr b="1" lang="en-US" sz="2400" spc="-1" strike="noStrike">
                <a:solidFill>
                  <a:srgbClr val="000000"/>
                </a:solidFill>
                <a:latin typeface="Lato"/>
                <a:ea typeface="Lato"/>
              </a:rPr>
              <a:t>huge</a:t>
            </a:r>
            <a:r>
              <a:rPr b="0" lang="en-US" sz="2400" spc="-1" strike="noStrike">
                <a:solidFill>
                  <a:srgbClr val="000000"/>
                </a:solidFill>
                <a:latin typeface="Lato"/>
                <a:ea typeface="Lato"/>
              </a:rPr>
              <a:t> container without any success.</a:t>
            </a:r>
            <a:endParaRPr b="0" lang="en-PH" sz="2400" spc="-1" strike="noStrike">
              <a:latin typeface="Arial"/>
            </a:endParaRPr>
          </a:p>
          <a:p>
            <a:pPr marL="228600" indent="-228600">
              <a:lnSpc>
                <a:spcPct val="90000"/>
              </a:lnSpc>
              <a:spcBef>
                <a:spcPts val="1001"/>
              </a:spcBef>
              <a:buNone/>
              <a:tabLst>
                <a:tab algn="l" pos="0"/>
              </a:tabLst>
            </a:pPr>
            <a:endParaRPr b="0" lang="en-PH" sz="2400" spc="-1" strike="noStrike">
              <a:latin typeface="Arial"/>
            </a:endParaRPr>
          </a:p>
          <a:p>
            <a:pPr marL="228600" indent="-228600">
              <a:lnSpc>
                <a:spcPct val="90000"/>
              </a:lnSpc>
              <a:spcBef>
                <a:spcPts val="1001"/>
              </a:spcBef>
              <a:buNone/>
              <a:tabLst>
                <a:tab algn="l" pos="0"/>
              </a:tabLst>
            </a:pPr>
            <a:r>
              <a:rPr b="0" lang="en-US" sz="2400" spc="-1" strike="noStrike">
                <a:solidFill>
                  <a:srgbClr val="000000"/>
                </a:solidFill>
                <a:latin typeface="Lato"/>
                <a:ea typeface="Lato"/>
              </a:rPr>
              <a:t> </a:t>
            </a:r>
            <a:r>
              <a:rPr b="0" lang="en-US" sz="2400" spc="-1" strike="noStrike">
                <a:solidFill>
                  <a:srgbClr val="000000"/>
                </a:solidFill>
                <a:latin typeface="Lato"/>
                <a:ea typeface="Lato"/>
              </a:rPr>
              <a:t>	</a:t>
            </a:r>
            <a:r>
              <a:rPr b="0" lang="en-US" sz="2400" spc="-1" strike="noStrike">
                <a:solidFill>
                  <a:srgbClr val="000000"/>
                </a:solidFill>
                <a:latin typeface="Lato"/>
                <a:ea typeface="Lato"/>
              </a:rPr>
              <a:t>In this sentence, it has the words </a:t>
            </a:r>
            <a:r>
              <a:rPr b="1" lang="en-US" sz="2400" spc="-1" strike="noStrike">
                <a:solidFill>
                  <a:srgbClr val="000000"/>
                </a:solidFill>
                <a:latin typeface="Lato"/>
                <a:ea typeface="Lato"/>
              </a:rPr>
              <a:t>gigantic</a:t>
            </a:r>
            <a:r>
              <a:rPr b="0" lang="en-US" sz="2400" spc="-1" strike="noStrike">
                <a:solidFill>
                  <a:srgbClr val="000000"/>
                </a:solidFill>
                <a:latin typeface="Lato"/>
                <a:ea typeface="Lato"/>
              </a:rPr>
              <a:t> and </a:t>
            </a:r>
            <a:r>
              <a:rPr b="1" lang="en-US" sz="2400" spc="-1" strike="noStrike">
                <a:solidFill>
                  <a:srgbClr val="000000"/>
                </a:solidFill>
                <a:latin typeface="Lato"/>
                <a:ea typeface="Lato"/>
              </a:rPr>
              <a:t>huge</a:t>
            </a:r>
            <a:r>
              <a:rPr b="0" lang="en-US" sz="2400" spc="-1" strike="noStrike">
                <a:solidFill>
                  <a:srgbClr val="000000"/>
                </a:solidFill>
                <a:latin typeface="Lato"/>
                <a:ea typeface="Lato"/>
              </a:rPr>
              <a:t>, which both describe the container. Since Harry has been pushing it without </a:t>
            </a:r>
            <a:r>
              <a:rPr b="0" i="1" lang="en-US" sz="2400" spc="-1" strike="noStrike">
                <a:solidFill>
                  <a:srgbClr val="000000"/>
                </a:solidFill>
                <a:latin typeface="Lato"/>
                <a:ea typeface="Lato"/>
              </a:rPr>
              <a:t>any</a:t>
            </a:r>
            <a:r>
              <a:rPr b="0" lang="en-US" sz="2400" spc="-1" strike="noStrike">
                <a:solidFill>
                  <a:srgbClr val="000000"/>
                </a:solidFill>
                <a:latin typeface="Lato"/>
                <a:ea typeface="Lato"/>
              </a:rPr>
              <a:t> </a:t>
            </a:r>
            <a:r>
              <a:rPr b="0" i="1" lang="en-US" sz="2400" spc="-1" strike="noStrike">
                <a:solidFill>
                  <a:srgbClr val="000000"/>
                </a:solidFill>
                <a:latin typeface="Lato"/>
                <a:ea typeface="Lato"/>
              </a:rPr>
              <a:t>success</a:t>
            </a:r>
            <a:r>
              <a:rPr b="0" lang="en-US" sz="2400" spc="-1" strike="noStrike">
                <a:solidFill>
                  <a:srgbClr val="000000"/>
                </a:solidFill>
                <a:latin typeface="Lato"/>
                <a:ea typeface="Lato"/>
              </a:rPr>
              <a:t>, we get the idea that the </a:t>
            </a:r>
            <a:r>
              <a:rPr b="0" i="1" lang="en-US" sz="2400" spc="-1" strike="noStrike">
                <a:solidFill>
                  <a:srgbClr val="000000"/>
                </a:solidFill>
                <a:latin typeface="Lato"/>
                <a:ea typeface="Lato"/>
              </a:rPr>
              <a:t>container</a:t>
            </a:r>
            <a:r>
              <a:rPr b="0" lang="en-US" sz="2400" spc="-1" strike="noStrike">
                <a:solidFill>
                  <a:srgbClr val="000000"/>
                </a:solidFill>
                <a:latin typeface="Lato"/>
                <a:ea typeface="Lato"/>
              </a:rPr>
              <a:t> must be a very big one and thus </a:t>
            </a:r>
            <a:r>
              <a:rPr b="1" lang="en-US" sz="2400" spc="-1" strike="noStrike">
                <a:solidFill>
                  <a:srgbClr val="000000"/>
                </a:solidFill>
                <a:latin typeface="Lato"/>
                <a:ea typeface="Lato"/>
              </a:rPr>
              <a:t>gigantic</a:t>
            </a:r>
            <a:r>
              <a:rPr b="0" lang="en-US" sz="2400" spc="-1" strike="noStrike">
                <a:solidFill>
                  <a:srgbClr val="000000"/>
                </a:solidFill>
                <a:latin typeface="Lato"/>
                <a:ea typeface="Lato"/>
              </a:rPr>
              <a:t> and </a:t>
            </a:r>
            <a:r>
              <a:rPr b="1" lang="en-US" sz="2400" spc="-1" strike="noStrike">
                <a:solidFill>
                  <a:srgbClr val="000000"/>
                </a:solidFill>
                <a:latin typeface="Lato"/>
                <a:ea typeface="Lato"/>
              </a:rPr>
              <a:t>huge</a:t>
            </a:r>
            <a:r>
              <a:rPr b="0" lang="en-US" sz="2400" spc="-1" strike="noStrike">
                <a:solidFill>
                  <a:srgbClr val="000000"/>
                </a:solidFill>
                <a:latin typeface="Lato"/>
                <a:ea typeface="Lato"/>
              </a:rPr>
              <a:t>.</a:t>
            </a:r>
            <a:endParaRPr b="0" lang="en-PH" sz="2400" spc="-1" strike="noStrike">
              <a:latin typeface="Arial"/>
            </a:endParaRPr>
          </a:p>
        </p:txBody>
      </p:sp>
      <p:sp>
        <p:nvSpPr>
          <p:cNvPr id="128" name="Title 3"/>
          <p:cNvSpPr/>
          <p:nvPr/>
        </p:nvSpPr>
        <p:spPr>
          <a:xfrm>
            <a:off x="465120" y="360000"/>
            <a:ext cx="10514160" cy="1793880"/>
          </a:xfrm>
          <a:prstGeom prst="rect">
            <a:avLst/>
          </a:prstGeom>
          <a:noFill/>
          <a:ln w="0">
            <a:noFill/>
          </a:ln>
        </p:spPr>
        <p:style>
          <a:lnRef idx="0"/>
          <a:fillRef idx="0"/>
          <a:effectRef idx="0"/>
          <a:fontRef idx="minor"/>
        </p:style>
        <p:txBody>
          <a:bodyPr lIns="90000" rIns="90000" tIns="45000" bIns="45000" anchor="ctr">
            <a:normAutofit fontScale="89000"/>
          </a:bodyPr>
          <a:p>
            <a:pPr>
              <a:lnSpc>
                <a:spcPct val="90000"/>
              </a:lnSpc>
              <a:buNone/>
            </a:pPr>
            <a:r>
              <a:rPr b="0" lang="en-US" sz="3600" spc="-1" strike="noStrike">
                <a:solidFill>
                  <a:srgbClr val="000000"/>
                </a:solidFill>
                <a:latin typeface="Montserrat Medium"/>
                <a:ea typeface="Arial;Arial"/>
              </a:rPr>
              <a:t>Inferring the Meaning of Words through Context</a:t>
            </a:r>
            <a:endParaRPr b="0" lang="en-PH" sz="3600" spc="-1" strike="noStrike">
              <a:latin typeface="Arial"/>
            </a:endParaRPr>
          </a:p>
          <a:p>
            <a:pPr>
              <a:lnSpc>
                <a:spcPct val="90000"/>
              </a:lnSpc>
              <a:buNone/>
            </a:pPr>
            <a:r>
              <a:rPr b="0" lang="en-US" sz="3600" spc="-1" strike="noStrike">
                <a:solidFill>
                  <a:srgbClr val="000000"/>
                </a:solidFill>
                <a:latin typeface="Montserrat Medium"/>
                <a:ea typeface="Arial;Arial"/>
              </a:rPr>
              <a:t>Clues in the Forms of Definitions, Synonyms, and Antonyms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p:nvPr>
        </p:nvSpPr>
        <p:spPr>
          <a:xfrm>
            <a:off x="360000" y="1985040"/>
            <a:ext cx="11698920" cy="4349880"/>
          </a:xfrm>
          <a:prstGeom prst="rect">
            <a:avLst/>
          </a:prstGeom>
          <a:noFill/>
          <a:ln w="0">
            <a:noFill/>
          </a:ln>
        </p:spPr>
        <p:txBody>
          <a:bodyPr lIns="90000" rIns="90000" tIns="45000" bIns="45000" anchor="t">
            <a:noAutofit/>
          </a:bodyPr>
          <a:p>
            <a:pPr marL="228600" indent="-228600">
              <a:lnSpc>
                <a:spcPct val="90000"/>
              </a:lnSpc>
              <a:spcBef>
                <a:spcPts val="1001"/>
              </a:spcBef>
              <a:buNone/>
              <a:tabLst>
                <a:tab algn="l" pos="0"/>
              </a:tabLst>
            </a:pPr>
            <a:r>
              <a:rPr b="0" lang="en-US" sz="2200" spc="-1" strike="noStrike">
                <a:solidFill>
                  <a:srgbClr val="000000"/>
                </a:solidFill>
                <a:latin typeface="Lato"/>
                <a:ea typeface="Lato"/>
              </a:rPr>
              <a:t> </a:t>
            </a:r>
            <a:r>
              <a:rPr b="0" lang="en-US" sz="2200" spc="-1" strike="noStrike">
                <a:solidFill>
                  <a:srgbClr val="000000"/>
                </a:solidFill>
                <a:latin typeface="Lato"/>
                <a:ea typeface="Lato"/>
              </a:rPr>
              <a:t>	</a:t>
            </a:r>
            <a:r>
              <a:rPr b="0" lang="en-US" sz="2200" spc="-1" strike="noStrike">
                <a:solidFill>
                  <a:srgbClr val="000000"/>
                </a:solidFill>
                <a:latin typeface="Lato"/>
                <a:ea typeface="Lato"/>
              </a:rPr>
              <a:t>	</a:t>
            </a:r>
            <a:r>
              <a:rPr b="0" lang="en-US" sz="2200" spc="-1" strike="noStrike">
                <a:solidFill>
                  <a:srgbClr val="000000"/>
                </a:solidFill>
                <a:latin typeface="Lato"/>
                <a:ea typeface="Lato"/>
              </a:rPr>
              <a:t>	</a:t>
            </a:r>
            <a:r>
              <a:rPr b="0" lang="en-US" sz="2200" spc="-1" strike="noStrike">
                <a:solidFill>
                  <a:srgbClr val="000000"/>
                </a:solidFill>
                <a:latin typeface="Lato"/>
                <a:ea typeface="Lato"/>
              </a:rPr>
              <a:t>The </a:t>
            </a:r>
            <a:r>
              <a:rPr b="1" lang="en-US" sz="2200" spc="-1" strike="noStrike">
                <a:solidFill>
                  <a:srgbClr val="000000"/>
                </a:solidFill>
                <a:latin typeface="Lato"/>
                <a:ea typeface="Lato"/>
              </a:rPr>
              <a:t>antonym clue</a:t>
            </a:r>
            <a:r>
              <a:rPr b="0" lang="en-US" sz="2200" spc="-1" strike="noStrike">
                <a:solidFill>
                  <a:srgbClr val="000000"/>
                </a:solidFill>
                <a:latin typeface="Lato"/>
                <a:ea typeface="Lato"/>
              </a:rPr>
              <a:t> shows a contrasting idea or a word with the opposite meaning to clarify the meaning of an unknown word. The words although, however, but, unlike, to name a few, may signal contrast clues.</a:t>
            </a:r>
            <a:endParaRPr b="0" lang="en-PH" sz="2200" spc="-1" strike="noStrike">
              <a:latin typeface="Arial"/>
            </a:endParaRPr>
          </a:p>
          <a:p>
            <a:pPr marL="228600" indent="-228600">
              <a:lnSpc>
                <a:spcPct val="90000"/>
              </a:lnSpc>
              <a:spcBef>
                <a:spcPts val="1001"/>
              </a:spcBef>
              <a:buNone/>
              <a:tabLst>
                <a:tab algn="l" pos="0"/>
              </a:tabLst>
            </a:pPr>
            <a:endParaRPr b="0" lang="en-PH" sz="2200" spc="-1" strike="noStrike">
              <a:latin typeface="Arial"/>
            </a:endParaRPr>
          </a:p>
          <a:p>
            <a:pPr marL="228600" indent="-228600">
              <a:lnSpc>
                <a:spcPct val="90000"/>
              </a:lnSpc>
              <a:spcBef>
                <a:spcPts val="1001"/>
              </a:spcBef>
              <a:buNone/>
              <a:tabLst>
                <a:tab algn="l" pos="0"/>
              </a:tabLst>
            </a:pPr>
            <a:r>
              <a:rPr b="0" lang="en-US" sz="2200" spc="-1" strike="noStrike">
                <a:solidFill>
                  <a:srgbClr val="000000"/>
                </a:solidFill>
                <a:latin typeface="Lato"/>
                <a:ea typeface="Lato"/>
              </a:rPr>
              <a:t>Examples:</a:t>
            </a:r>
            <a:endParaRPr b="0" lang="en-PH" sz="2200" spc="-1" strike="noStrike">
              <a:latin typeface="Arial"/>
            </a:endParaRPr>
          </a:p>
          <a:p>
            <a:pPr marL="228600" indent="-228600">
              <a:lnSpc>
                <a:spcPct val="90000"/>
              </a:lnSpc>
              <a:spcBef>
                <a:spcPts val="1001"/>
              </a:spcBef>
              <a:buNone/>
              <a:tabLst>
                <a:tab algn="l" pos="0"/>
              </a:tabLst>
            </a:pPr>
            <a:r>
              <a:rPr b="0" lang="en-US" sz="2200" spc="-1" strike="noStrike">
                <a:solidFill>
                  <a:srgbClr val="000000"/>
                </a:solidFill>
                <a:latin typeface="Lato"/>
                <a:ea typeface="Lato"/>
              </a:rPr>
              <a:t> </a:t>
            </a:r>
            <a:r>
              <a:rPr b="0" lang="en-US" sz="2200" spc="-1" strike="noStrike">
                <a:solidFill>
                  <a:srgbClr val="000000"/>
                </a:solidFill>
                <a:latin typeface="Lato"/>
                <a:ea typeface="Lato"/>
              </a:rPr>
              <a:t>	</a:t>
            </a:r>
            <a:r>
              <a:rPr b="0" lang="en-US" sz="2200" spc="-1" strike="noStrike">
                <a:solidFill>
                  <a:srgbClr val="000000"/>
                </a:solidFill>
                <a:latin typeface="Lato"/>
                <a:ea typeface="Lato"/>
              </a:rPr>
              <a:t>	</a:t>
            </a:r>
            <a:r>
              <a:rPr b="0" lang="en-US" sz="2200" spc="-1" strike="noStrike">
                <a:solidFill>
                  <a:srgbClr val="000000"/>
                </a:solidFill>
                <a:latin typeface="Lato"/>
                <a:ea typeface="Lato"/>
              </a:rPr>
              <a:t>	</a:t>
            </a:r>
            <a:r>
              <a:rPr b="0" lang="en-US" sz="2200" spc="-1" strike="noStrike">
                <a:solidFill>
                  <a:srgbClr val="000000"/>
                </a:solidFill>
                <a:latin typeface="Lato"/>
                <a:ea typeface="Lato"/>
              </a:rPr>
              <a:t>The new neighborhood looks </a:t>
            </a:r>
            <a:r>
              <a:rPr b="1" lang="en-US" sz="2200" spc="-1" strike="noStrike">
                <a:solidFill>
                  <a:srgbClr val="000000"/>
                </a:solidFill>
                <a:latin typeface="Lato"/>
                <a:ea typeface="Lato"/>
              </a:rPr>
              <a:t>common</a:t>
            </a:r>
            <a:r>
              <a:rPr b="0" lang="en-US" sz="2200" spc="-1" strike="noStrike">
                <a:solidFill>
                  <a:srgbClr val="000000"/>
                </a:solidFill>
                <a:latin typeface="Lato"/>
                <a:ea typeface="Lato"/>
              </a:rPr>
              <a:t> and not </a:t>
            </a:r>
            <a:r>
              <a:rPr b="1" lang="en-US" sz="2200" spc="-1" strike="noStrike" u="sng">
                <a:solidFill>
                  <a:srgbClr val="000000"/>
                </a:solidFill>
                <a:uFillTx/>
                <a:latin typeface="Lato"/>
                <a:ea typeface="Lato"/>
              </a:rPr>
              <a:t>unusual</a:t>
            </a:r>
            <a:r>
              <a:rPr b="0" lang="en-US" sz="2200" spc="-1" strike="noStrike">
                <a:solidFill>
                  <a:srgbClr val="000000"/>
                </a:solidFill>
                <a:latin typeface="Lato"/>
                <a:ea typeface="Lato"/>
              </a:rPr>
              <a:t>, so the family settled in easily.</a:t>
            </a:r>
            <a:endParaRPr b="0" lang="en-PH" sz="2200" spc="-1" strike="noStrike">
              <a:latin typeface="Arial"/>
            </a:endParaRPr>
          </a:p>
          <a:p>
            <a:pPr marL="228600" indent="-228600">
              <a:lnSpc>
                <a:spcPct val="90000"/>
              </a:lnSpc>
              <a:spcBef>
                <a:spcPts val="1001"/>
              </a:spcBef>
              <a:buNone/>
              <a:tabLst>
                <a:tab algn="l" pos="0"/>
              </a:tabLst>
            </a:pPr>
            <a:endParaRPr b="0" lang="en-PH" sz="2200" spc="-1" strike="noStrike">
              <a:latin typeface="Arial"/>
            </a:endParaRPr>
          </a:p>
          <a:p>
            <a:pPr marL="228600" indent="-228600">
              <a:lnSpc>
                <a:spcPct val="90000"/>
              </a:lnSpc>
              <a:spcBef>
                <a:spcPts val="1001"/>
              </a:spcBef>
              <a:buNone/>
              <a:tabLst>
                <a:tab algn="l" pos="0"/>
              </a:tabLst>
            </a:pPr>
            <a:r>
              <a:rPr b="0" lang="en-US" sz="2200" spc="-1" strike="noStrike">
                <a:solidFill>
                  <a:srgbClr val="000000"/>
                </a:solidFill>
                <a:latin typeface="Lato"/>
                <a:ea typeface="Lato"/>
              </a:rPr>
              <a:t> </a:t>
            </a:r>
            <a:r>
              <a:rPr b="0" lang="en-US" sz="2200" spc="-1" strike="noStrike">
                <a:solidFill>
                  <a:srgbClr val="000000"/>
                </a:solidFill>
                <a:latin typeface="Lato"/>
                <a:ea typeface="Lato"/>
              </a:rPr>
              <a:t>	</a:t>
            </a:r>
            <a:r>
              <a:rPr b="0" lang="en-US" sz="2200" spc="-1" strike="noStrike">
                <a:solidFill>
                  <a:srgbClr val="000000"/>
                </a:solidFill>
                <a:latin typeface="Lato"/>
                <a:ea typeface="Lato"/>
              </a:rPr>
              <a:t>In this sentence, we have the words </a:t>
            </a:r>
            <a:r>
              <a:rPr b="1" lang="en-US" sz="2200" spc="-1" strike="noStrike">
                <a:solidFill>
                  <a:srgbClr val="000000"/>
                </a:solidFill>
                <a:latin typeface="Lato"/>
                <a:ea typeface="Lato"/>
              </a:rPr>
              <a:t>common</a:t>
            </a:r>
            <a:r>
              <a:rPr b="0" lang="en-US" sz="2200" spc="-1" strike="noStrike">
                <a:solidFill>
                  <a:srgbClr val="000000"/>
                </a:solidFill>
                <a:latin typeface="Lato"/>
                <a:ea typeface="Lato"/>
              </a:rPr>
              <a:t> and </a:t>
            </a:r>
            <a:r>
              <a:rPr b="1" lang="en-US" sz="2200" spc="-1" strike="noStrike">
                <a:solidFill>
                  <a:srgbClr val="000000"/>
                </a:solidFill>
                <a:latin typeface="Lato"/>
                <a:ea typeface="Lato"/>
              </a:rPr>
              <a:t>unusual</a:t>
            </a:r>
            <a:r>
              <a:rPr b="0" lang="en-US" sz="2200" spc="-1" strike="noStrike">
                <a:solidFill>
                  <a:srgbClr val="000000"/>
                </a:solidFill>
                <a:latin typeface="Lato"/>
                <a:ea typeface="Lato"/>
              </a:rPr>
              <a:t>, which are antonyms. </a:t>
            </a:r>
            <a:r>
              <a:rPr b="1" lang="en-US" sz="2200" spc="-1" strike="noStrike">
                <a:solidFill>
                  <a:srgbClr val="000000"/>
                </a:solidFill>
                <a:latin typeface="Lato"/>
                <a:ea typeface="Lato"/>
              </a:rPr>
              <a:t>Common</a:t>
            </a:r>
            <a:r>
              <a:rPr b="0" lang="en-US" sz="2200" spc="-1" strike="noStrike">
                <a:solidFill>
                  <a:srgbClr val="000000"/>
                </a:solidFill>
                <a:latin typeface="Lato"/>
                <a:ea typeface="Lato"/>
              </a:rPr>
              <a:t> means </a:t>
            </a:r>
            <a:r>
              <a:rPr b="0" i="1" lang="en-US" sz="2200" spc="-1" strike="noStrike">
                <a:solidFill>
                  <a:srgbClr val="000000"/>
                </a:solidFill>
                <a:latin typeface="Lato"/>
                <a:ea typeface="Lato"/>
              </a:rPr>
              <a:t>regular</a:t>
            </a:r>
            <a:r>
              <a:rPr b="0" lang="en-US" sz="2200" spc="-1" strike="noStrike">
                <a:solidFill>
                  <a:srgbClr val="000000"/>
                </a:solidFill>
                <a:latin typeface="Lato"/>
                <a:ea typeface="Lato"/>
              </a:rPr>
              <a:t> or </a:t>
            </a:r>
            <a:r>
              <a:rPr b="0" i="1" lang="en-US" sz="2200" spc="-1" strike="noStrike">
                <a:solidFill>
                  <a:srgbClr val="000000"/>
                </a:solidFill>
                <a:latin typeface="Lato"/>
                <a:ea typeface="Lato"/>
              </a:rPr>
              <a:t>usual</a:t>
            </a:r>
            <a:r>
              <a:rPr b="0" lang="en-US" sz="2200" spc="-1" strike="noStrike">
                <a:solidFill>
                  <a:srgbClr val="000000"/>
                </a:solidFill>
                <a:latin typeface="Lato"/>
                <a:ea typeface="Lato"/>
              </a:rPr>
              <a:t>. </a:t>
            </a:r>
            <a:r>
              <a:rPr b="1" lang="en-US" sz="2200" spc="-1" strike="noStrike">
                <a:solidFill>
                  <a:srgbClr val="000000"/>
                </a:solidFill>
                <a:latin typeface="Lato"/>
                <a:ea typeface="Lato"/>
              </a:rPr>
              <a:t>Unusual</a:t>
            </a:r>
            <a:r>
              <a:rPr b="0" lang="en-US" sz="2200" spc="-1" strike="noStrike">
                <a:solidFill>
                  <a:srgbClr val="000000"/>
                </a:solidFill>
                <a:latin typeface="Lato"/>
                <a:ea typeface="Lato"/>
              </a:rPr>
              <a:t> means </a:t>
            </a:r>
            <a:r>
              <a:rPr b="0" i="1" lang="en-US" sz="2200" spc="-1" strike="noStrike">
                <a:solidFill>
                  <a:srgbClr val="000000"/>
                </a:solidFill>
                <a:latin typeface="Lato"/>
                <a:ea typeface="Lato"/>
              </a:rPr>
              <a:t>rare</a:t>
            </a:r>
            <a:r>
              <a:rPr b="0" lang="en-US" sz="2200" spc="-1" strike="noStrike">
                <a:solidFill>
                  <a:srgbClr val="000000"/>
                </a:solidFill>
                <a:latin typeface="Lato"/>
                <a:ea typeface="Lato"/>
              </a:rPr>
              <a:t> or </a:t>
            </a:r>
            <a:r>
              <a:rPr b="0" i="1" lang="en-US" sz="2200" spc="-1" strike="noStrike">
                <a:solidFill>
                  <a:srgbClr val="000000"/>
                </a:solidFill>
                <a:latin typeface="Lato"/>
                <a:ea typeface="Lato"/>
              </a:rPr>
              <a:t>unique</a:t>
            </a:r>
            <a:r>
              <a:rPr b="0" lang="en-US" sz="2200" spc="-1" strike="noStrike">
                <a:solidFill>
                  <a:srgbClr val="000000"/>
                </a:solidFill>
                <a:latin typeface="Lato"/>
                <a:ea typeface="Lato"/>
              </a:rPr>
              <a:t>. Because the </a:t>
            </a:r>
            <a:r>
              <a:rPr b="0" i="1" lang="en-US" sz="2200" spc="-1" strike="noStrike">
                <a:solidFill>
                  <a:srgbClr val="000000"/>
                </a:solidFill>
                <a:latin typeface="Lato"/>
                <a:ea typeface="Lato"/>
              </a:rPr>
              <a:t>family settled in easily</a:t>
            </a:r>
            <a:r>
              <a:rPr b="0" lang="en-US" sz="2200" spc="-1" strike="noStrike">
                <a:solidFill>
                  <a:srgbClr val="000000"/>
                </a:solidFill>
                <a:latin typeface="Lato"/>
                <a:ea typeface="Lato"/>
              </a:rPr>
              <a:t>, we get the idea that the neighborhood looks </a:t>
            </a:r>
            <a:r>
              <a:rPr b="0" i="1" lang="en-US" sz="2200" spc="-1" strike="noStrike">
                <a:solidFill>
                  <a:srgbClr val="000000"/>
                </a:solidFill>
                <a:latin typeface="Lato"/>
                <a:ea typeface="Lato"/>
              </a:rPr>
              <a:t>usual</a:t>
            </a:r>
            <a:r>
              <a:rPr b="0" lang="en-US" sz="2200" spc="-1" strike="noStrike">
                <a:solidFill>
                  <a:srgbClr val="000000"/>
                </a:solidFill>
                <a:latin typeface="Lato"/>
                <a:ea typeface="Lato"/>
              </a:rPr>
              <a:t> and thus common, which is opposite to unusual.</a:t>
            </a:r>
            <a:endParaRPr b="0" lang="en-PH" sz="2200" spc="-1" strike="noStrike">
              <a:latin typeface="Arial"/>
            </a:endParaRPr>
          </a:p>
        </p:txBody>
      </p:sp>
      <p:sp>
        <p:nvSpPr>
          <p:cNvPr id="130" name="Title 4"/>
          <p:cNvSpPr/>
          <p:nvPr/>
        </p:nvSpPr>
        <p:spPr>
          <a:xfrm>
            <a:off x="465120" y="360000"/>
            <a:ext cx="10514160" cy="1793880"/>
          </a:xfrm>
          <a:prstGeom prst="rect">
            <a:avLst/>
          </a:prstGeom>
          <a:noFill/>
          <a:ln w="0">
            <a:noFill/>
          </a:ln>
        </p:spPr>
        <p:style>
          <a:lnRef idx="0"/>
          <a:fillRef idx="0"/>
          <a:effectRef idx="0"/>
          <a:fontRef idx="minor"/>
        </p:style>
        <p:txBody>
          <a:bodyPr lIns="90000" rIns="90000" tIns="45000" bIns="45000" anchor="ctr">
            <a:normAutofit fontScale="89000"/>
          </a:bodyPr>
          <a:p>
            <a:pPr>
              <a:lnSpc>
                <a:spcPct val="90000"/>
              </a:lnSpc>
              <a:buNone/>
            </a:pPr>
            <a:r>
              <a:rPr b="0" lang="en-US" sz="3600" spc="-1" strike="noStrike">
                <a:solidFill>
                  <a:srgbClr val="000000"/>
                </a:solidFill>
                <a:latin typeface="Montserrat Medium"/>
                <a:ea typeface="Arial;Arial"/>
              </a:rPr>
              <a:t>Inferring the Meaning of Words through Context</a:t>
            </a:r>
            <a:endParaRPr b="0" lang="en-PH" sz="3600" spc="-1" strike="noStrike">
              <a:latin typeface="Arial"/>
            </a:endParaRPr>
          </a:p>
          <a:p>
            <a:pPr>
              <a:lnSpc>
                <a:spcPct val="90000"/>
              </a:lnSpc>
              <a:buNone/>
            </a:pPr>
            <a:r>
              <a:rPr b="0" lang="en-US" sz="3600" spc="-1" strike="noStrike">
                <a:solidFill>
                  <a:srgbClr val="000000"/>
                </a:solidFill>
                <a:latin typeface="Montserrat Medium"/>
                <a:ea typeface="Arial;Arial"/>
              </a:rPr>
              <a:t>Clues in the Forms of Definitions, Synonyms, and Antonyms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p:nvPr>
        </p:nvSpPr>
        <p:spPr>
          <a:xfrm>
            <a:off x="360000" y="2309040"/>
            <a:ext cx="11698920" cy="4349880"/>
          </a:xfrm>
          <a:prstGeom prst="rect">
            <a:avLst/>
          </a:prstGeom>
          <a:noFill/>
          <a:ln w="0">
            <a:noFill/>
          </a:ln>
        </p:spPr>
        <p:txBody>
          <a:bodyPr lIns="90000" rIns="90000" tIns="45000" bIns="45000" anchor="t">
            <a:noAutofit/>
          </a:bodyPr>
          <a:p>
            <a:pPr marL="432000" indent="-324000">
              <a:lnSpc>
                <a:spcPct val="100000"/>
              </a:lnSpc>
              <a:spcBef>
                <a:spcPts val="1417"/>
              </a:spcBef>
              <a:buClr>
                <a:srgbClr val="000000"/>
              </a:buClr>
              <a:buSzPct val="45000"/>
              <a:buFont typeface="Wingdings" charset="2"/>
              <a:buChar char=""/>
            </a:pPr>
            <a:r>
              <a:rPr b="0" lang="en-US" sz="2800" spc="-1" strike="noStrike">
                <a:solidFill>
                  <a:srgbClr val="000000"/>
                </a:solidFill>
                <a:latin typeface="Lato"/>
              </a:rPr>
              <a:t> </a:t>
            </a:r>
            <a:r>
              <a:rPr b="1" lang="en-US" sz="2800" spc="-1" strike="noStrike">
                <a:solidFill>
                  <a:srgbClr val="000000"/>
                </a:solidFill>
                <a:latin typeface="Lato"/>
              </a:rPr>
              <a:t>Context clues</a:t>
            </a:r>
            <a:r>
              <a:rPr b="0" lang="en-US" sz="2800" spc="-1" strike="noStrike">
                <a:solidFill>
                  <a:srgbClr val="000000"/>
                </a:solidFill>
                <a:latin typeface="Lato"/>
              </a:rPr>
              <a:t> are pieces of information in the text that we can use to determine the meaning of unfamiliar words. It may come in different forms, such as definitions, synonyms, and antonyms.</a:t>
            </a:r>
            <a:endParaRPr b="0" lang="en-PH" sz="28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2800" spc="-1" strike="noStrike">
                <a:solidFill>
                  <a:srgbClr val="000000"/>
                </a:solidFill>
                <a:latin typeface="Lato"/>
              </a:rPr>
              <a:t>A</a:t>
            </a:r>
            <a:r>
              <a:rPr b="1" lang="en-US" sz="2800" spc="-1" strike="noStrike">
                <a:solidFill>
                  <a:srgbClr val="000000"/>
                </a:solidFill>
                <a:latin typeface="Lato"/>
              </a:rPr>
              <a:t> definition clue </a:t>
            </a:r>
            <a:r>
              <a:rPr b="0" lang="en-US" sz="2800" spc="-1" strike="noStrike">
                <a:solidFill>
                  <a:srgbClr val="000000"/>
                </a:solidFill>
                <a:latin typeface="Lato"/>
              </a:rPr>
              <a:t>explains the meaning of a word.</a:t>
            </a:r>
            <a:endParaRPr b="0" lang="en-PH" sz="28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2800" spc="-1" strike="noStrike">
                <a:solidFill>
                  <a:srgbClr val="000000"/>
                </a:solidFill>
                <a:latin typeface="Lato"/>
              </a:rPr>
              <a:t>A </a:t>
            </a:r>
            <a:r>
              <a:rPr b="1" lang="en-US" sz="2800" spc="-1" strike="noStrike">
                <a:solidFill>
                  <a:srgbClr val="000000"/>
                </a:solidFill>
                <a:latin typeface="Lato"/>
              </a:rPr>
              <a:t>synonym clue</a:t>
            </a:r>
            <a:r>
              <a:rPr b="0" lang="en-US" sz="2800" spc="-1" strike="noStrike">
                <a:solidFill>
                  <a:srgbClr val="000000"/>
                </a:solidFill>
                <a:latin typeface="Lato"/>
              </a:rPr>
              <a:t> provides another word with a similar meaning to clarify what the word means.</a:t>
            </a:r>
            <a:endParaRPr b="0" lang="en-PH" sz="2800" spc="-1" strike="noStrike">
              <a:latin typeface="Arial"/>
            </a:endParaRPr>
          </a:p>
          <a:p>
            <a:pPr marL="432000" indent="-324000">
              <a:lnSpc>
                <a:spcPct val="100000"/>
              </a:lnSpc>
              <a:spcBef>
                <a:spcPts val="1417"/>
              </a:spcBef>
              <a:buClr>
                <a:srgbClr val="000000"/>
              </a:buClr>
              <a:buSzPct val="45000"/>
              <a:buFont typeface="Wingdings" charset="2"/>
              <a:buChar char=""/>
            </a:pPr>
            <a:r>
              <a:rPr b="0" lang="en-US" sz="2800" spc="-1" strike="noStrike">
                <a:solidFill>
                  <a:srgbClr val="000000"/>
                </a:solidFill>
                <a:latin typeface="Lato"/>
              </a:rPr>
              <a:t>An </a:t>
            </a:r>
            <a:r>
              <a:rPr b="1" lang="en-US" sz="2800" spc="-1" strike="noStrike">
                <a:solidFill>
                  <a:srgbClr val="000000"/>
                </a:solidFill>
                <a:latin typeface="Lato"/>
              </a:rPr>
              <a:t>antonym clue </a:t>
            </a:r>
            <a:r>
              <a:rPr b="0" lang="en-US" sz="2800" spc="-1" strike="noStrike">
                <a:solidFill>
                  <a:srgbClr val="000000"/>
                </a:solidFill>
                <a:latin typeface="Lato"/>
              </a:rPr>
              <a:t>gives the opposite meaning of a word.</a:t>
            </a:r>
            <a:endParaRPr b="0" lang="en-PH" sz="2800" spc="-1" strike="noStrike">
              <a:latin typeface="Arial"/>
            </a:endParaRPr>
          </a:p>
        </p:txBody>
      </p:sp>
      <p:sp>
        <p:nvSpPr>
          <p:cNvPr id="132" name="Title 2"/>
          <p:cNvSpPr/>
          <p:nvPr/>
        </p:nvSpPr>
        <p:spPr>
          <a:xfrm>
            <a:off x="465120" y="360000"/>
            <a:ext cx="10514160" cy="1793880"/>
          </a:xfrm>
          <a:prstGeom prst="rect">
            <a:avLst/>
          </a:prstGeom>
          <a:noFill/>
          <a:ln w="0">
            <a:noFill/>
          </a:ln>
        </p:spPr>
        <p:style>
          <a:lnRef idx="0"/>
          <a:fillRef idx="0"/>
          <a:effectRef idx="0"/>
          <a:fontRef idx="minor"/>
        </p:style>
        <p:txBody>
          <a:bodyPr lIns="90000" rIns="90000" tIns="45000" bIns="45000" anchor="ctr">
            <a:normAutofit fontScale="89000"/>
          </a:bodyPr>
          <a:p>
            <a:pPr>
              <a:lnSpc>
                <a:spcPct val="90000"/>
              </a:lnSpc>
              <a:buNone/>
            </a:pPr>
            <a:r>
              <a:rPr b="0" lang="en-US" sz="3600" spc="-1" strike="noStrike">
                <a:solidFill>
                  <a:srgbClr val="000000"/>
                </a:solidFill>
                <a:latin typeface="Montserrat Medium"/>
                <a:ea typeface="Arial;Arial"/>
              </a:rPr>
              <a:t>Inferring the Meaning of Words through Context</a:t>
            </a:r>
            <a:endParaRPr b="0" lang="en-PH" sz="3600" spc="-1" strike="noStrike">
              <a:latin typeface="Arial"/>
            </a:endParaRPr>
          </a:p>
          <a:p>
            <a:pPr>
              <a:lnSpc>
                <a:spcPct val="90000"/>
              </a:lnSpc>
              <a:buNone/>
            </a:pPr>
            <a:r>
              <a:rPr b="0" lang="en-US" sz="3600" spc="-1" strike="noStrike">
                <a:solidFill>
                  <a:srgbClr val="000000"/>
                </a:solidFill>
                <a:latin typeface="Montserrat Medium"/>
                <a:ea typeface="Arial;Arial"/>
              </a:rPr>
              <a:t>Clues in the Forms of Definitions, Synonyms, and Antonyms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p:nvPr>
        </p:nvSpPr>
        <p:spPr>
          <a:xfrm>
            <a:off x="396000" y="1985040"/>
            <a:ext cx="11471040" cy="4349880"/>
          </a:xfrm>
          <a:prstGeom prst="rect">
            <a:avLst/>
          </a:prstGeom>
          <a:noFill/>
          <a:ln w="0">
            <a:noFill/>
          </a:ln>
        </p:spPr>
        <p:txBody>
          <a:bodyPr lIns="90000" rIns="90000" tIns="45000" bIns="45000" anchor="t">
            <a:noAutofit/>
          </a:bodyPr>
          <a:p>
            <a:pPr algn="just">
              <a:lnSpc>
                <a:spcPct val="100000"/>
              </a:lnSpc>
              <a:spcBef>
                <a:spcPts val="601"/>
              </a:spcBef>
              <a:spcAft>
                <a:spcPts val="601"/>
              </a:spcAft>
              <a:buNone/>
            </a:pPr>
            <a:r>
              <a:rPr b="0" lang="en-PH" sz="2200" spc="-1" strike="noStrike">
                <a:solidFill>
                  <a:srgbClr val="000000"/>
                </a:solidFill>
                <a:latin typeface="Arial;Arial"/>
                <a:ea typeface="Arial;Arial"/>
              </a:rPr>
              <a:t>Identify the meaning of the underlined words in the given text by locating key words or phrases that give hints to their meaning.  Write those key words or phrases once you find them in the given text.</a:t>
            </a:r>
            <a:endParaRPr b="0" lang="en-PH" sz="2200" spc="-1" strike="noStrike">
              <a:latin typeface="Arial"/>
            </a:endParaRPr>
          </a:p>
          <a:p>
            <a:pPr algn="just">
              <a:lnSpc>
                <a:spcPct val="100000"/>
              </a:lnSpc>
              <a:spcBef>
                <a:spcPts val="499"/>
              </a:spcBef>
              <a:spcAft>
                <a:spcPts val="499"/>
              </a:spcAft>
              <a:buNone/>
            </a:pPr>
            <a:r>
              <a:rPr b="0" lang="en-PH" sz="2200" spc="-1" strike="noStrike">
                <a:solidFill>
                  <a:srgbClr val="000000"/>
                </a:solidFill>
                <a:latin typeface="Arial;Arial"/>
                <a:ea typeface="Arial;Arial"/>
              </a:rPr>
              <a:t> </a:t>
            </a:r>
            <a:r>
              <a:rPr b="0" lang="en-PH" sz="2200" spc="-1" strike="noStrike">
                <a:solidFill>
                  <a:srgbClr val="000000"/>
                </a:solidFill>
                <a:latin typeface="Arial;Arial"/>
                <a:ea typeface="Arial;Arial"/>
              </a:rPr>
              <a:t>	</a:t>
            </a:r>
            <a:r>
              <a:rPr b="0" lang="en-PH" sz="2200" spc="-1" strike="noStrike">
                <a:solidFill>
                  <a:srgbClr val="000000"/>
                </a:solidFill>
                <a:latin typeface="Arial;Arial"/>
                <a:ea typeface="Arial;Arial"/>
              </a:rPr>
              <a:t>	</a:t>
            </a:r>
            <a:r>
              <a:rPr b="0" lang="en-PH" sz="2200" spc="-1" strike="noStrike">
                <a:solidFill>
                  <a:srgbClr val="000000"/>
                </a:solidFill>
                <a:latin typeface="Arial;Arial"/>
                <a:ea typeface="Arial;Arial"/>
              </a:rPr>
              <a:t>It is important to check the </a:t>
            </a:r>
            <a:r>
              <a:rPr b="1" lang="en-PH" sz="2200" spc="-1" strike="noStrike" u="sng">
                <a:solidFill>
                  <a:srgbClr val="000000"/>
                </a:solidFill>
                <a:uFillTx/>
                <a:latin typeface="Arial;Arial"/>
                <a:ea typeface="Arial;Arial"/>
              </a:rPr>
              <a:t>accuracy</a:t>
            </a:r>
            <a:r>
              <a:rPr b="0" lang="en-PH" sz="2200" spc="-1" strike="noStrike" u="sng">
                <a:solidFill>
                  <a:srgbClr val="000000"/>
                </a:solidFill>
                <a:uFillTx/>
                <a:latin typeface="Arial;Arial"/>
                <a:ea typeface="Arial;Arial"/>
              </a:rPr>
              <a:t> </a:t>
            </a:r>
            <a:r>
              <a:rPr b="0" lang="en-PH" sz="2200" spc="-1" strike="noStrike">
                <a:solidFill>
                  <a:srgbClr val="000000"/>
                </a:solidFill>
                <a:latin typeface="Arial;Arial"/>
                <a:ea typeface="Arial;Arial"/>
              </a:rPr>
              <a:t>or the quality of being correct of your sources of information for the following reasons. For one, not all information is true and reliable. Using pieces of </a:t>
            </a:r>
            <a:r>
              <a:rPr b="1" lang="en-PH" sz="2200" spc="-1" strike="noStrike" u="sng">
                <a:solidFill>
                  <a:srgbClr val="000000"/>
                </a:solidFill>
                <a:uFillTx/>
                <a:latin typeface="Arial;Arial"/>
                <a:ea typeface="Arial;Arial"/>
              </a:rPr>
              <a:t>unverified</a:t>
            </a:r>
            <a:r>
              <a:rPr b="0" lang="en-PH" sz="2200" spc="-1" strike="noStrike" u="sng">
                <a:solidFill>
                  <a:srgbClr val="000000"/>
                </a:solidFill>
                <a:uFillTx/>
                <a:latin typeface="Arial;Arial"/>
                <a:ea typeface="Arial;Arial"/>
              </a:rPr>
              <a:t> </a:t>
            </a:r>
            <a:r>
              <a:rPr b="0" lang="en-PH" sz="2200" spc="-1" strike="noStrike">
                <a:solidFill>
                  <a:srgbClr val="000000"/>
                </a:solidFill>
                <a:latin typeface="Arial;Arial"/>
                <a:ea typeface="Arial;Arial"/>
              </a:rPr>
              <a:t>information, which are not screened by experts or the people, who are knowledgeable, will eventually hurt your </a:t>
            </a:r>
            <a:r>
              <a:rPr b="1" lang="en-PH" sz="2200" spc="-1" strike="noStrike" u="sng">
                <a:solidFill>
                  <a:srgbClr val="000000"/>
                </a:solidFill>
                <a:uFillTx/>
                <a:latin typeface="Arial;Arial"/>
                <a:ea typeface="Arial;Arial"/>
              </a:rPr>
              <a:t>credibility</a:t>
            </a:r>
            <a:r>
              <a:rPr b="0" lang="en-PH" sz="2200" spc="-1" strike="noStrike">
                <a:solidFill>
                  <a:srgbClr val="000000"/>
                </a:solidFill>
                <a:latin typeface="Arial;Arial"/>
                <a:ea typeface="Arial;Arial"/>
              </a:rPr>
              <a:t>―your trustworthiness. Another reason is that </a:t>
            </a:r>
            <a:r>
              <a:rPr b="1" lang="en-PH" sz="2200" spc="-1" strike="noStrike" u="sng">
                <a:solidFill>
                  <a:srgbClr val="000000"/>
                </a:solidFill>
                <a:uFillTx/>
                <a:latin typeface="Arial;Arial"/>
                <a:ea typeface="Arial;Arial"/>
              </a:rPr>
              <a:t>deceitful</a:t>
            </a:r>
            <a:r>
              <a:rPr b="0" lang="en-PH" sz="2200" spc="-1" strike="noStrike" u="sng">
                <a:solidFill>
                  <a:srgbClr val="000000"/>
                </a:solidFill>
                <a:uFillTx/>
                <a:latin typeface="Arial;Arial"/>
                <a:ea typeface="Arial;Arial"/>
              </a:rPr>
              <a:t> </a:t>
            </a:r>
            <a:r>
              <a:rPr b="0" lang="en-PH" sz="2200" spc="-1" strike="noStrike">
                <a:solidFill>
                  <a:srgbClr val="000000"/>
                </a:solidFill>
                <a:latin typeface="Arial;Arial"/>
                <a:ea typeface="Arial;Arial"/>
              </a:rPr>
              <a:t>people like scammers, who are dishonest and who have ill intentions, may fool you into believing their lies, which can affect you and your family. Lastly, the information that reaches you, if unchecked, may affect you negatively. For instance, when you are trying to know which anti-COVID-19 vaccine shot is good for you, you have to read reliable sources as this affects your health and well-being.</a:t>
            </a:r>
            <a:endParaRPr b="0" lang="en-PH" sz="2200" spc="-1" strike="noStrike">
              <a:latin typeface="Arial"/>
            </a:endParaRPr>
          </a:p>
        </p:txBody>
      </p:sp>
      <p:sp>
        <p:nvSpPr>
          <p:cNvPr id="134" name="Title 1"/>
          <p:cNvSpPr/>
          <p:nvPr/>
        </p:nvSpPr>
        <p:spPr>
          <a:xfrm>
            <a:off x="586440" y="365040"/>
            <a:ext cx="10514160" cy="1793880"/>
          </a:xfrm>
          <a:prstGeom prst="rect">
            <a:avLst/>
          </a:prstGeom>
          <a:noFill/>
          <a:ln w="0">
            <a:noFill/>
          </a:ln>
        </p:spPr>
        <p:style>
          <a:lnRef idx="0"/>
          <a:fillRef idx="0"/>
          <a:effectRef idx="0"/>
          <a:fontRef idx="minor"/>
        </p:style>
        <p:txBody>
          <a:bodyPr lIns="90000" rIns="90000" tIns="45000" bIns="45000" anchor="ctr">
            <a:normAutofit fontScale="73000"/>
          </a:bodyPr>
          <a:p>
            <a:pPr>
              <a:lnSpc>
                <a:spcPct val="90000"/>
              </a:lnSpc>
              <a:buNone/>
            </a:pPr>
            <a:r>
              <a:rPr b="0" lang="en-US" sz="4400" spc="-1" strike="noStrike">
                <a:solidFill>
                  <a:srgbClr val="000000"/>
                </a:solidFill>
                <a:latin typeface="Montserrat Medium"/>
                <a:ea typeface="Arial;Arial"/>
              </a:rPr>
              <a:t>Inferring the Meaning of Words through Context</a:t>
            </a:r>
            <a:endParaRPr b="0" lang="en-PH" sz="4400" spc="-1" strike="noStrike">
              <a:latin typeface="Arial"/>
            </a:endParaRPr>
          </a:p>
          <a:p>
            <a:pPr>
              <a:lnSpc>
                <a:spcPct val="90000"/>
              </a:lnSpc>
              <a:buNone/>
            </a:pPr>
            <a:r>
              <a:rPr b="0" lang="en-US" sz="4400" spc="-1" strike="noStrike">
                <a:solidFill>
                  <a:srgbClr val="000000"/>
                </a:solidFill>
                <a:latin typeface="Montserrat Medium"/>
                <a:ea typeface="Arial;Arial"/>
              </a:rPr>
              <a:t>Clues in the Forms of Definitions, Synonyms, and Antonyms</a:t>
            </a:r>
            <a:endParaRPr b="0" lang="en-PH" sz="4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p:nvPr>
        </p:nvSpPr>
        <p:spPr>
          <a:xfrm>
            <a:off x="396000" y="1985040"/>
            <a:ext cx="11471040" cy="4349880"/>
          </a:xfrm>
          <a:prstGeom prst="rect">
            <a:avLst/>
          </a:prstGeom>
          <a:noFill/>
          <a:ln w="0">
            <a:noFill/>
          </a:ln>
        </p:spPr>
        <p:txBody>
          <a:bodyPr lIns="90000" rIns="90000" tIns="45000" bIns="45000" anchor="t">
            <a:noAutofit/>
          </a:bodyPr>
          <a:p>
            <a:pPr algn="just">
              <a:lnSpc>
                <a:spcPct val="100000"/>
              </a:lnSpc>
              <a:spcBef>
                <a:spcPts val="601"/>
              </a:spcBef>
              <a:spcAft>
                <a:spcPts val="601"/>
              </a:spcAft>
              <a:buNone/>
            </a:pPr>
            <a:endParaRPr b="0" lang="en-PH" sz="3200" spc="-1" strike="noStrike">
              <a:latin typeface="Arial"/>
            </a:endParaRPr>
          </a:p>
          <a:p>
            <a:pPr algn="just">
              <a:lnSpc>
                <a:spcPct val="100000"/>
              </a:lnSpc>
              <a:spcBef>
                <a:spcPts val="601"/>
              </a:spcBef>
              <a:spcAft>
                <a:spcPts val="601"/>
              </a:spcAft>
              <a:buNone/>
            </a:pPr>
            <a:r>
              <a:rPr b="0" lang="en-PH" sz="2200" spc="-1" strike="noStrike">
                <a:solidFill>
                  <a:srgbClr val="000000"/>
                </a:solidFill>
                <a:latin typeface="Arial;Arial"/>
                <a:ea typeface="Arial;Arial"/>
              </a:rPr>
              <a:t>Answers:</a:t>
            </a:r>
            <a:endParaRPr b="0" lang="en-PH" sz="2200" spc="-1" strike="noStrike">
              <a:latin typeface="Arial"/>
            </a:endParaRPr>
          </a:p>
          <a:p>
            <a:pPr algn="just">
              <a:lnSpc>
                <a:spcPct val="100000"/>
              </a:lnSpc>
              <a:spcBef>
                <a:spcPts val="499"/>
              </a:spcBef>
              <a:spcAft>
                <a:spcPts val="499"/>
              </a:spcAft>
              <a:buNone/>
            </a:pPr>
            <a:r>
              <a:rPr b="1" lang="en-PH" sz="2200" spc="-1" strike="noStrike">
                <a:solidFill>
                  <a:srgbClr val="000000"/>
                </a:solidFill>
                <a:latin typeface="Arial;Arial"/>
                <a:ea typeface="Arial;Arial"/>
              </a:rPr>
              <a:t>accuracy</a:t>
            </a:r>
            <a:r>
              <a:rPr b="0" lang="en-PH" sz="2200" spc="-1" strike="noStrike">
                <a:solidFill>
                  <a:srgbClr val="000000"/>
                </a:solidFill>
                <a:latin typeface="Arial;Arial"/>
                <a:ea typeface="Arial;Arial"/>
              </a:rPr>
              <a:t>―the quality of being correct</a:t>
            </a:r>
            <a:endParaRPr b="0" lang="en-PH" sz="2200" spc="-1" strike="noStrike">
              <a:latin typeface="Arial"/>
            </a:endParaRPr>
          </a:p>
          <a:p>
            <a:pPr algn="just">
              <a:lnSpc>
                <a:spcPct val="100000"/>
              </a:lnSpc>
              <a:spcBef>
                <a:spcPts val="499"/>
              </a:spcBef>
              <a:spcAft>
                <a:spcPts val="499"/>
              </a:spcAft>
              <a:buNone/>
            </a:pPr>
            <a:r>
              <a:rPr b="1" lang="en-PH" sz="2200" spc="-1" strike="noStrike">
                <a:solidFill>
                  <a:srgbClr val="000000"/>
                </a:solidFill>
                <a:latin typeface="Arial;Arial"/>
                <a:ea typeface="Arial;Arial"/>
              </a:rPr>
              <a:t>unverified</a:t>
            </a:r>
            <a:r>
              <a:rPr b="0" lang="en-PH" sz="2200" spc="-1" strike="noStrike">
                <a:solidFill>
                  <a:srgbClr val="000000"/>
                </a:solidFill>
                <a:latin typeface="Arial;Arial"/>
                <a:ea typeface="Arial;Arial"/>
              </a:rPr>
              <a:t>―not screened by experts</a:t>
            </a:r>
            <a:endParaRPr b="0" lang="en-PH" sz="2200" spc="-1" strike="noStrike">
              <a:latin typeface="Arial"/>
            </a:endParaRPr>
          </a:p>
          <a:p>
            <a:pPr algn="just">
              <a:lnSpc>
                <a:spcPct val="100000"/>
              </a:lnSpc>
              <a:spcBef>
                <a:spcPts val="499"/>
              </a:spcBef>
              <a:spcAft>
                <a:spcPts val="499"/>
              </a:spcAft>
              <a:buNone/>
            </a:pPr>
            <a:r>
              <a:rPr b="1" lang="en-PH" sz="2200" spc="-1" strike="noStrike">
                <a:solidFill>
                  <a:srgbClr val="000000"/>
                </a:solidFill>
                <a:latin typeface="Arial;Arial"/>
                <a:ea typeface="Arial;Arial"/>
              </a:rPr>
              <a:t>credibility</a:t>
            </a:r>
            <a:r>
              <a:rPr b="0" lang="en-PH" sz="2200" spc="-1" strike="noStrike">
                <a:solidFill>
                  <a:srgbClr val="000000"/>
                </a:solidFill>
                <a:latin typeface="Arial;Arial"/>
                <a:ea typeface="Arial;Arial"/>
              </a:rPr>
              <a:t>―trustworthiness</a:t>
            </a:r>
            <a:endParaRPr b="0" lang="en-PH" sz="2200" spc="-1" strike="noStrike">
              <a:latin typeface="Arial"/>
            </a:endParaRPr>
          </a:p>
          <a:p>
            <a:pPr algn="just">
              <a:lnSpc>
                <a:spcPct val="100000"/>
              </a:lnSpc>
              <a:spcBef>
                <a:spcPts val="499"/>
              </a:spcBef>
              <a:spcAft>
                <a:spcPts val="499"/>
              </a:spcAft>
              <a:buNone/>
            </a:pPr>
            <a:r>
              <a:rPr b="1" lang="en-PH" sz="2200" spc="-1" strike="noStrike">
                <a:solidFill>
                  <a:srgbClr val="000000"/>
                </a:solidFill>
                <a:latin typeface="Arial;Arial"/>
                <a:ea typeface="Arial;Arial"/>
              </a:rPr>
              <a:t>deceitful</a:t>
            </a:r>
            <a:r>
              <a:rPr b="0" lang="en-PH" sz="2200" spc="-1" strike="noStrike">
                <a:solidFill>
                  <a:srgbClr val="000000"/>
                </a:solidFill>
                <a:latin typeface="Arial;Arial"/>
                <a:ea typeface="Arial;Arial"/>
              </a:rPr>
              <a:t>―scammers, dishonest, ill intentions, may fool into believing their lies</a:t>
            </a:r>
            <a:endParaRPr b="0" lang="en-PH" sz="2200" spc="-1" strike="noStrike">
              <a:latin typeface="Arial"/>
            </a:endParaRPr>
          </a:p>
        </p:txBody>
      </p:sp>
      <p:sp>
        <p:nvSpPr>
          <p:cNvPr id="136" name="Title 5"/>
          <p:cNvSpPr/>
          <p:nvPr/>
        </p:nvSpPr>
        <p:spPr>
          <a:xfrm>
            <a:off x="586440" y="365040"/>
            <a:ext cx="10514160" cy="1793880"/>
          </a:xfrm>
          <a:prstGeom prst="rect">
            <a:avLst/>
          </a:prstGeom>
          <a:noFill/>
          <a:ln w="0">
            <a:noFill/>
          </a:ln>
        </p:spPr>
        <p:style>
          <a:lnRef idx="0"/>
          <a:fillRef idx="0"/>
          <a:effectRef idx="0"/>
          <a:fontRef idx="minor"/>
        </p:style>
        <p:txBody>
          <a:bodyPr lIns="90000" rIns="90000" tIns="45000" bIns="45000" anchor="ctr">
            <a:normAutofit fontScale="73000"/>
          </a:bodyPr>
          <a:p>
            <a:pPr>
              <a:lnSpc>
                <a:spcPct val="90000"/>
              </a:lnSpc>
              <a:buNone/>
            </a:pPr>
            <a:r>
              <a:rPr b="0" lang="en-US" sz="4400" spc="-1" strike="noStrike">
                <a:solidFill>
                  <a:srgbClr val="000000"/>
                </a:solidFill>
                <a:latin typeface="Montserrat Medium"/>
                <a:ea typeface="Arial;Arial"/>
              </a:rPr>
              <a:t>Inferring the Meaning of Words through Context</a:t>
            </a:r>
            <a:endParaRPr b="0" lang="en-PH" sz="4400" spc="-1" strike="noStrike">
              <a:latin typeface="Arial"/>
            </a:endParaRPr>
          </a:p>
          <a:p>
            <a:pPr>
              <a:lnSpc>
                <a:spcPct val="90000"/>
              </a:lnSpc>
              <a:buNone/>
            </a:pPr>
            <a:r>
              <a:rPr b="0" lang="en-US" sz="4400" spc="-1" strike="noStrike">
                <a:solidFill>
                  <a:srgbClr val="000000"/>
                </a:solidFill>
                <a:latin typeface="Montserrat Medium"/>
                <a:ea typeface="Arial;Arial"/>
              </a:rPr>
              <a:t>Clues in the Forms of Definitions, Synonyms, and Antonyms</a:t>
            </a:r>
            <a:endParaRPr b="0" lang="en-PH" sz="4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674</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2023-04-04T12:29:31Z</dcterms:modified>
  <cp:revision>45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