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320000" y="2880000"/>
            <a:ext cx="7199640" cy="5835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600" spc="-1" strike="noStrike">
                <a:solidFill>
                  <a:srgbClr val="ffffff"/>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5016240" y="2160000"/>
            <a:ext cx="2159280" cy="37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a:t>
            </a:r>
            <a:r>
              <a:rPr b="0" lang="en-PH" sz="2000" spc="-1" strike="noStrike">
                <a:solidFill>
                  <a:srgbClr val="000000"/>
                </a:solidFill>
                <a:latin typeface="Lato"/>
                <a:ea typeface="DejaVu Sans"/>
              </a:rPr>
              <a:t>. Prophase 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2. Metaphase 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3. Anaphase 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4. Telophase 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5. Prophase II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6. Metaphase II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7. Anaphase II</a:t>
            </a:r>
            <a:endParaRPr b="0" lang="en-PH" sz="2000" spc="-1" strike="noStrike">
              <a:latin typeface="Arial"/>
            </a:endParaRPr>
          </a:p>
          <a:p>
            <a:pPr>
              <a:lnSpc>
                <a:spcPct val="150000"/>
              </a:lnSpc>
              <a:buNone/>
            </a:pPr>
            <a:r>
              <a:rPr b="0" lang="en-PH" sz="2000" spc="-1" strike="noStrike">
                <a:solidFill>
                  <a:srgbClr val="000000"/>
                </a:solidFill>
                <a:latin typeface="Lato"/>
                <a:ea typeface="DejaVu Sans"/>
              </a:rPr>
              <a:t>8. Telophase II</a:t>
            </a:r>
            <a:endParaRPr b="0" lang="en-PH" sz="2000" spc="-1" strike="noStrike">
              <a:latin typeface="Arial"/>
            </a:endParaRPr>
          </a:p>
        </p:txBody>
      </p:sp>
      <p:sp>
        <p:nvSpPr>
          <p:cNvPr id="164" name=""/>
          <p:cNvSpPr/>
          <p:nvPr/>
        </p:nvSpPr>
        <p:spPr>
          <a:xfrm>
            <a:off x="5105880" y="1440000"/>
            <a:ext cx="1980000" cy="45000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Answer Key</a:t>
            </a:r>
            <a:endParaRPr b="0" lang="en-PH" sz="1800" spc="-1" strike="noStrike">
              <a:latin typeface="Arial"/>
            </a:endParaRPr>
          </a:p>
        </p:txBody>
      </p:sp>
      <p:sp>
        <p:nvSpPr>
          <p:cNvPr id="165" name=""/>
          <p:cNvSpPr txBox="1"/>
          <p:nvPr/>
        </p:nvSpPr>
        <p:spPr>
          <a:xfrm>
            <a:off x="4990680" y="18000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01640" y="1935000"/>
            <a:ext cx="10817640" cy="2924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Meiosis</a:t>
            </a:r>
            <a:r>
              <a:rPr b="0" lang="en-PH" sz="1800" spc="-1" strike="noStrike">
                <a:solidFill>
                  <a:srgbClr val="000000"/>
                </a:solidFill>
                <a:latin typeface="Lato"/>
                <a:ea typeface="DejaVu Sans"/>
              </a:rPr>
              <a:t> is a type of cell division, which produces daughter cells that have half the chromosome number as the parent cell.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It consists of two divisions: meiosis I and meiosis II.</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1" lang="en-PH" sz="1800" spc="-1" strike="noStrike">
                <a:solidFill>
                  <a:srgbClr val="000000"/>
                </a:solidFill>
                <a:highlight>
                  <a:srgbClr val="e0c2cd"/>
                </a:highlight>
                <a:latin typeface="Lato"/>
                <a:ea typeface="DejaVu Sans"/>
              </a:rPr>
              <a:t>Meiosis I</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halves the number of chromosomes from diploid to haploid number. This stage is also called </a:t>
            </a:r>
            <a:r>
              <a:rPr b="1" lang="en-PH" sz="1800" spc="-1" strike="noStrike">
                <a:solidFill>
                  <a:srgbClr val="000000"/>
                </a:solidFill>
                <a:latin typeface="Lato"/>
                <a:ea typeface="DejaVu Sans"/>
              </a:rPr>
              <a:t>reductional division.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highlight>
                  <a:srgbClr val="e0c2cd"/>
                </a:highlight>
                <a:latin typeface="Lato"/>
                <a:ea typeface="DejaVu Sans"/>
              </a:rPr>
              <a:t>Meiosis II</a:t>
            </a:r>
            <a:r>
              <a:rPr b="0" lang="en-PH" sz="1800" spc="-1" strike="noStrike">
                <a:solidFill>
                  <a:srgbClr val="000000"/>
                </a:solidFill>
                <a:latin typeface="Lato"/>
                <a:ea typeface="DejaVu Sans"/>
              </a:rPr>
              <a:t>, on the other hand, is similar to mitosis. Both meiosis I and meiosis II are subdivided into four stages.</a:t>
            </a:r>
            <a:endParaRPr b="0" lang="en-PH" sz="1800" spc="-1" strike="noStrike">
              <a:latin typeface="Arial"/>
            </a:endParaRPr>
          </a:p>
        </p:txBody>
      </p:sp>
      <p:sp>
        <p:nvSpPr>
          <p:cNvPr id="126" name=""/>
          <p:cNvSpPr txBox="1"/>
          <p:nvPr/>
        </p:nvSpPr>
        <p:spPr>
          <a:xfrm>
            <a:off x="4990680" y="34452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62480" y="848520"/>
            <a:ext cx="6976800" cy="473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MEIOSIS I:</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Prophase 1</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After the interphase in which the cell’s DNA is copied, prophase I occurs.</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Chromosomes start to coil and shorten.</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nuclear membrane disintegrates.</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Homologous chromosomes pair by a process called synapsis. Homologous chromosomes have the same size, shape, and location of centromere and carry the genes controlling the same trait.</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Through synapsis, crossing-over or the exchange of genetic materials between homologous chromosomes occurs. This results in countless different combinations of traits present in future sex cells, which account for genetic variation among organisms.</a:t>
            </a:r>
            <a:endParaRPr b="0" lang="en-PH" sz="1800" spc="-1" strike="noStrike">
              <a:latin typeface="Arial"/>
            </a:endParaRPr>
          </a:p>
        </p:txBody>
      </p:sp>
      <p:pic>
        <p:nvPicPr>
          <p:cNvPr id="128" name="" descr=""/>
          <p:cNvPicPr/>
          <p:nvPr/>
        </p:nvPicPr>
        <p:blipFill>
          <a:blip r:embed="rId1"/>
          <a:stretch/>
        </p:blipFill>
        <p:spPr>
          <a:xfrm>
            <a:off x="8120880" y="2676240"/>
            <a:ext cx="3578400" cy="2363040"/>
          </a:xfrm>
          <a:prstGeom prst="rect">
            <a:avLst/>
          </a:prstGeom>
          <a:ln w="38160">
            <a:solidFill>
              <a:srgbClr val="3465a4"/>
            </a:solidFill>
            <a:prstDash val="sysDash"/>
            <a:round/>
          </a:ln>
        </p:spPr>
      </p:pic>
      <p:sp>
        <p:nvSpPr>
          <p:cNvPr id="129" name=""/>
          <p:cNvSpPr txBox="1"/>
          <p:nvPr/>
        </p:nvSpPr>
        <p:spPr>
          <a:xfrm>
            <a:off x="4990680" y="18000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835920" y="1419120"/>
            <a:ext cx="7263360" cy="2900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Metaphase I</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Homologous chromosomes align at the equatorial plate. This alignment is a random process such that the number of paternal (from the father) and maternal (from the mother) chromosomes are dependent on how the homologous chromosomes align themselves at the equatorial plate.</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chromosomes in pairs are attached to the spindle fibers.</a:t>
            </a:r>
            <a:endParaRPr b="0" lang="en-PH" sz="1800" spc="-1" strike="noStrike">
              <a:latin typeface="Arial"/>
            </a:endParaRPr>
          </a:p>
        </p:txBody>
      </p:sp>
      <p:sp>
        <p:nvSpPr>
          <p:cNvPr id="131" name=""/>
          <p:cNvSpPr/>
          <p:nvPr/>
        </p:nvSpPr>
        <p:spPr>
          <a:xfrm>
            <a:off x="844560" y="4425120"/>
            <a:ext cx="7614720" cy="1514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Anaphase I</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Homologous chromosomes separate.</a:t>
            </a:r>
            <a:endParaRPr b="0" lang="en-PH" sz="1800" spc="-1" strike="noStrike">
              <a:latin typeface="Arial"/>
            </a:endParaRPr>
          </a:p>
          <a:p>
            <a:pPr>
              <a:lnSpc>
                <a:spcPct val="100000"/>
              </a:lnSpc>
              <a:buNone/>
            </a:pP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The chromosomes, still with two chromatids, move toward opposite poles of the cell.</a:t>
            </a:r>
            <a:endParaRPr b="0" lang="en-PH" sz="1800" spc="-1" strike="noStrike">
              <a:latin typeface="Arial"/>
            </a:endParaRPr>
          </a:p>
        </p:txBody>
      </p:sp>
      <p:pic>
        <p:nvPicPr>
          <p:cNvPr id="132" name="" descr=""/>
          <p:cNvPicPr/>
          <p:nvPr/>
        </p:nvPicPr>
        <p:blipFill>
          <a:blip r:embed="rId1"/>
          <a:stretch/>
        </p:blipFill>
        <p:spPr>
          <a:xfrm>
            <a:off x="8640000" y="1443600"/>
            <a:ext cx="2159280" cy="1975680"/>
          </a:xfrm>
          <a:prstGeom prst="rect">
            <a:avLst/>
          </a:prstGeom>
          <a:ln w="0">
            <a:noFill/>
          </a:ln>
        </p:spPr>
      </p:pic>
      <p:pic>
        <p:nvPicPr>
          <p:cNvPr id="133" name="" descr=""/>
          <p:cNvPicPr/>
          <p:nvPr/>
        </p:nvPicPr>
        <p:blipFill>
          <a:blip r:embed="rId2"/>
          <a:stretch/>
        </p:blipFill>
        <p:spPr>
          <a:xfrm>
            <a:off x="8640000" y="3960000"/>
            <a:ext cx="2159280" cy="1919160"/>
          </a:xfrm>
          <a:prstGeom prst="rect">
            <a:avLst/>
          </a:prstGeom>
          <a:ln w="0">
            <a:noFill/>
          </a:ln>
        </p:spPr>
      </p:pic>
      <p:sp>
        <p:nvSpPr>
          <p:cNvPr id="134" name=""/>
          <p:cNvSpPr txBox="1"/>
          <p:nvPr/>
        </p:nvSpPr>
        <p:spPr>
          <a:xfrm>
            <a:off x="4990680" y="18000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422360"/>
            <a:ext cx="5759280" cy="163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Telophase I</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The chromosomes reach opposite poles.</a:t>
            </a:r>
            <a:endParaRPr b="0" lang="en-PH" sz="1800" spc="-1" strike="noStrike">
              <a:latin typeface="Arial"/>
            </a:endParaRPr>
          </a:p>
          <a:p>
            <a:pPr>
              <a:lnSpc>
                <a:spcPct val="100000"/>
              </a:lnSpc>
              <a:buNone/>
            </a:pP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In most organisms, the nuclear membrane forms.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6" name="" descr=""/>
          <p:cNvPicPr/>
          <p:nvPr/>
        </p:nvPicPr>
        <p:blipFill>
          <a:blip r:embed="rId1"/>
          <a:stretch/>
        </p:blipFill>
        <p:spPr>
          <a:xfrm>
            <a:off x="6598800" y="1440000"/>
            <a:ext cx="1140480" cy="1439280"/>
          </a:xfrm>
          <a:prstGeom prst="rect">
            <a:avLst/>
          </a:prstGeom>
          <a:ln w="0">
            <a:noFill/>
          </a:ln>
        </p:spPr>
      </p:pic>
      <p:pic>
        <p:nvPicPr>
          <p:cNvPr id="137" name="" descr=""/>
          <p:cNvPicPr/>
          <p:nvPr/>
        </p:nvPicPr>
        <p:blipFill>
          <a:blip r:embed="rId2"/>
          <a:stretch/>
        </p:blipFill>
        <p:spPr>
          <a:xfrm>
            <a:off x="7485480" y="3600000"/>
            <a:ext cx="973800" cy="1640880"/>
          </a:xfrm>
          <a:prstGeom prst="rect">
            <a:avLst/>
          </a:prstGeom>
          <a:ln w="0">
            <a:noFill/>
          </a:ln>
        </p:spPr>
      </p:pic>
      <p:sp>
        <p:nvSpPr>
          <p:cNvPr id="138" name=""/>
          <p:cNvSpPr/>
          <p:nvPr/>
        </p:nvSpPr>
        <p:spPr>
          <a:xfrm>
            <a:off x="7946280" y="1980000"/>
            <a:ext cx="3393000" cy="329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solidFill>
                  <a:srgbClr val="404040"/>
                </a:solidFill>
                <a:latin typeface="Lato"/>
                <a:ea typeface="DejaVu Sans"/>
              </a:rPr>
              <a:t>Telophase, the last stage of meiosis I</a:t>
            </a:r>
            <a:endParaRPr b="0" lang="en-PH" sz="1400" spc="-1" strike="noStrike">
              <a:latin typeface="Arial"/>
            </a:endParaRPr>
          </a:p>
        </p:txBody>
      </p:sp>
      <p:sp>
        <p:nvSpPr>
          <p:cNvPr id="139" name=""/>
          <p:cNvSpPr/>
          <p:nvPr/>
        </p:nvSpPr>
        <p:spPr>
          <a:xfrm>
            <a:off x="8820000" y="3990240"/>
            <a:ext cx="1401120" cy="329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404040"/>
                </a:solidFill>
                <a:latin typeface="Lato"/>
                <a:ea typeface="DejaVu Sans"/>
              </a:rPr>
              <a:t>Cytokinesis</a:t>
            </a:r>
            <a:endParaRPr b="0" lang="en-PH" sz="1400" spc="-1" strike="noStrike">
              <a:latin typeface="Arial"/>
            </a:endParaRPr>
          </a:p>
        </p:txBody>
      </p:sp>
      <p:sp>
        <p:nvSpPr>
          <p:cNvPr id="140" name=""/>
          <p:cNvSpPr/>
          <p:nvPr/>
        </p:nvSpPr>
        <p:spPr>
          <a:xfrm>
            <a:off x="513000" y="5527440"/>
            <a:ext cx="1167840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Between meiosis I and meiosis II, a period of rest called </a:t>
            </a:r>
            <a:r>
              <a:rPr b="1" i="1" lang="en-PH" sz="1800" spc="-1" strike="noStrike">
                <a:solidFill>
                  <a:srgbClr val="000000"/>
                </a:solidFill>
                <a:latin typeface="Lato"/>
                <a:ea typeface="DejaVu Sans"/>
              </a:rPr>
              <a:t>interkinesis</a:t>
            </a:r>
            <a:r>
              <a:rPr b="0" lang="en-PH" sz="1800" spc="-1" strike="noStrike">
                <a:solidFill>
                  <a:srgbClr val="000000"/>
                </a:solidFill>
                <a:latin typeface="Lato"/>
                <a:ea typeface="DejaVu Sans"/>
              </a:rPr>
              <a:t> may occur, but no DNA replication occurs.</a:t>
            </a:r>
            <a:endParaRPr b="0" lang="en-PH" sz="1800" spc="-1" strike="noStrike">
              <a:latin typeface="Arial"/>
            </a:endParaRPr>
          </a:p>
        </p:txBody>
      </p:sp>
      <p:sp>
        <p:nvSpPr>
          <p:cNvPr id="141" name=""/>
          <p:cNvSpPr/>
          <p:nvPr/>
        </p:nvSpPr>
        <p:spPr>
          <a:xfrm>
            <a:off x="720000" y="4030560"/>
            <a:ext cx="6479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This is followed by cytokinesis or the division of the cytoplasm. The daughter cells are now haploid, but their chromosomes are still duplicated.</a:t>
            </a:r>
            <a:endParaRPr b="0" lang="en-PH" sz="1800" spc="-1" strike="noStrike">
              <a:latin typeface="Arial"/>
            </a:endParaRPr>
          </a:p>
        </p:txBody>
      </p:sp>
      <p:sp>
        <p:nvSpPr>
          <p:cNvPr id="142" name=""/>
          <p:cNvSpPr/>
          <p:nvPr/>
        </p:nvSpPr>
        <p:spPr>
          <a:xfrm>
            <a:off x="900000" y="3600000"/>
            <a:ext cx="197928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Cytokinesis</a:t>
            </a:r>
            <a:endParaRPr b="0" lang="en-PH" sz="1800" spc="-1" strike="noStrike">
              <a:latin typeface="Arial"/>
            </a:endParaRPr>
          </a:p>
        </p:txBody>
      </p:sp>
      <p:sp>
        <p:nvSpPr>
          <p:cNvPr id="143" name=""/>
          <p:cNvSpPr txBox="1"/>
          <p:nvPr/>
        </p:nvSpPr>
        <p:spPr>
          <a:xfrm>
            <a:off x="4990680" y="16452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1087200"/>
            <a:ext cx="5322960" cy="2602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MEIOSIS II:</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Prophase II</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The nuclear membrane disintegrates.</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New spindle fibers are formed around chromosomes.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5" name="" descr=""/>
          <p:cNvPicPr/>
          <p:nvPr/>
        </p:nvPicPr>
        <p:blipFill>
          <a:blip r:embed="rId1"/>
          <a:stretch/>
        </p:blipFill>
        <p:spPr>
          <a:xfrm>
            <a:off x="2160000" y="2936160"/>
            <a:ext cx="1897200" cy="2607120"/>
          </a:xfrm>
          <a:prstGeom prst="rect">
            <a:avLst/>
          </a:prstGeom>
          <a:ln w="0">
            <a:noFill/>
          </a:ln>
        </p:spPr>
      </p:pic>
      <p:sp>
        <p:nvSpPr>
          <p:cNvPr id="146" name=""/>
          <p:cNvSpPr/>
          <p:nvPr/>
        </p:nvSpPr>
        <p:spPr>
          <a:xfrm>
            <a:off x="5760000" y="1620000"/>
            <a:ext cx="593928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Metaphase II</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The chromosomes (consisting of sister chromatids) align at the equatorial plate </a:t>
            </a:r>
            <a:endParaRPr b="0" lang="en-PH" sz="1800" spc="-1" strike="noStrike">
              <a:latin typeface="Arial"/>
            </a:endParaRPr>
          </a:p>
          <a:p>
            <a:pPr marL="216000" indent="-216000">
              <a:lnSpc>
                <a:spcPct val="100000"/>
              </a:lnSpc>
              <a:buClr>
                <a:srgbClr val="000000"/>
              </a:buClr>
              <a:buFont typeface="Symbol"/>
              <a:buChar char=""/>
            </a:pPr>
            <a:r>
              <a:rPr b="0" lang="en-PH" sz="1800" spc="-1" strike="noStrike">
                <a:solidFill>
                  <a:srgbClr val="000000"/>
                </a:solidFill>
                <a:latin typeface="Lato"/>
                <a:ea typeface="DejaVu Sans"/>
              </a:rPr>
              <a:t>Their centromeres are attached to the spindle fibers.</a:t>
            </a:r>
            <a:endParaRPr b="0" lang="en-PH" sz="1800" spc="-1" strike="noStrike">
              <a:latin typeface="Arial"/>
            </a:endParaRPr>
          </a:p>
        </p:txBody>
      </p:sp>
      <p:pic>
        <p:nvPicPr>
          <p:cNvPr id="147" name="" descr=""/>
          <p:cNvPicPr/>
          <p:nvPr/>
        </p:nvPicPr>
        <p:blipFill>
          <a:blip r:embed="rId2"/>
          <a:stretch/>
        </p:blipFill>
        <p:spPr>
          <a:xfrm>
            <a:off x="7635600" y="3060000"/>
            <a:ext cx="1363680" cy="2339280"/>
          </a:xfrm>
          <a:prstGeom prst="rect">
            <a:avLst/>
          </a:prstGeom>
          <a:ln w="0">
            <a:noFill/>
          </a:ln>
        </p:spPr>
      </p:pic>
      <p:sp>
        <p:nvSpPr>
          <p:cNvPr id="148" name=""/>
          <p:cNvSpPr/>
          <p:nvPr/>
        </p:nvSpPr>
        <p:spPr>
          <a:xfrm>
            <a:off x="1368000" y="5639400"/>
            <a:ext cx="3419640" cy="300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404040"/>
                </a:solidFill>
                <a:latin typeface="Lato"/>
                <a:ea typeface="DejaVu Sans"/>
              </a:rPr>
              <a:t>Prophase II, the first stage of meiosis II</a:t>
            </a:r>
            <a:endParaRPr b="0" lang="en-PH" sz="1400" spc="-1" strike="noStrike">
              <a:latin typeface="Arial"/>
            </a:endParaRPr>
          </a:p>
        </p:txBody>
      </p:sp>
      <p:sp>
        <p:nvSpPr>
          <p:cNvPr id="149" name=""/>
          <p:cNvSpPr/>
          <p:nvPr/>
        </p:nvSpPr>
        <p:spPr>
          <a:xfrm>
            <a:off x="6444000" y="5544000"/>
            <a:ext cx="3779280" cy="3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solidFill>
                  <a:srgbClr val="404040"/>
                </a:solidFill>
                <a:latin typeface="Lato"/>
                <a:ea typeface="DejaVu Sans"/>
              </a:rPr>
              <a:t>Metaphase II, the second stage of meiosis II</a:t>
            </a:r>
            <a:endParaRPr b="0" lang="en-PH" sz="1400" spc="-1" strike="noStrike">
              <a:latin typeface="Arial"/>
            </a:endParaRPr>
          </a:p>
        </p:txBody>
      </p:sp>
      <p:sp>
        <p:nvSpPr>
          <p:cNvPr id="150" name=""/>
          <p:cNvSpPr txBox="1"/>
          <p:nvPr/>
        </p:nvSpPr>
        <p:spPr>
          <a:xfrm>
            <a:off x="4990680" y="18000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864720" y="1080000"/>
            <a:ext cx="4894560" cy="349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Anaphase II</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Symbol"/>
              <a:buChar char=""/>
            </a:pPr>
            <a:r>
              <a:rPr b="0" lang="en-PH" sz="1800" spc="-1" strike="noStrike">
                <a:solidFill>
                  <a:srgbClr val="000000"/>
                </a:solidFill>
                <a:latin typeface="Lato"/>
                <a:ea typeface="DejaVu Sans"/>
              </a:rPr>
              <a:t>The sister chromatids separate and move to opposite poles of the cell.</a:t>
            </a:r>
            <a:endParaRPr b="0" lang="en-PH" sz="1800" spc="-1" strike="noStrike">
              <a:latin typeface="Arial"/>
            </a:endParaRPr>
          </a:p>
          <a:p>
            <a:pPr marL="216000" indent="-216000" algn="just">
              <a:lnSpc>
                <a:spcPct val="100000"/>
              </a:lnSpc>
              <a:buClr>
                <a:srgbClr val="000000"/>
              </a:buClr>
              <a:buFont typeface="Symbol"/>
              <a:buChar char=""/>
            </a:pPr>
            <a:r>
              <a:rPr b="0" lang="en-PH" sz="1800" spc="-1" strike="noStrike">
                <a:solidFill>
                  <a:srgbClr val="000000"/>
                </a:solidFill>
                <a:latin typeface="Lato"/>
                <a:ea typeface="DejaVu Sans"/>
              </a:rPr>
              <a:t>Each chromatid becomes an individual chromosome.</a:t>
            </a:r>
            <a:endParaRPr b="0" lang="en-PH" sz="1800" spc="-1" strike="noStrike">
              <a:latin typeface="Arial"/>
            </a:endParaRPr>
          </a:p>
        </p:txBody>
      </p:sp>
      <p:sp>
        <p:nvSpPr>
          <p:cNvPr id="152" name=""/>
          <p:cNvSpPr/>
          <p:nvPr/>
        </p:nvSpPr>
        <p:spPr>
          <a:xfrm>
            <a:off x="6154560" y="1080000"/>
            <a:ext cx="5364720" cy="287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Telophase II</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Symbol"/>
              <a:buChar char=""/>
            </a:pPr>
            <a:r>
              <a:rPr b="0" lang="en-PH" sz="1800" spc="-1" strike="noStrike">
                <a:solidFill>
                  <a:srgbClr val="000000"/>
                </a:solidFill>
                <a:latin typeface="Lato"/>
                <a:ea typeface="DejaVu Sans"/>
              </a:rPr>
              <a:t>Nuclear membrane forms around each set of chromosomes.</a:t>
            </a:r>
            <a:endParaRPr b="0" lang="en-PH" sz="1800" spc="-1" strike="noStrike">
              <a:latin typeface="Arial"/>
            </a:endParaRPr>
          </a:p>
          <a:p>
            <a:pPr marL="216000" indent="-216000" algn="just">
              <a:lnSpc>
                <a:spcPct val="100000"/>
              </a:lnSpc>
              <a:buClr>
                <a:srgbClr val="000000"/>
              </a:buClr>
              <a:buFont typeface="Symbol"/>
              <a:buChar char=""/>
            </a:pPr>
            <a:r>
              <a:rPr b="0" lang="en-PH" sz="1800" spc="-1" strike="noStrike">
                <a:solidFill>
                  <a:srgbClr val="000000"/>
                </a:solidFill>
                <a:latin typeface="Lato"/>
                <a:ea typeface="DejaVu Sans"/>
              </a:rPr>
              <a:t>Spindle fibers disappear.</a:t>
            </a:r>
            <a:endParaRPr b="0" lang="en-PH" sz="1800" spc="-1" strike="noStrike">
              <a:latin typeface="Arial"/>
            </a:endParaRPr>
          </a:p>
          <a:p>
            <a:pPr marL="216000" indent="-216000" algn="just">
              <a:lnSpc>
                <a:spcPct val="100000"/>
              </a:lnSpc>
              <a:buClr>
                <a:srgbClr val="000000"/>
              </a:buClr>
              <a:buFont typeface="Symbol"/>
              <a:buChar char=""/>
            </a:pPr>
            <a:r>
              <a:rPr b="0" lang="en-PH" sz="1800" spc="-1" strike="noStrike">
                <a:solidFill>
                  <a:srgbClr val="000000"/>
                </a:solidFill>
                <a:latin typeface="Lato"/>
                <a:ea typeface="DejaVu Sans"/>
              </a:rPr>
              <a:t>When the telophase II of meiosis II is finished, the cytoplasm of each cell divides during cytokinesis. After cytokinesis produces, four daughter cells, which are haploid, are produced.</a:t>
            </a:r>
            <a:endParaRPr b="0" lang="en-PH" sz="1800" spc="-1" strike="noStrike">
              <a:latin typeface="Arial"/>
            </a:endParaRPr>
          </a:p>
        </p:txBody>
      </p:sp>
      <p:pic>
        <p:nvPicPr>
          <p:cNvPr id="153" name="" descr=""/>
          <p:cNvPicPr/>
          <p:nvPr/>
        </p:nvPicPr>
        <p:blipFill>
          <a:blip r:embed="rId1"/>
          <a:stretch/>
        </p:blipFill>
        <p:spPr>
          <a:xfrm>
            <a:off x="7891200" y="3960000"/>
            <a:ext cx="2368080" cy="2017800"/>
          </a:xfrm>
          <a:prstGeom prst="rect">
            <a:avLst/>
          </a:prstGeom>
          <a:ln w="0">
            <a:noFill/>
          </a:ln>
        </p:spPr>
      </p:pic>
      <p:pic>
        <p:nvPicPr>
          <p:cNvPr id="154" name="" descr=""/>
          <p:cNvPicPr/>
          <p:nvPr/>
        </p:nvPicPr>
        <p:blipFill>
          <a:blip r:embed="rId2"/>
          <a:stretch/>
        </p:blipFill>
        <p:spPr>
          <a:xfrm>
            <a:off x="2160000" y="3307680"/>
            <a:ext cx="1439280" cy="2631600"/>
          </a:xfrm>
          <a:prstGeom prst="rect">
            <a:avLst/>
          </a:prstGeom>
          <a:ln w="0">
            <a:noFill/>
          </a:ln>
        </p:spPr>
      </p:pic>
      <p:sp>
        <p:nvSpPr>
          <p:cNvPr id="155" name=""/>
          <p:cNvSpPr txBox="1"/>
          <p:nvPr/>
        </p:nvSpPr>
        <p:spPr>
          <a:xfrm>
            <a:off x="4990680" y="16452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426240" y="1229040"/>
            <a:ext cx="11339280" cy="4890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Importance of Meiosis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Meiosis is involved in the formation of sex cells, in maintaining the constant chromosome number of a certain kind of organism or species, and in the occurrence of genetic variation.</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1. Sex cell formation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Meiosis is the main event involved in the process of sex cell or gamete formation called gametogenesis. In males, gamete formation is called spermatogenesis, which produces sperm cells. In females, it is called </a:t>
            </a:r>
            <a:r>
              <a:rPr b="1" i="1" lang="en-PH" sz="1800" spc="-1" strike="noStrike">
                <a:solidFill>
                  <a:srgbClr val="000000"/>
                </a:solidFill>
                <a:latin typeface="Lato"/>
                <a:ea typeface="DejaVu Sans"/>
              </a:rPr>
              <a:t>oogenesis</a:t>
            </a:r>
            <a:r>
              <a:rPr b="0" lang="en-PH" sz="1800" spc="-1" strike="noStrike">
                <a:solidFill>
                  <a:srgbClr val="000000"/>
                </a:solidFill>
                <a:latin typeface="Lato"/>
                <a:ea typeface="DejaVu Sans"/>
              </a:rPr>
              <a:t>, which produces egg cells.</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2. </a:t>
            </a:r>
            <a:r>
              <a:rPr b="1" lang="en-PH" sz="1800" spc="-1" strike="noStrike">
                <a:solidFill>
                  <a:srgbClr val="000000"/>
                </a:solidFill>
                <a:latin typeface="Lato"/>
                <a:ea typeface="€_x005F_x0019_åþ"/>
              </a:rPr>
              <a:t>Chromosome constant number</a:t>
            </a:r>
            <a:endParaRPr b="0" lang="en-PH" sz="1800" spc="-1" strike="noStrike">
              <a:latin typeface="Arial"/>
            </a:endParaRPr>
          </a:p>
          <a:p>
            <a:pPr algn="just">
              <a:lnSpc>
                <a:spcPct val="100000"/>
              </a:lnSpc>
              <a:buNone/>
            </a:pPr>
            <a:r>
              <a:rPr b="0" lang="en-PH" sz="1800" spc="-1" strike="noStrike">
                <a:solidFill>
                  <a:srgbClr val="000000"/>
                </a:solidFill>
                <a:latin typeface="Lato"/>
                <a:ea typeface="€_x005F_x0019_åþ"/>
              </a:rPr>
              <a:t>	</a:t>
            </a:r>
            <a:r>
              <a:rPr b="0" lang="en-PH" sz="1800" spc="-1" strike="noStrike">
                <a:solidFill>
                  <a:srgbClr val="000000"/>
                </a:solidFill>
                <a:latin typeface="Lato"/>
                <a:ea typeface="€_x005F_x0019_åþ"/>
              </a:rPr>
              <a:t>Sperm cell and egg cell are haploid before fertilization. In humans, the haploid set is equal to 23 chromosomes. The combination of these sex cells with the haploid number of chromosomes will produce a zygote with the same number of chromosomes as the parent, that is, 46 chromosomes. Meiosis, therefore, ensures that the chromosome number of organisms stays constant generation after generation.</a:t>
            </a:r>
            <a:endParaRPr b="0" lang="en-PH" sz="1800" spc="-1" strike="noStrike">
              <a:latin typeface="Arial"/>
            </a:endParaRPr>
          </a:p>
          <a:p>
            <a:pPr algn="just">
              <a:lnSpc>
                <a:spcPct val="100000"/>
              </a:lnSpc>
              <a:buNone/>
            </a:pPr>
            <a:r>
              <a:rPr b="1" lang="en-PH" sz="1800" spc="-1" strike="noStrike">
                <a:solidFill>
                  <a:srgbClr val="000000"/>
                </a:solidFill>
                <a:latin typeface="Lato"/>
                <a:ea typeface="€_x005F_x0019_åþ"/>
              </a:rPr>
              <a:t>3. Genetic variation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_x005F_x0019_åþ"/>
              </a:rPr>
              <a:t>	</a:t>
            </a:r>
            <a:r>
              <a:rPr b="0" lang="en-PH" sz="1800" spc="-1" strike="noStrike">
                <a:solidFill>
                  <a:srgbClr val="000000"/>
                </a:solidFill>
                <a:latin typeface="Lato"/>
                <a:ea typeface="€_x005F_x0019_åþ"/>
              </a:rPr>
              <a:t>The process of meiosis is an important event because it produces genetic variation among sexually reproducing organisms. This explains why no two individuals are identical. Due to crossing-over, which happens during prophase I, and an independent assortment of chromosomes, which occurs during metaphase I, numerous unique combinations of genes can be produced in the resulting zygote.</a:t>
            </a:r>
            <a:endParaRPr b="0" lang="en-PH" sz="1800" spc="-1" strike="noStrike">
              <a:latin typeface="Arial"/>
            </a:endParaRPr>
          </a:p>
        </p:txBody>
      </p:sp>
      <p:sp>
        <p:nvSpPr>
          <p:cNvPr id="157" name=""/>
          <p:cNvSpPr txBox="1"/>
          <p:nvPr/>
        </p:nvSpPr>
        <p:spPr>
          <a:xfrm>
            <a:off x="4990680" y="16452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808200" y="1440000"/>
            <a:ext cx="11071080" cy="7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 </a:t>
            </a:r>
            <a:r>
              <a:rPr b="0" lang="en-PH" sz="1800" spc="-1" strike="noStrike">
                <a:solidFill>
                  <a:srgbClr val="000000"/>
                </a:solidFill>
                <a:latin typeface="Lato"/>
                <a:ea typeface="DejaVu Sans"/>
              </a:rPr>
              <a:t>Study the different events in each stage of meiosis, as shown in the pictures below. Label each stage of meiosis.</a:t>
            </a:r>
            <a:endParaRPr b="0" lang="en-PH" sz="1800" spc="-1" strike="noStrike">
              <a:latin typeface="Arial"/>
            </a:endParaRPr>
          </a:p>
        </p:txBody>
      </p:sp>
      <p:pic>
        <p:nvPicPr>
          <p:cNvPr id="159" name="" descr=""/>
          <p:cNvPicPr/>
          <p:nvPr/>
        </p:nvPicPr>
        <p:blipFill>
          <a:blip r:embed="rId1"/>
          <a:stretch/>
        </p:blipFill>
        <p:spPr>
          <a:xfrm>
            <a:off x="2335320" y="2160000"/>
            <a:ext cx="5403960" cy="3997080"/>
          </a:xfrm>
          <a:prstGeom prst="rect">
            <a:avLst/>
          </a:prstGeom>
          <a:ln w="0">
            <a:noFill/>
          </a:ln>
        </p:spPr>
      </p:pic>
      <p:pic>
        <p:nvPicPr>
          <p:cNvPr id="160" name="" descr=""/>
          <p:cNvPicPr/>
          <p:nvPr/>
        </p:nvPicPr>
        <p:blipFill>
          <a:blip r:embed="rId2"/>
          <a:stretch/>
        </p:blipFill>
        <p:spPr>
          <a:xfrm>
            <a:off x="7740000" y="2160000"/>
            <a:ext cx="1501920" cy="3997080"/>
          </a:xfrm>
          <a:prstGeom prst="rect">
            <a:avLst/>
          </a:prstGeom>
          <a:ln w="0">
            <a:noFill/>
          </a:ln>
        </p:spPr>
      </p:pic>
      <p:sp>
        <p:nvSpPr>
          <p:cNvPr id="161" name=""/>
          <p:cNvSpPr/>
          <p:nvPr/>
        </p:nvSpPr>
        <p:spPr>
          <a:xfrm>
            <a:off x="5375880" y="989280"/>
            <a:ext cx="1440000" cy="45000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Activity</a:t>
            </a:r>
            <a:endParaRPr b="0" lang="en-PH" sz="1800" spc="-1" strike="noStrike">
              <a:latin typeface="Arial"/>
            </a:endParaRPr>
          </a:p>
        </p:txBody>
      </p:sp>
      <p:sp>
        <p:nvSpPr>
          <p:cNvPr id="162" name=""/>
          <p:cNvSpPr txBox="1"/>
          <p:nvPr/>
        </p:nvSpPr>
        <p:spPr>
          <a:xfrm>
            <a:off x="4990680" y="164520"/>
            <a:ext cx="2210400" cy="735480"/>
          </a:xfrm>
          <a:prstGeom prst="rect">
            <a:avLst/>
          </a:prstGeom>
          <a:noFill/>
          <a:ln w="0">
            <a:noFill/>
          </a:ln>
        </p:spPr>
        <p:txBody>
          <a:bodyPr lIns="90000" rIns="90000" tIns="45000" bIns="45000" anchor="t">
            <a:noAutofit/>
          </a:bodyPr>
          <a:p>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Meiosis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739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2023-08-09T15:07:45Z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