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72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76000" y="864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1134"/>
              </a:spcBef>
              <a:spcAft>
                <a:spcPts val="1134"/>
              </a:spcAft>
              <a:buNone/>
            </a:pPr>
            <a:r>
              <a:rPr b="1" lang="en-PH" sz="2400" spc="-1" strike="noStrike">
                <a:solidFill>
                  <a:srgbClr val="c9211e"/>
                </a:solidFill>
                <a:latin typeface="LaTO"/>
                <a:ea typeface="DejaVu Sans"/>
              </a:rPr>
              <a:t>ANSWER:</a:t>
            </a:r>
            <a:r>
              <a:rPr b="1" lang="en-PH" sz="1800" spc="-1" strike="noStrike">
                <a:solidFill>
                  <a:srgbClr val="c9211e"/>
                </a:solidFill>
                <a:latin typeface="LaTO"/>
                <a:ea typeface="DejaVu Sans"/>
              </a:rPr>
              <a:t> </a:t>
            </a:r>
            <a:endParaRPr b="0" lang="en-PH" sz="1800" spc="-1" strike="noStrike">
              <a:latin typeface="Arial"/>
              <a:ea typeface="PingFang SC"/>
            </a:endParaRPr>
          </a:p>
          <a:p>
            <a:pPr>
              <a:lnSpc>
                <a:spcPct val="200000"/>
              </a:lnSpc>
              <a:spcBef>
                <a:spcPts val="1134"/>
              </a:spcBef>
              <a:spcAft>
                <a:spcPts val="1134"/>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1   </a:t>
            </a:r>
            <a:r>
              <a:rPr b="0" lang="en-PH" sz="1800" spc="-1" strike="noStrike">
                <a:solidFill>
                  <a:srgbClr val="000000"/>
                </a:solidFill>
                <a:latin typeface="LaTO"/>
                <a:ea typeface="DejaVu Sans"/>
              </a:rPr>
              <a:t>1. The use of “stanzas” to organize the units of contents</a:t>
            </a:r>
            <a:endParaRPr b="0" lang="en-PH" sz="1800" spc="-1" strike="noStrike">
              <a:latin typeface="Arial"/>
              <a:ea typeface="PingFang SC"/>
            </a:endParaRPr>
          </a:p>
          <a:p>
            <a:pPr>
              <a:lnSpc>
                <a:spcPct val="200000"/>
              </a:lnSpc>
              <a:spcBef>
                <a:spcPts val="1134"/>
              </a:spcBef>
              <a:spcAft>
                <a:spcPts val="1134"/>
              </a:spcAft>
              <a:buNone/>
            </a:pPr>
            <a:r>
              <a:rPr b="0" lang="en-PH" sz="1800" spc="-1" strike="noStrike" u="sng">
                <a:solidFill>
                  <a:srgbClr val="000000"/>
                </a:solidFill>
                <a:uFillTx/>
                <a:latin typeface="LaTO"/>
                <a:ea typeface="DejaVu Sans"/>
              </a:rPr>
              <a:t>    </a:t>
            </a:r>
            <a:r>
              <a:rPr b="0" lang="en-PH" sz="1800" spc="-1" strike="noStrike" u="sng">
                <a:solidFill>
                  <a:srgbClr val="000000"/>
                </a:solidFill>
                <a:uFillTx/>
                <a:latin typeface="LaTO"/>
                <a:ea typeface="DejaVu Sans"/>
              </a:rPr>
              <a:t>2   </a:t>
            </a:r>
            <a:r>
              <a:rPr b="0" lang="en-PH" sz="1800" spc="-1" strike="noStrike">
                <a:solidFill>
                  <a:srgbClr val="000000"/>
                </a:solidFill>
                <a:latin typeface="LaTO"/>
                <a:ea typeface="DejaVu Sans"/>
              </a:rPr>
              <a:t> 2. The use of “paragraphs” to organize the contents</a:t>
            </a:r>
            <a:endParaRPr b="0" lang="en-PH" sz="1800" spc="-1" strike="noStrike">
              <a:latin typeface="Arial"/>
              <a:ea typeface="PingFang SC"/>
            </a:endParaRPr>
          </a:p>
          <a:p>
            <a:pPr>
              <a:lnSpc>
                <a:spcPct val="200000"/>
              </a:lnSpc>
              <a:spcBef>
                <a:spcPts val="1134"/>
              </a:spcBef>
              <a:spcAft>
                <a:spcPts val="1134"/>
              </a:spcAft>
              <a:buNone/>
            </a:pPr>
            <a:r>
              <a:rPr b="0" lang="en-PH" sz="1800" spc="-1" strike="noStrike" u="sng">
                <a:solidFill>
                  <a:srgbClr val="000000"/>
                </a:solidFill>
                <a:uFillTx/>
                <a:latin typeface="LaTO"/>
                <a:ea typeface="€^!ïþ"/>
              </a:rPr>
              <a:t>    </a:t>
            </a:r>
            <a:r>
              <a:rPr b="0" lang="en-PH" sz="1800" spc="-1" strike="noStrike" u="sng">
                <a:solidFill>
                  <a:srgbClr val="000000"/>
                </a:solidFill>
                <a:uFillTx/>
                <a:latin typeface="LaTO"/>
                <a:ea typeface="€^!ïþ"/>
              </a:rPr>
              <a:t>1    </a:t>
            </a:r>
            <a:r>
              <a:rPr b="0" lang="en-PH" sz="1800" spc="-1" strike="noStrike">
                <a:solidFill>
                  <a:srgbClr val="000000"/>
                </a:solidFill>
                <a:latin typeface="LaTO"/>
                <a:ea typeface="€^!ïþ"/>
              </a:rPr>
              <a:t> 3. Purely fictional</a:t>
            </a:r>
            <a:endParaRPr b="0" lang="en-PH" sz="1800" spc="-1" strike="noStrike">
              <a:latin typeface="Arial"/>
              <a:ea typeface="PingFang SC"/>
            </a:endParaRPr>
          </a:p>
          <a:p>
            <a:pPr>
              <a:lnSpc>
                <a:spcPct val="200000"/>
              </a:lnSpc>
              <a:spcBef>
                <a:spcPts val="1134"/>
              </a:spcBef>
              <a:spcAft>
                <a:spcPts val="1134"/>
              </a:spcAft>
              <a:buNone/>
            </a:pPr>
            <a:r>
              <a:rPr b="0" lang="en-PH" sz="1800" spc="-1" strike="noStrike" u="sng">
                <a:solidFill>
                  <a:srgbClr val="000000"/>
                </a:solidFill>
                <a:uFillTx/>
                <a:latin typeface="LaTO"/>
                <a:ea typeface="€^!ïþ"/>
              </a:rPr>
              <a:t>    </a:t>
            </a:r>
            <a:r>
              <a:rPr b="0" lang="en-PH" sz="1800" spc="-1" strike="noStrike" u="sng">
                <a:solidFill>
                  <a:srgbClr val="000000"/>
                </a:solidFill>
                <a:uFillTx/>
                <a:latin typeface="LaTO"/>
                <a:ea typeface="€^!ïþ"/>
              </a:rPr>
              <a:t>2   </a:t>
            </a:r>
            <a:r>
              <a:rPr b="0" lang="en-PH" sz="1800" spc="-1" strike="noStrike">
                <a:solidFill>
                  <a:srgbClr val="000000"/>
                </a:solidFill>
                <a:latin typeface="LaTO"/>
                <a:ea typeface="€^!ïþ"/>
              </a:rPr>
              <a:t> 4. May integrate fiction and nonfiction</a:t>
            </a:r>
            <a:endParaRPr b="0" lang="en-PH" sz="1800" spc="-1" strike="noStrike">
              <a:latin typeface="Arial"/>
              <a:ea typeface="PingFang SC"/>
            </a:endParaRPr>
          </a:p>
          <a:p>
            <a:pPr>
              <a:lnSpc>
                <a:spcPct val="200000"/>
              </a:lnSpc>
              <a:spcBef>
                <a:spcPts val="1134"/>
              </a:spcBef>
              <a:spcAft>
                <a:spcPts val="1134"/>
              </a:spcAft>
              <a:buNone/>
            </a:pPr>
            <a:r>
              <a:rPr b="0" lang="en-PH" sz="1800" spc="-1" strike="noStrike" u="sng">
                <a:solidFill>
                  <a:srgbClr val="000000"/>
                </a:solidFill>
                <a:uFillTx/>
                <a:latin typeface="LaTO"/>
                <a:ea typeface="€^!ïþ"/>
              </a:rPr>
              <a:t>    </a:t>
            </a:r>
            <a:r>
              <a:rPr b="0" lang="en-PH" sz="1800" spc="-1" strike="noStrike" u="sng">
                <a:solidFill>
                  <a:srgbClr val="000000"/>
                </a:solidFill>
                <a:uFillTx/>
                <a:latin typeface="LaTO"/>
                <a:ea typeface="€^!ïþ"/>
              </a:rPr>
              <a:t>2   </a:t>
            </a:r>
            <a:r>
              <a:rPr b="0" lang="en-PH" sz="1800" spc="-1" strike="noStrike">
                <a:solidFill>
                  <a:srgbClr val="000000"/>
                </a:solidFill>
                <a:latin typeface="LaTO"/>
                <a:ea typeface="€^!ïþ"/>
              </a:rPr>
              <a:t> 5. Straightforward</a:t>
            </a:r>
            <a:endParaRPr b="0" lang="en-PH" sz="1800" spc="-1" strike="noStrike">
              <a:latin typeface="Arial"/>
              <a:ea typeface="PingFang SC"/>
            </a:endParaRPr>
          </a:p>
          <a:p>
            <a:pPr>
              <a:lnSpc>
                <a:spcPct val="150000"/>
              </a:lnSpc>
              <a:spcBef>
                <a:spcPts val="1134"/>
              </a:spcBef>
              <a:spcAft>
                <a:spcPts val="1134"/>
              </a:spcAft>
              <a:buNone/>
            </a:pPr>
            <a:endParaRPr b="0" lang="en-PH" sz="1800" spc="-1" strike="noStrike">
              <a:latin typeface="Arial"/>
              <a:ea typeface="PingFang SC"/>
            </a:endParaRPr>
          </a:p>
        </p:txBody>
      </p:sp>
      <p:sp>
        <p:nvSpPr>
          <p:cNvPr id="143" name="TextBox 10"/>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76000" y="1440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prose</a:t>
            </a:r>
            <a:r>
              <a:rPr b="0" lang="en-PH" sz="1800" spc="-1" strike="noStrike">
                <a:solidFill>
                  <a:srgbClr val="000000"/>
                </a:solidFill>
                <a:latin typeface="Lato"/>
                <a:ea typeface="DejaVu Sans"/>
              </a:rPr>
              <a:t> is a literary piece with ordinary language that people use in writing because it follows the natural flow of speech. It is the most common form of writing, used in both fiction and nonfiction. Uses literary devices to produce differential interpretations of a text or to evoke emotional responses in an audience. Prose is composed of non-rhythmic, nonmetric, properly constructed, and grammatically correct sentences that are arranged into paragraphs.</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word </a:t>
            </a:r>
            <a:r>
              <a:rPr b="0" i="1" lang="en-PH" sz="1800" spc="-1" strike="noStrike">
                <a:solidFill>
                  <a:srgbClr val="000000"/>
                </a:solidFill>
                <a:latin typeface="Lato"/>
                <a:ea typeface="DejaVu Sans"/>
              </a:rPr>
              <a:t>prose</a:t>
            </a:r>
            <a:r>
              <a:rPr b="0" lang="en-PH" sz="1800" spc="-1" strike="noStrike">
                <a:solidFill>
                  <a:srgbClr val="000000"/>
                </a:solidFill>
                <a:latin typeface="Lato"/>
                <a:ea typeface="DejaVu Sans"/>
              </a:rPr>
              <a:t> is derived from the Latin word </a:t>
            </a:r>
            <a:r>
              <a:rPr b="0" i="1" lang="en-PH" sz="1800" spc="-1" strike="noStrike">
                <a:solidFill>
                  <a:srgbClr val="000000"/>
                </a:solidFill>
                <a:latin typeface="Lato"/>
                <a:ea typeface="DejaVu Sans"/>
              </a:rPr>
              <a:t>prosa</a:t>
            </a:r>
            <a:r>
              <a:rPr b="0" lang="en-PH" sz="1800" spc="-1" strike="noStrike">
                <a:solidFill>
                  <a:srgbClr val="000000"/>
                </a:solidFill>
                <a:latin typeface="Lato"/>
                <a:ea typeface="DejaVu Sans"/>
              </a:rPr>
              <a:t>, meaning “straightforward.” </a:t>
            </a:r>
            <a:endParaRPr b="0" lang="en-PH" sz="1800" spc="-1" strike="noStrike">
              <a:latin typeface="Arial"/>
              <a:ea typeface="PingFang SC"/>
            </a:endParaRPr>
          </a:p>
          <a:p>
            <a:pPr algn="just">
              <a:lnSpc>
                <a:spcPct val="20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a typeface="PingFang SC"/>
            </a:endParaRPr>
          </a:p>
        </p:txBody>
      </p:sp>
      <p:sp>
        <p:nvSpPr>
          <p:cNvPr id="126" name="TextBox 1"/>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48000" y="1188000"/>
            <a:ext cx="10978200" cy="4462560"/>
          </a:xfrm>
          <a:prstGeom prst="rect">
            <a:avLst/>
          </a:prstGeom>
          <a:noFill/>
          <a:ln w="0">
            <a:noFill/>
          </a:ln>
        </p:spPr>
        <p:style>
          <a:lnRef idx="0"/>
          <a:fillRef idx="0"/>
          <a:effectRef idx="0"/>
          <a:fontRef idx="minor"/>
        </p:style>
        <p:txBody>
          <a:bodyPr lIns="90000" rIns="90000" tIns="45000" bIns="45000" anchor="ctr">
            <a:noAutofit/>
          </a:bodyPr>
          <a:p>
            <a:pPr>
              <a:lnSpc>
                <a:spcPct val="150000"/>
              </a:lnSpc>
              <a:spcBef>
                <a:spcPts val="283"/>
              </a:spcBef>
              <a:spcAft>
                <a:spcPts val="283"/>
              </a:spcAft>
              <a:buNone/>
            </a:pPr>
            <a:r>
              <a:rPr b="1" lang="en-PH" sz="1800" spc="-1" strike="noStrike">
                <a:solidFill>
                  <a:srgbClr val="000000"/>
                </a:solidFill>
                <a:latin typeface="Lato"/>
                <a:ea typeface="DejaVu Sans"/>
              </a:rPr>
              <a:t>These are the two types of prose:</a:t>
            </a:r>
            <a:endParaRPr b="0" lang="en-PH" sz="1800" spc="-1" strike="noStrike">
              <a:latin typeface="Arial"/>
            </a:endParaRPr>
          </a:p>
          <a:p>
            <a:pPr algn="just">
              <a:lnSpc>
                <a:spcPct val="150000"/>
              </a:lnSpc>
              <a:spcBef>
                <a:spcPts val="567"/>
              </a:spcBef>
              <a:spcAft>
                <a:spcPts val="567"/>
              </a:spcAft>
              <a:buNone/>
            </a:pPr>
            <a:r>
              <a:rPr b="1" lang="en-PH" sz="1800" spc="-1" strike="noStrike">
                <a:solidFill>
                  <a:srgbClr val="000000"/>
                </a:solidFill>
                <a:latin typeface="Lato"/>
                <a:ea typeface="DejaVu Sans"/>
              </a:rPr>
              <a:t>1. Narrative</a:t>
            </a:r>
            <a:r>
              <a:rPr b="0" lang="en-PH" sz="1800" spc="-1" strike="noStrike">
                <a:solidFill>
                  <a:srgbClr val="000000"/>
                </a:solidFill>
                <a:latin typeface="Lato"/>
                <a:ea typeface="DejaVu Sans"/>
              </a:rPr>
              <a:t> – something that is narrated, such as a story</a:t>
            </a:r>
            <a:endParaRPr b="0" lang="en-PH" sz="1800" spc="-1" strike="noStrike">
              <a:latin typeface="Arial"/>
              <a:ea typeface="PingFang SC"/>
            </a:endParaRPr>
          </a:p>
          <a:p>
            <a:pPr algn="just">
              <a:lnSpc>
                <a:spcPct val="150000"/>
              </a:lnSpc>
              <a:spcBef>
                <a:spcPts val="567"/>
              </a:spcBef>
              <a:spcAft>
                <a:spcPts val="567"/>
              </a:spcAft>
              <a:buNone/>
            </a:pPr>
            <a:r>
              <a:rPr b="0" lang="en-PH" sz="1800" spc="-1" strike="noStrike">
                <a:solidFill>
                  <a:srgbClr val="000000"/>
                </a:solidFill>
                <a:latin typeface="Lato"/>
                <a:ea typeface="DejaVu Sans"/>
              </a:rPr>
              <a:t>Example: Prose Excerpt</a:t>
            </a:r>
            <a:endParaRPr b="0" lang="en-PH" sz="1800" spc="-1" strike="noStrike">
              <a:latin typeface="Arial"/>
              <a:ea typeface="PingFang SC"/>
            </a:endParaRPr>
          </a:p>
          <a:p>
            <a:pPr algn="just">
              <a:lnSpc>
                <a:spcPct val="150000"/>
              </a:lnSpc>
              <a:spcBef>
                <a:spcPts val="567"/>
              </a:spcBef>
              <a:spcAft>
                <a:spcPts val="567"/>
              </a:spcAft>
              <a:buNone/>
            </a:pPr>
            <a:r>
              <a:rPr b="0" lang="en-PH" sz="1800" spc="-1" strike="noStrike">
                <a:solidFill>
                  <a:srgbClr val="000000"/>
                </a:solidFill>
                <a:latin typeface="Lato"/>
                <a:ea typeface="DejaVu Sans"/>
              </a:rPr>
              <a:t>(“The Death of Mrs. Longfellow”, New York Times, July 12, 1861, Page 5)</a:t>
            </a:r>
            <a:endParaRPr b="0" lang="en-PH" sz="1800" spc="-1" strike="noStrike">
              <a:latin typeface="Arial"/>
              <a:ea typeface="PingFang SC"/>
            </a:endParaRPr>
          </a:p>
          <a:p>
            <a:pPr algn="just">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July 9, 1861, a very unfortunate and tragic accident led to the death of Longfellow’s wife. Fanny, his wife, was with her daughters, aged five and seven, in the library. Fanny was sealing envelopes by melting wax and as she was doing that, a lighted match accidentally dropped onto Fanny’s dress which had cuttings of her children’s hair. Although Longfellow tried to save his wife with a rug, he was not successful. There were terrible burns on his hands and face so he couldn’t shave. Because of the scars caused by the fi re, Longfellow grew a beard. He felt so depressed and to save himself from depression, he occupied his time in translating Dante into English and went back to Europe.</a:t>
            </a:r>
            <a:endParaRPr b="0" lang="en-PH" sz="1800" spc="-1" strike="noStrike">
              <a:latin typeface="Arial"/>
              <a:ea typeface="PingFang SC"/>
            </a:endParaRPr>
          </a:p>
        </p:txBody>
      </p:sp>
      <p:sp>
        <p:nvSpPr>
          <p:cNvPr id="128" name="TextBox 2"/>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76000" y="104400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solidFill>
                  <a:srgbClr val="000000"/>
                </a:solidFill>
                <a:latin typeface="Lato"/>
                <a:ea typeface="DejaVu Sans"/>
              </a:rPr>
              <a:t>2. Expository </a:t>
            </a:r>
            <a:r>
              <a:rPr b="0" lang="en-PH" sz="2000" spc="-1" strike="noStrike">
                <a:solidFill>
                  <a:srgbClr val="000000"/>
                </a:solidFill>
                <a:latin typeface="Lato"/>
                <a:ea typeface="€^!ïþ"/>
              </a:rPr>
              <a:t>– written in the form of description, analysis, explanation, classification, </a:t>
            </a:r>
            <a:r>
              <a:rPr b="0" lang="en-PH" sz="2000" spc="-1" strike="noStrike">
                <a:solidFill>
                  <a:srgbClr val="000000"/>
                </a:solidFill>
                <a:latin typeface="Lato"/>
                <a:ea typeface="DejaVu Sans"/>
              </a:rPr>
              <a:t>etc. It could also be used in an investigation, evaluation, or even argumentation about an idea for clarification.</a:t>
            </a:r>
            <a:endParaRPr b="0" lang="en-PH" sz="2000" spc="-1" strike="noStrike">
              <a:latin typeface="Arial"/>
              <a:ea typeface="PingFang SC"/>
            </a:endParaRPr>
          </a:p>
          <a:p>
            <a:pPr algn="just">
              <a:lnSpc>
                <a:spcPct val="100000"/>
              </a:lnSpc>
              <a:buNone/>
            </a:pPr>
            <a:r>
              <a:rPr b="0" lang="en-PH" sz="2000" spc="-1" strike="noStrike">
                <a:solidFill>
                  <a:srgbClr val="000000"/>
                </a:solidFill>
                <a:latin typeface="Lato"/>
                <a:ea typeface="DejaVu Sans"/>
              </a:rPr>
              <a:t>Example: Prose Excerpt</a:t>
            </a:r>
            <a:endParaRPr b="0" lang="en-PH" sz="2000" spc="-1" strike="noStrike">
              <a:latin typeface="Arial"/>
              <a:ea typeface="PingFang SC"/>
            </a:endParaRPr>
          </a:p>
          <a:p>
            <a:pPr algn="just">
              <a:lnSpc>
                <a:spcPct val="100000"/>
              </a:lnSpc>
              <a:buNone/>
            </a:pPr>
            <a:r>
              <a:rPr b="0" lang="en-PH" sz="2000" spc="-1" strike="noStrike">
                <a:solidFill>
                  <a:srgbClr val="000000"/>
                </a:solidFill>
                <a:latin typeface="Lato"/>
                <a:ea typeface="DejaVu Sans"/>
              </a:rPr>
              <a:t>(“Learning to Read” by Malcom X)</a:t>
            </a:r>
            <a:endParaRPr b="0" lang="en-PH" sz="2000" spc="-1" strike="noStrike">
              <a:latin typeface="Arial"/>
              <a:ea typeface="PingFang SC"/>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
            </a:r>
            <a:r>
              <a:rPr b="0" lang="en-PH" sz="2000" spc="-1" strike="noStrike">
                <a:solidFill>
                  <a:srgbClr val="000000"/>
                </a:solidFill>
                <a:latin typeface="Lato"/>
                <a:ea typeface="DejaVu Sans"/>
              </a:rPr>
              <a:t>It was because of my letters that I happened to stumble upon starting to acquire some kind of a homemade education.</a:t>
            </a:r>
            <a:endParaRPr b="0" lang="en-PH" sz="2000" spc="-1" strike="noStrike">
              <a:latin typeface="Arial"/>
              <a:ea typeface="PingFang SC"/>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 became increasingly frustrated at not being able to express what I wanted to convey in letters that I wrote, especially those to Mr. Elijah Muhammad. In the street, I had been the most articulate hustler out there. I had commanded attention when I said something. But now, trying to write simple English, I not only wasn’t articulate, I wasn’t even functional. How would I sound writing in slang, the way I would say it, something such as, ‘Look, daddy, let me pull your coat about a cat, Elijah Muhammad — ’</a:t>
            </a:r>
            <a:endParaRPr b="0" lang="en-PH" sz="2000" spc="-1" strike="noStrike">
              <a:latin typeface="Arial"/>
              <a:ea typeface="PingFang SC"/>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Many who today hear me somewhere in person, or on television, or those who read something I’ve said, will think I went to school far beyond the eighth grade. This impression is due entirely to my prison studies.”</a:t>
            </a:r>
            <a:endParaRPr b="0" lang="en-PH" sz="2000" spc="-1" strike="noStrike">
              <a:latin typeface="Arial"/>
              <a:ea typeface="PingFang SC"/>
            </a:endParaRPr>
          </a:p>
        </p:txBody>
      </p:sp>
      <p:sp>
        <p:nvSpPr>
          <p:cNvPr id="130" name="TextBox 3"/>
          <p:cNvSpPr/>
          <p:nvPr/>
        </p:nvSpPr>
        <p:spPr>
          <a:xfrm>
            <a:off x="375840" y="109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76000" y="1152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writing expository stories or essays, another notable literary device may be used to expand creativity in writing evaluation and argumentation of ideas. In clarifying arguments, writers often use </a:t>
            </a:r>
            <a:r>
              <a:rPr b="1" lang="en-PH" sz="1800" spc="-1" strike="noStrike">
                <a:solidFill>
                  <a:srgbClr val="000000"/>
                </a:solidFill>
                <a:latin typeface="Lato"/>
                <a:ea typeface="DejaVu Sans"/>
              </a:rPr>
              <a:t>conditionals.</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Writers sometimes call conditionals “if sentences” because there is often (but not always) the word “if” in a conditional sentence.</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Example:</a:t>
            </a:r>
            <a:endParaRPr b="0" lang="en-PH" sz="1800" spc="-1" strike="noStrike">
              <a:latin typeface="Arial"/>
              <a:ea typeface="PingFang SC"/>
            </a:endParaRPr>
          </a:p>
          <a:p>
            <a:pPr algn="just">
              <a:lnSpc>
                <a:spcPct val="200000"/>
              </a:lnSpc>
              <a:spcBef>
                <a:spcPts val="283"/>
              </a:spcBef>
              <a:spcAft>
                <a:spcPts val="283"/>
              </a:spcAft>
              <a:buNone/>
            </a:pPr>
            <a:r>
              <a:rPr b="0" lang="en-PH" sz="1800" spc="-1" strike="noStrike">
                <a:solidFill>
                  <a:srgbClr val="000000"/>
                </a:solidFill>
                <a:latin typeface="Lato"/>
                <a:ea typeface="DejaVu Sans"/>
              </a:rPr>
              <a:t>Initial: “If the sun shines, I will go for a stroll in the park.”</a:t>
            </a:r>
            <a:endParaRPr b="0" lang="en-PH" sz="1800" spc="-1" strike="noStrike">
              <a:latin typeface="Arial"/>
              <a:ea typeface="PingFang SC"/>
            </a:endParaRPr>
          </a:p>
        </p:txBody>
      </p:sp>
      <p:sp>
        <p:nvSpPr>
          <p:cNvPr id="132" name="TextBox 4"/>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76000" y="864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417"/>
              </a:spcBef>
              <a:spcAft>
                <a:spcPts val="1417"/>
              </a:spcAft>
              <a:buNone/>
            </a:pPr>
            <a:r>
              <a:rPr b="1" lang="en-PH" sz="1800" spc="-1" strike="noStrike">
                <a:solidFill>
                  <a:srgbClr val="000000"/>
                </a:solidFill>
                <a:latin typeface="Lato"/>
                <a:ea typeface="DejaVu Sans"/>
              </a:rPr>
              <a:t>First Conditional: for a Real Possibility</a:t>
            </a:r>
            <a:endParaRPr b="0" lang="en-PH" sz="1800" spc="-1" strike="noStrike">
              <a:latin typeface="Arial"/>
              <a:ea typeface="PingFang SC"/>
            </a:endParaRPr>
          </a:p>
          <a:p>
            <a:pPr algn="just">
              <a:lnSpc>
                <a:spcPct val="200000"/>
              </a:lnSpc>
              <a:spcBef>
                <a:spcPts val="1417"/>
              </a:spcBef>
              <a:spcAft>
                <a:spcPts val="1417"/>
              </a:spcAft>
              <a:buNone/>
            </a:pPr>
            <a:r>
              <a:rPr b="0" lang="en-PH" sz="1800" spc="-1" strike="noStrike">
                <a:solidFill>
                  <a:srgbClr val="000000"/>
                </a:solidFill>
                <a:latin typeface="Lato"/>
                <a:ea typeface="DejaVu Sans"/>
              </a:rPr>
              <a:t>Example: If I win the lottery, I will buy a car.</a:t>
            </a:r>
            <a:endParaRPr b="0" lang="en-PH" sz="1800" spc="-1" strike="noStrike">
              <a:latin typeface="Arial"/>
              <a:ea typeface="PingFang SC"/>
            </a:endParaRPr>
          </a:p>
          <a:p>
            <a:pPr algn="just">
              <a:lnSpc>
                <a:spcPct val="200000"/>
              </a:lnSpc>
              <a:spcBef>
                <a:spcPts val="1417"/>
              </a:spcBef>
              <a:spcAft>
                <a:spcPts val="141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 are talking about the future. We are thinking about a particular condition or situation in the future, and the result of this condition. There is a real possibility that this condition will happen.</a:t>
            </a:r>
            <a:endParaRPr b="0" lang="en-PH" sz="1800" spc="-1" strike="noStrike">
              <a:latin typeface="Arial"/>
              <a:ea typeface="PingFang SC"/>
            </a:endParaRPr>
          </a:p>
        </p:txBody>
      </p:sp>
      <p:sp>
        <p:nvSpPr>
          <p:cNvPr id="134" name="TextBox 5"/>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76000" y="864000"/>
            <a:ext cx="10978200" cy="446256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134"/>
              </a:spcBef>
              <a:spcAft>
                <a:spcPts val="1134"/>
              </a:spcAft>
              <a:buNone/>
            </a:pPr>
            <a:endParaRPr b="0" lang="en-PH" sz="1800" spc="-1" strike="noStrike">
              <a:latin typeface="Arial"/>
              <a:ea typeface="PingFang SC"/>
            </a:endParaRPr>
          </a:p>
          <a:p>
            <a:pPr algn="just">
              <a:lnSpc>
                <a:spcPct val="200000"/>
              </a:lnSpc>
              <a:spcBef>
                <a:spcPts val="1134"/>
              </a:spcBef>
              <a:spcAft>
                <a:spcPts val="1134"/>
              </a:spcAft>
              <a:buNone/>
            </a:pPr>
            <a:r>
              <a:rPr b="1" lang="en-PH" sz="1800" spc="-1" strike="noStrike">
                <a:solidFill>
                  <a:srgbClr val="000000"/>
                </a:solidFill>
                <a:latin typeface="Lato"/>
                <a:ea typeface="DejaVu Sans"/>
              </a:rPr>
              <a:t>Second Conditional: for Unreal Possibility</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Example: If I won the lottery, I would buy a car.</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second conditional</a:t>
            </a:r>
            <a:r>
              <a:rPr b="0" lang="en-PH" sz="1800" spc="-1" strike="noStrike">
                <a:solidFill>
                  <a:srgbClr val="000000"/>
                </a:solidFill>
                <a:latin typeface="Lato"/>
                <a:ea typeface="DejaVu Sans"/>
              </a:rPr>
              <a:t> </a:t>
            </a:r>
            <a:r>
              <a:rPr b="0" lang="en-PH" sz="1800" spc="-1" strike="noStrike">
                <a:solidFill>
                  <a:srgbClr val="000000"/>
                </a:solidFill>
                <a:latin typeface="Lato"/>
                <a:ea typeface="€^!ïþ"/>
              </a:rPr>
              <a:t>is like the first conditional. We are still thinking about the </a:t>
            </a:r>
            <a:r>
              <a:rPr b="0" lang="en-PH" sz="1800" spc="-1" strike="noStrike">
                <a:solidFill>
                  <a:srgbClr val="000000"/>
                </a:solidFill>
                <a:latin typeface="Lato"/>
                <a:ea typeface="DejaVu Sans"/>
              </a:rPr>
              <a:t>future. We are thinking about a particular condition in the future, and the result of this condition. However, there is not a real possibility that this condition will happen. For example, you do not have a lottery ticket. Is it possible to win? No! No lottery ticket, no win! But maybe you will buy a lottery ticket in the future. So, you can think about winning in the future, like a dream. It is not very real, but it is still possible.</a:t>
            </a:r>
            <a:endParaRPr b="0" lang="en-PH" sz="1800" spc="-1" strike="noStrike">
              <a:latin typeface="Arial"/>
              <a:ea typeface="PingFang SC"/>
            </a:endParaRPr>
          </a:p>
        </p:txBody>
      </p:sp>
      <p:sp>
        <p:nvSpPr>
          <p:cNvPr id="136" name="TextBox 8"/>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76000" y="86400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Summary of Conditionals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Here is a table to help you to visualize the basic conditionals.</a:t>
            </a:r>
            <a:endParaRPr b="0" lang="en-PH" sz="1800" spc="-1" strike="noStrike">
              <a:latin typeface="Arial"/>
            </a:endParaRPr>
          </a:p>
          <a:p>
            <a:pPr>
              <a:lnSpc>
                <a:spcPct val="150000"/>
              </a:lnSpc>
              <a:buNone/>
            </a:pPr>
            <a:endParaRPr b="0" lang="en-PH" sz="1800" spc="-1" strike="noStrike">
              <a:latin typeface="Arial"/>
            </a:endParaRPr>
          </a:p>
        </p:txBody>
      </p:sp>
      <p:sp>
        <p:nvSpPr>
          <p:cNvPr id="138" name="TextBox 6"/>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graphicFrame>
        <p:nvGraphicFramePr>
          <p:cNvPr id="139" name=""/>
          <p:cNvGraphicFramePr/>
          <p:nvPr/>
        </p:nvGraphicFramePr>
        <p:xfrm>
          <a:off x="864000" y="1980000"/>
          <a:ext cx="10439640" cy="3779640"/>
        </p:xfrm>
        <a:graphic>
          <a:graphicData uri="http://schemas.openxmlformats.org/drawingml/2006/table">
            <a:tbl>
              <a:tblPr/>
              <a:tblGrid>
                <a:gridCol w="1574280"/>
                <a:gridCol w="1530720"/>
                <a:gridCol w="4721760"/>
                <a:gridCol w="2613240"/>
              </a:tblGrid>
              <a:tr h="1259280">
                <a:tc gridSpan="2">
                  <a:txBody>
                    <a:bodyPr lIns="90000" rIns="90000" anchor="ctr">
                      <a:noAutofit/>
                    </a:bodyPr>
                    <a:p>
                      <a:pPr algn="ctr">
                        <a:lnSpc>
                          <a:spcPct val="100000"/>
                        </a:lnSpc>
                        <a:buNone/>
                      </a:pPr>
                      <a:r>
                        <a:rPr b="1" lang="en-PH" sz="1800" spc="-1" strike="noStrike">
                          <a:latin typeface="Lato"/>
                        </a:rPr>
                        <a:t>Probability, Conditional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solidFill>
                      <a:srgbClr val="729fcf"/>
                    </a:solidFill>
                  </a:tcPr>
                </a:tc>
                <a:tc>
                  <a:txBody>
                    <a:bodyPr lIns="90000" rIns="90000" anchor="ctr">
                      <a:noAutofit/>
                    </a:bodyPr>
                    <a:p>
                      <a:pPr algn="ctr">
                        <a:lnSpc>
                          <a:spcPct val="100000"/>
                        </a:lnSpc>
                        <a:buNone/>
                      </a:pPr>
                      <a:r>
                        <a:rPr b="1" lang="en-PH" sz="1800" spc="-1" strike="noStrike">
                          <a:latin typeface="Lato"/>
                        </a:rPr>
                        <a:t>Example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1" lang="en-PH" sz="1800" spc="-1" strike="noStrike">
                          <a:latin typeface="Lato"/>
                        </a:rPr>
                        <a:t>Time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259280">
                <a:tc>
                  <a:txBody>
                    <a:bodyPr lIns="90000" rIns="90000" anchor="ctr">
                      <a:noAutofit/>
                    </a:bodyPr>
                    <a:p>
                      <a:pPr algn="ctr">
                        <a:lnSpc>
                          <a:spcPct val="100000"/>
                        </a:lnSpc>
                        <a:buNone/>
                      </a:pPr>
                      <a:r>
                        <a:rPr b="0" lang="en-PH" sz="1800" spc="-1" strike="noStrike">
                          <a:latin typeface="Lato"/>
                        </a:rPr>
                        <a:t>50%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1st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If I win the lottery, I will buy a car’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future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261440">
                <a:tc>
                  <a:txBody>
                    <a:bodyPr lIns="90000" rIns="90000" anchor="ctr">
                      <a:noAutofit/>
                    </a:bodyPr>
                    <a:p>
                      <a:pPr algn="ctr">
                        <a:lnSpc>
                          <a:spcPct val="100000"/>
                        </a:lnSpc>
                        <a:buNone/>
                      </a:pPr>
                      <a:r>
                        <a:rPr b="0" lang="en-PH" sz="1800" spc="-1" strike="noStrike">
                          <a:latin typeface="Lato"/>
                        </a:rPr>
                        <a:t>10%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2nd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If I won the lottery, I would buy a car.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Lato"/>
                        </a:rPr>
                        <a:t>future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576000" y="86400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1134"/>
              </a:spcBef>
              <a:spcAft>
                <a:spcPts val="1134"/>
              </a:spcAft>
              <a:buNone/>
            </a:pPr>
            <a:r>
              <a:rPr b="1" lang="en-PH" sz="2400" spc="-1" strike="noStrike">
                <a:solidFill>
                  <a:srgbClr val="000000"/>
                </a:solidFill>
                <a:latin typeface="LaTO"/>
                <a:ea typeface="DejaVu Sans"/>
              </a:rPr>
              <a:t>ACTIVITY:</a:t>
            </a:r>
            <a:r>
              <a:rPr b="1" lang="en-PH" sz="1800" spc="-1" strike="noStrike">
                <a:solidFill>
                  <a:srgbClr val="000000"/>
                </a:solidFill>
                <a:latin typeface="LaTO"/>
                <a:ea typeface="DejaVu Sans"/>
              </a:rPr>
              <a:t> Write </a:t>
            </a:r>
            <a:r>
              <a:rPr b="1" lang="en-PH" sz="1800" spc="-1" strike="noStrike" u="sng">
                <a:solidFill>
                  <a:srgbClr val="000000"/>
                </a:solidFill>
                <a:uFillTx/>
                <a:latin typeface="LaTO"/>
                <a:ea typeface="DejaVu Sans"/>
              </a:rPr>
              <a:t>1</a:t>
            </a:r>
            <a:r>
              <a:rPr b="1" lang="en-PH" sz="1800" spc="-1" strike="noStrike">
                <a:solidFill>
                  <a:srgbClr val="000000"/>
                </a:solidFill>
                <a:latin typeface="LaTO"/>
                <a:ea typeface="DejaVu Sans"/>
              </a:rPr>
              <a:t> if the characteristic describes poetry or </a:t>
            </a:r>
            <a:r>
              <a:rPr b="1" lang="en-PH" sz="1800" spc="-1" strike="noStrike" u="sng">
                <a:solidFill>
                  <a:srgbClr val="000000"/>
                </a:solidFill>
                <a:uFillTx/>
                <a:latin typeface="LaTO"/>
                <a:ea typeface="DejaVu Sans"/>
              </a:rPr>
              <a:t>2</a:t>
            </a:r>
            <a:r>
              <a:rPr b="1" lang="en-PH" sz="1800" spc="-1" strike="noStrike">
                <a:solidFill>
                  <a:srgbClr val="000000"/>
                </a:solidFill>
                <a:latin typeface="LaTO"/>
                <a:ea typeface="DejaVu Sans"/>
              </a:rPr>
              <a:t> if prose.</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_____1. The use of “stanzas” to organize the units of contents</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_____ 2. The use of “paragraphs” to organize the contents</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_____ 3. Purely fictional</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_____ 4. May integrate fiction and nonfiction</a:t>
            </a:r>
            <a:endParaRPr b="0" lang="en-PH" sz="1800" spc="-1" strike="noStrike">
              <a:latin typeface="Arial"/>
              <a:ea typeface="PingFang SC"/>
            </a:endParaRPr>
          </a:p>
          <a:p>
            <a:pPr algn="just">
              <a:lnSpc>
                <a:spcPct val="200000"/>
              </a:lnSpc>
              <a:spcBef>
                <a:spcPts val="1134"/>
              </a:spcBef>
              <a:spcAft>
                <a:spcPts val="1134"/>
              </a:spcAft>
              <a:buNone/>
            </a:pPr>
            <a:r>
              <a:rPr b="0" lang="en-PH" sz="1800" spc="-1" strike="noStrike">
                <a:solidFill>
                  <a:srgbClr val="000000"/>
                </a:solidFill>
                <a:latin typeface="LaTO"/>
                <a:ea typeface="DejaVu Sans"/>
              </a:rPr>
              <a:t>_____ 5. Straightforward</a:t>
            </a:r>
            <a:endParaRPr b="0" lang="en-PH" sz="1800" spc="-1" strike="noStrike">
              <a:latin typeface="Arial"/>
              <a:ea typeface="PingFang SC"/>
            </a:endParaRPr>
          </a:p>
          <a:p>
            <a:pPr algn="just">
              <a:lnSpc>
                <a:spcPct val="200000"/>
              </a:lnSpc>
              <a:spcBef>
                <a:spcPts val="1134"/>
              </a:spcBef>
              <a:spcAft>
                <a:spcPts val="1134"/>
              </a:spcAft>
              <a:buNone/>
            </a:pPr>
            <a:endParaRPr b="0" lang="en-PH" sz="1800" spc="-1" strike="noStrike">
              <a:latin typeface="Arial"/>
              <a:ea typeface="PingFang SC"/>
            </a:endParaRPr>
          </a:p>
        </p:txBody>
      </p:sp>
      <p:sp>
        <p:nvSpPr>
          <p:cNvPr id="141" name="TextBox 9"/>
          <p:cNvSpPr/>
          <p:nvPr/>
        </p:nvSpPr>
        <p:spPr>
          <a:xfrm>
            <a:off x="375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A Focus on Prose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2023-07-10T18:24:55Z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