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1160" cy="682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8040" cy="2768040"/>
          </a:xfrm>
          <a:prstGeom prst="rect">
            <a:avLst/>
          </a:prstGeom>
          <a:ln w="0">
            <a:noFill/>
          </a:ln>
        </p:spPr>
      </p:pic>
      <p:sp>
        <p:nvSpPr>
          <p:cNvPr id="2" name="Rectangle 5"/>
          <p:cNvSpPr/>
          <p:nvPr/>
        </p:nvSpPr>
        <p:spPr>
          <a:xfrm>
            <a:off x="3487320" y="1475280"/>
            <a:ext cx="8673480" cy="3831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3480" cy="3531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1160" cy="604080"/>
          </a:xfrm>
          <a:prstGeom prst="rect">
            <a:avLst/>
          </a:prstGeom>
          <a:ln w="0">
            <a:noFill/>
          </a:ln>
        </p:spPr>
      </p:pic>
      <p:sp>
        <p:nvSpPr>
          <p:cNvPr id="43" name="Rectangle 7"/>
          <p:cNvSpPr/>
          <p:nvPr/>
        </p:nvSpPr>
        <p:spPr>
          <a:xfrm>
            <a:off x="10868760" y="0"/>
            <a:ext cx="939600" cy="93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3680" cy="1003680"/>
          </a:xfrm>
          <a:prstGeom prst="rect">
            <a:avLst/>
          </a:prstGeom>
          <a:ln w="0">
            <a:noFill/>
          </a:ln>
        </p:spPr>
      </p:pic>
      <p:sp>
        <p:nvSpPr>
          <p:cNvPr id="45" name="TextBox 9"/>
          <p:cNvSpPr/>
          <p:nvPr/>
        </p:nvSpPr>
        <p:spPr>
          <a:xfrm>
            <a:off x="185400" y="6362280"/>
            <a:ext cx="466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1160" cy="604080"/>
          </a:xfrm>
          <a:prstGeom prst="rect">
            <a:avLst/>
          </a:prstGeom>
          <a:ln w="0">
            <a:noFill/>
          </a:ln>
        </p:spPr>
      </p:pic>
      <p:sp>
        <p:nvSpPr>
          <p:cNvPr id="86" name="Rectangle 7"/>
          <p:cNvSpPr/>
          <p:nvPr/>
        </p:nvSpPr>
        <p:spPr>
          <a:xfrm>
            <a:off x="10868760" y="0"/>
            <a:ext cx="939600" cy="93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3680" cy="1003680"/>
          </a:xfrm>
          <a:prstGeom prst="rect">
            <a:avLst/>
          </a:prstGeom>
          <a:ln w="0">
            <a:noFill/>
          </a:ln>
        </p:spPr>
      </p:pic>
      <p:sp>
        <p:nvSpPr>
          <p:cNvPr id="88" name="TextBox 9"/>
          <p:cNvSpPr/>
          <p:nvPr/>
        </p:nvSpPr>
        <p:spPr>
          <a:xfrm>
            <a:off x="185400" y="6362280"/>
            <a:ext cx="466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61160" cy="604080"/>
          </a:xfrm>
          <a:prstGeom prst="rect">
            <a:avLst/>
          </a:prstGeom>
          <a:ln w="0">
            <a:noFill/>
          </a:ln>
        </p:spPr>
      </p:pic>
      <p:sp>
        <p:nvSpPr>
          <p:cNvPr id="129" name="Rectangle 7"/>
          <p:cNvSpPr/>
          <p:nvPr/>
        </p:nvSpPr>
        <p:spPr>
          <a:xfrm>
            <a:off x="10868760" y="0"/>
            <a:ext cx="939600" cy="93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3680" cy="1003680"/>
          </a:xfrm>
          <a:prstGeom prst="rect">
            <a:avLst/>
          </a:prstGeom>
          <a:ln w="0">
            <a:noFill/>
          </a:ln>
        </p:spPr>
      </p:pic>
      <p:sp>
        <p:nvSpPr>
          <p:cNvPr id="131" name="TextBox 9"/>
          <p:cNvSpPr/>
          <p:nvPr/>
        </p:nvSpPr>
        <p:spPr>
          <a:xfrm>
            <a:off x="185400" y="6362280"/>
            <a:ext cx="466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5480" cy="335376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059360" y="2796840"/>
            <a:ext cx="746424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Iba’t Ibang Pagtingin sa Climate Change</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8760" cy="4679640"/>
          </a:xfrm>
          <a:prstGeom prst="rect">
            <a:avLst/>
          </a:prstGeom>
          <a:noFill/>
          <a:ln w="76320">
            <a:noFill/>
          </a:ln>
        </p:spPr>
        <p:txBody>
          <a:bodyPr lIns="38160" rIns="38160" tIns="38160" bIns="38160" anchor="t">
            <a:normAutofit/>
          </a:bodyPr>
          <a:p>
            <a:pPr algn="just">
              <a:spcBef>
                <a:spcPts val="1417"/>
              </a:spcBef>
              <a:buNone/>
            </a:pPr>
            <a:r>
              <a:rPr b="0" lang="en-PH" sz="2000" spc="-1" strike="noStrike">
                <a:solidFill>
                  <a:srgbClr val="000000"/>
                </a:solidFill>
                <a:latin typeface="Lato"/>
                <a:ea typeface="Arial;Arial"/>
              </a:rPr>
              <a:t>Ang </a:t>
            </a:r>
            <a:r>
              <a:rPr b="0" i="1" lang="en-PH" sz="2000" spc="-1" strike="noStrike">
                <a:solidFill>
                  <a:srgbClr val="000000"/>
                </a:solidFill>
                <a:latin typeface="Lato"/>
                <a:ea typeface="Arial;Arial"/>
              </a:rPr>
              <a:t>climate change</a:t>
            </a:r>
            <a:r>
              <a:rPr b="0" lang="en-PH" sz="2000" spc="-1" strike="noStrike">
                <a:solidFill>
                  <a:srgbClr val="000000"/>
                </a:solidFill>
                <a:latin typeface="Lato"/>
                <a:ea typeface="Arial;Arial"/>
              </a:rPr>
              <a:t> o pagbabago ng klima ay tumutukoy sa panahon na nagdudulot ng pagbabago sa lakas at haba ng tag-ulan, intensidad at haba ng tag-init, lakas at dalas ng mga bagyo, at kabuoang temperatura ng mundo. Ito rin ay nagdudulot ng tagtuyot o kaunting tubig sa ilang lugar at matindi namang pagbaha sa ibang bahagi ng mundo. Ang pagtindi ng init ng panahon ay nagiging sanhi ng pagkatuyo ng lupa at mga pananim at pagkakasakit ng mga tao at hayop.</a:t>
            </a:r>
            <a:endParaRPr b="0" lang="en-PH" sz="2000" spc="-1" strike="noStrike">
              <a:latin typeface="AppleSystemUIFont"/>
              <a:ea typeface="AppleSystemUIFont"/>
            </a:endParaRPr>
          </a:p>
        </p:txBody>
      </p:sp>
      <p:sp>
        <p:nvSpPr>
          <p:cNvPr id="212" name="PlaceHolder 7"/>
          <p:cNvSpPr/>
          <p:nvPr/>
        </p:nvSpPr>
        <p:spPr>
          <a:xfrm>
            <a:off x="609480" y="254880"/>
            <a:ext cx="10004040" cy="9979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fff"/>
                </a:solidFill>
                <a:latin typeface="Lato"/>
                <a:ea typeface=""/>
              </a:rPr>
              <a:t>Ang Climate Change</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8760" cy="1440000"/>
          </a:xfrm>
          <a:prstGeom prst="rect">
            <a:avLst/>
          </a:prstGeom>
          <a:noFill/>
          <a:ln w="76320">
            <a:noFill/>
          </a:ln>
        </p:spPr>
        <p:txBody>
          <a:bodyPr lIns="38160" rIns="38160" tIns="38160" bIns="38160" anchor="t">
            <a:normAutofit/>
          </a:bodyPr>
          <a:p>
            <a:pPr algn="just">
              <a:buNone/>
            </a:pPr>
            <a:r>
              <a:rPr b="0" lang="en-PH" sz="2000" spc="-1" strike="noStrike">
                <a:solidFill>
                  <a:srgbClr val="000000"/>
                </a:solidFill>
                <a:latin typeface="Lato"/>
                <a:ea typeface="AppleSystemUIFont"/>
              </a:rPr>
              <a:t>Ayon sa climatologists o mga siyentipiko na nag-aaral ng klima, dalawa ang maaaring maging sanhi ng climate change. Una ay ang natural na pagbabago ng klima dala ng epekto ng sinag ng araw sa mundo at ikalawa ay ang init mula sa ilalim ng lupa at epekto ng mga gawain ng mga tao. Ilan sa mga dahilan ng pagkakaroon ng pagbabago ng temperatura sa daigdig ay ang sumusunod:</a:t>
            </a:r>
            <a:endParaRPr b="0" lang="en-PH" sz="2000" spc="-1" strike="noStrike">
              <a:latin typeface="Lato"/>
              <a:ea typeface="AppleSystemUIFont"/>
            </a:endParaRPr>
          </a:p>
          <a:p>
            <a:pPr algn="just">
              <a:buNone/>
            </a:pPr>
            <a:endParaRPr b="0" lang="en-PH" sz="2000" spc="-1" strike="noStrike">
              <a:latin typeface="Lato"/>
              <a:ea typeface="AppleSystemUIFont"/>
            </a:endParaRPr>
          </a:p>
        </p:txBody>
      </p:sp>
      <p:sp>
        <p:nvSpPr>
          <p:cNvPr id="214" name="PlaceHolder 4"/>
          <p:cNvSpPr/>
          <p:nvPr/>
        </p:nvSpPr>
        <p:spPr>
          <a:xfrm>
            <a:off x="609480" y="254880"/>
            <a:ext cx="10004040" cy="9979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fff"/>
                </a:solidFill>
                <a:latin typeface="Lato"/>
                <a:ea typeface=""/>
              </a:rPr>
              <a:t>Mga Sanhi ng Climate Change</a:t>
            </a:r>
            <a:endParaRPr b="0" lang="en-PH" sz="4000" spc="-1" strike="noStrike">
              <a:latin typeface="Lato"/>
              <a:ea typeface="AppleSystemUIFont"/>
            </a:endParaRPr>
          </a:p>
        </p:txBody>
      </p:sp>
      <p:sp>
        <p:nvSpPr>
          <p:cNvPr id="215" name=""/>
          <p:cNvSpPr/>
          <p:nvPr/>
        </p:nvSpPr>
        <p:spPr>
          <a:xfrm>
            <a:off x="720000" y="2808000"/>
            <a:ext cx="4320000" cy="432000"/>
          </a:xfrm>
          <a:custGeom>
            <a:avLst/>
            <a:gdLst/>
            <a:ahLst/>
            <a:rect l="0" t="0" r="r" b="b"/>
            <a:pathLst>
              <a:path w="12002" h="1202">
                <a:moveTo>
                  <a:pt x="200" y="0"/>
                </a:moveTo>
                <a:lnTo>
                  <a:pt x="200" y="0"/>
                </a:lnTo>
                <a:cubicBezTo>
                  <a:pt x="165" y="0"/>
                  <a:pt x="131" y="9"/>
                  <a:pt x="100" y="27"/>
                </a:cubicBezTo>
                <a:cubicBezTo>
                  <a:pt x="70" y="44"/>
                  <a:pt x="44" y="70"/>
                  <a:pt x="27" y="100"/>
                </a:cubicBezTo>
                <a:cubicBezTo>
                  <a:pt x="9" y="131"/>
                  <a:pt x="0" y="165"/>
                  <a:pt x="0" y="200"/>
                </a:cubicBezTo>
                <a:lnTo>
                  <a:pt x="0" y="1000"/>
                </a:lnTo>
                <a:lnTo>
                  <a:pt x="0" y="1001"/>
                </a:lnTo>
                <a:cubicBezTo>
                  <a:pt x="0" y="1036"/>
                  <a:pt x="9" y="1070"/>
                  <a:pt x="27" y="1101"/>
                </a:cubicBezTo>
                <a:cubicBezTo>
                  <a:pt x="44" y="1131"/>
                  <a:pt x="70" y="1157"/>
                  <a:pt x="100" y="1174"/>
                </a:cubicBezTo>
                <a:cubicBezTo>
                  <a:pt x="131" y="1192"/>
                  <a:pt x="165" y="1201"/>
                  <a:pt x="200" y="1201"/>
                </a:cubicBezTo>
                <a:lnTo>
                  <a:pt x="11800" y="1201"/>
                </a:lnTo>
                <a:lnTo>
                  <a:pt x="11801" y="1201"/>
                </a:lnTo>
                <a:cubicBezTo>
                  <a:pt x="11836" y="1201"/>
                  <a:pt x="11870" y="1192"/>
                  <a:pt x="11901" y="1174"/>
                </a:cubicBezTo>
                <a:cubicBezTo>
                  <a:pt x="11931" y="1157"/>
                  <a:pt x="11957" y="1131"/>
                  <a:pt x="11974" y="1101"/>
                </a:cubicBezTo>
                <a:cubicBezTo>
                  <a:pt x="11992" y="1070"/>
                  <a:pt x="12001" y="1036"/>
                  <a:pt x="12001" y="1001"/>
                </a:cubicBezTo>
                <a:lnTo>
                  <a:pt x="12001" y="200"/>
                </a:lnTo>
                <a:lnTo>
                  <a:pt x="12001" y="200"/>
                </a:lnTo>
                <a:lnTo>
                  <a:pt x="12001" y="200"/>
                </a:lnTo>
                <a:cubicBezTo>
                  <a:pt x="12001" y="165"/>
                  <a:pt x="11992" y="131"/>
                  <a:pt x="11974" y="100"/>
                </a:cubicBezTo>
                <a:cubicBezTo>
                  <a:pt x="11957" y="70"/>
                  <a:pt x="11931" y="44"/>
                  <a:pt x="11901" y="27"/>
                </a:cubicBezTo>
                <a:cubicBezTo>
                  <a:pt x="11870" y="9"/>
                  <a:pt x="11836" y="0"/>
                  <a:pt x="11801" y="0"/>
                </a:cubicBezTo>
                <a:lnTo>
                  <a:pt x="200" y="0"/>
                </a:lnTo>
              </a:path>
            </a:pathLst>
          </a:custGeom>
          <a:solidFill>
            <a:srgbClr val="000000"/>
          </a:solidFill>
          <a:ln w="38160">
            <a:solidFill>
              <a:srgbClr val="ffbf00"/>
            </a:solidFill>
            <a:round/>
          </a:ln>
        </p:spPr>
        <p:style>
          <a:lnRef idx="0"/>
          <a:fillRef idx="0"/>
          <a:effectRef idx="0"/>
          <a:fontRef idx="minor"/>
        </p:style>
        <p:txBody>
          <a:bodyPr lIns="109080" rIns="109080" tIns="64080" bIns="64080" anchor="ctr">
            <a:noAutofit/>
          </a:bodyPr>
          <a:p>
            <a:pPr algn="ctr">
              <a:buNone/>
            </a:pPr>
            <a:r>
              <a:rPr b="1" lang="en-PH" sz="2000" spc="-1" strike="noStrike">
                <a:solidFill>
                  <a:srgbClr val="ffffff"/>
                </a:solidFill>
                <a:latin typeface="Lato"/>
                <a:ea typeface=""/>
              </a:rPr>
              <a:t>Mga Greenhouse Gas</a:t>
            </a:r>
            <a:endParaRPr b="0" lang="en-PH" sz="2000" spc="-1" strike="noStrike">
              <a:latin typeface=""/>
              <a:ea typeface=""/>
            </a:endParaRPr>
          </a:p>
        </p:txBody>
      </p:sp>
      <p:sp>
        <p:nvSpPr>
          <p:cNvPr id="216" name="PlaceHolder 5"/>
          <p:cNvSpPr txBox="1"/>
          <p:nvPr/>
        </p:nvSpPr>
        <p:spPr>
          <a:xfrm>
            <a:off x="609840" y="3204000"/>
            <a:ext cx="10958760" cy="2988000"/>
          </a:xfrm>
          <a:prstGeom prst="rect">
            <a:avLst/>
          </a:prstGeom>
          <a:noFill/>
          <a:ln w="76320">
            <a:noFill/>
          </a:ln>
        </p:spPr>
        <p:txBody>
          <a:bodyPr lIns="38160" rIns="38160" tIns="38160" bIns="38160" anchor="t">
            <a:normAutofit fontScale="95000"/>
          </a:bodyPr>
          <a:p>
            <a:pPr algn="just">
              <a:buNone/>
            </a:pPr>
            <a:r>
              <a:rPr b="0" lang="en-PH" sz="2000" spc="-1" strike="noStrike">
                <a:latin typeface="Lato"/>
                <a:ea typeface="AppleSystemUIFont"/>
              </a:rPr>
              <a:t>Batay sa mga pananaliksik, ang mga gas na naiipon sa atmospera ay pumipigil sa pagbalik ng init sa kalawakan at nagsisilbing makapal na balot na nagpapainit sa daigdig. Ito ang sumusunod:</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1. Water vapor – Pinakamarami ito sa ating atmospera na dahilan ng pagkakaroon ng mga ulap, presipitasyon na nagdadala ng ulan at nagkokontrol ng lubhang pag-init ng atmospera.</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2. Carbon monoxide (CO) at Carbon dioxide (CO</a:t>
            </a:r>
            <a:r>
              <a:rPr b="0" lang="en-PH" sz="2000" spc="-1" strike="noStrike" baseline="-8000">
                <a:latin typeface="Lato"/>
                <a:ea typeface="AppleSystemUIFont"/>
              </a:rPr>
              <a:t>2</a:t>
            </a:r>
            <a:r>
              <a:rPr b="0" lang="en-PH" sz="2000" spc="-1" strike="noStrike">
                <a:latin typeface="Lato"/>
                <a:ea typeface="AppleSystemUIFont"/>
              </a:rPr>
              <a:t>) – Mula ito sa mga natural na proseso tulad ng paghinga ng mga tao at hayop at pagsabog ng mga bulkan. Nabubuo rin ito tuwing sinusunog ang mga fossil fuel tulad ng langis, coal, at natural gas para mapaandar ang mga sasakyan, mga pagawaan, at mga planta ng kuryente.</a:t>
            </a:r>
            <a:endParaRPr b="0" lang="en-PH" sz="2000" spc="-1" strike="noStrike">
              <a:latin typeface="Lato"/>
              <a:ea typeface="AppleSystemUIFont"/>
            </a:endParaRPr>
          </a:p>
          <a:p>
            <a:pPr algn="just">
              <a:buNone/>
            </a:pP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
          <p:cNvSpPr/>
          <p:nvPr/>
        </p:nvSpPr>
        <p:spPr>
          <a:xfrm>
            <a:off x="720000" y="720000"/>
            <a:ext cx="4320000" cy="540000"/>
          </a:xfrm>
          <a:custGeom>
            <a:avLst/>
            <a:gdLst/>
            <a:ahLst/>
            <a:rect l="0" t="0" r="r" b="b"/>
            <a:pathLst>
              <a:path w="12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1750" y="1501"/>
                </a:lnTo>
                <a:lnTo>
                  <a:pt x="11751" y="1501"/>
                </a:lnTo>
                <a:cubicBezTo>
                  <a:pt x="11795" y="1501"/>
                  <a:pt x="11838" y="1489"/>
                  <a:pt x="11876" y="1467"/>
                </a:cubicBezTo>
                <a:cubicBezTo>
                  <a:pt x="11914" y="1446"/>
                  <a:pt x="11946" y="1414"/>
                  <a:pt x="11967" y="1376"/>
                </a:cubicBezTo>
                <a:cubicBezTo>
                  <a:pt x="11989" y="1338"/>
                  <a:pt x="12001" y="1295"/>
                  <a:pt x="12001" y="1251"/>
                </a:cubicBezTo>
                <a:lnTo>
                  <a:pt x="12001" y="250"/>
                </a:lnTo>
                <a:lnTo>
                  <a:pt x="12001" y="250"/>
                </a:lnTo>
                <a:lnTo>
                  <a:pt x="12001" y="250"/>
                </a:lnTo>
                <a:cubicBezTo>
                  <a:pt x="12001" y="206"/>
                  <a:pt x="11989" y="163"/>
                  <a:pt x="11967" y="125"/>
                </a:cubicBezTo>
                <a:cubicBezTo>
                  <a:pt x="11946" y="87"/>
                  <a:pt x="11914" y="55"/>
                  <a:pt x="11876" y="34"/>
                </a:cubicBezTo>
                <a:cubicBezTo>
                  <a:pt x="11838" y="12"/>
                  <a:pt x="11795" y="0"/>
                  <a:pt x="11751" y="0"/>
                </a:cubicBezTo>
                <a:lnTo>
                  <a:pt x="250" y="0"/>
                </a:lnTo>
              </a:path>
            </a:pathLst>
          </a:custGeom>
          <a:solidFill>
            <a:srgbClr val="000000"/>
          </a:solidFill>
          <a:ln w="38160">
            <a:solidFill>
              <a:srgbClr val="ffbf00"/>
            </a:solidFill>
            <a:round/>
          </a:ln>
        </p:spPr>
        <p:style>
          <a:lnRef idx="0"/>
          <a:fillRef idx="0"/>
          <a:effectRef idx="0"/>
          <a:fontRef idx="minor"/>
        </p:style>
        <p:txBody>
          <a:bodyPr lIns="109080" rIns="109080" tIns="64080" bIns="64080" anchor="ctr">
            <a:noAutofit/>
          </a:bodyPr>
          <a:p>
            <a:pPr algn="ctr">
              <a:buNone/>
            </a:pPr>
            <a:r>
              <a:rPr b="1" lang="en-PH" sz="2000" spc="-1" strike="noStrike">
                <a:solidFill>
                  <a:srgbClr val="ffffff"/>
                </a:solidFill>
                <a:latin typeface="Lato"/>
                <a:ea typeface=""/>
              </a:rPr>
              <a:t>Mga Greenhouse Gas</a:t>
            </a:r>
            <a:endParaRPr b="0" lang="en-PH" sz="2000" spc="-1" strike="noStrike">
              <a:latin typeface=""/>
              <a:ea typeface=""/>
            </a:endParaRPr>
          </a:p>
        </p:txBody>
      </p:sp>
      <p:sp>
        <p:nvSpPr>
          <p:cNvPr id="218" name="PlaceHolder 10"/>
          <p:cNvSpPr txBox="1"/>
          <p:nvPr/>
        </p:nvSpPr>
        <p:spPr>
          <a:xfrm>
            <a:off x="609840" y="1368000"/>
            <a:ext cx="10958760" cy="4752000"/>
          </a:xfrm>
          <a:prstGeom prst="rect">
            <a:avLst/>
          </a:prstGeom>
          <a:noFill/>
          <a:ln w="76320">
            <a:noFill/>
          </a:ln>
        </p:spPr>
        <p:txBody>
          <a:bodyPr lIns="38160" rIns="38160" tIns="38160" bIns="38160" anchor="t">
            <a:normAutofit/>
          </a:bodyPr>
          <a:p>
            <a:pPr algn="just">
              <a:spcBef>
                <a:spcPts val="1417"/>
              </a:spcBef>
              <a:buNone/>
            </a:pPr>
            <a:r>
              <a:rPr b="0" lang="en-PH" sz="2000" spc="-1" strike="noStrike">
                <a:latin typeface="Lato"/>
                <a:ea typeface="AppleSystemUIFont"/>
              </a:rPr>
              <a:t>3. Chlorofluorocarbons (CFCs) – Kemikal ito na nakasisira ng ozone layer ng ating mundo. Ginagamit ang chlorofluorocarbons bilang refrigerants o pampalamig, aerosol propellants, at iba pa.</a:t>
            </a:r>
            <a:endParaRPr b="0" lang="en-PH" sz="2000" spc="-1" strike="noStrike">
              <a:latin typeface="Lato"/>
              <a:ea typeface="AppleSystemUIFont"/>
            </a:endParaRPr>
          </a:p>
          <a:p>
            <a:pPr algn="just">
              <a:spcBef>
                <a:spcPts val="1417"/>
              </a:spcBef>
              <a:buNone/>
            </a:pPr>
            <a:r>
              <a:rPr b="0" lang="en-PH" sz="2000" spc="-1" strike="noStrike">
                <a:latin typeface="Lato"/>
                <a:ea typeface="AppleSystemUIFont"/>
              </a:rPr>
              <a:t>4. Methane – Mula ito sa natural na proseso sa kapaligiran tulad ng mga nabubulok na bagay tulad ng mga basura, dumi ng mga hayop, at dayami ng palay.</a:t>
            </a:r>
            <a:endParaRPr b="0" lang="en-PH" sz="2000" spc="-1" strike="noStrike">
              <a:latin typeface="Lato"/>
              <a:ea typeface="AppleSystemUIFont"/>
            </a:endParaRPr>
          </a:p>
          <a:p>
            <a:pPr algn="just">
              <a:spcBef>
                <a:spcPts val="1417"/>
              </a:spcBef>
              <a:buNone/>
            </a:pPr>
            <a:r>
              <a:rPr b="0" lang="en-PH" sz="2000" spc="-1" strike="noStrike">
                <a:latin typeface="Lato"/>
                <a:ea typeface="AppleSystemUIFont"/>
              </a:rPr>
              <a:t>5. Nitrous oxide (N2O) – Nabubuo ito sa pamamagitan ng paggamit ng mga komersiyal at organikong pataba, pagsunog ng biomass, kombustiyon ng fossil fuel, at paggawa ng nitric acid.</a:t>
            </a: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8"/>
          <p:cNvSpPr/>
          <p:nvPr/>
        </p:nvSpPr>
        <p:spPr>
          <a:xfrm>
            <a:off x="609480" y="254880"/>
            <a:ext cx="10004040" cy="9979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AppleSystemUIFont"/>
              </a:rPr>
              <a:t>Aspektong Politikal, Pang-ekonomiya, at Panlipunan ng Climate Change</a:t>
            </a:r>
            <a:endParaRPr b="0" lang="en-PH" sz="3200" spc="-1" strike="noStrike">
              <a:latin typeface="Lato"/>
              <a:ea typeface=""/>
            </a:endParaRPr>
          </a:p>
        </p:txBody>
      </p:sp>
      <p:graphicFrame>
        <p:nvGraphicFramePr>
          <p:cNvPr id="220" name=""/>
          <p:cNvGraphicFramePr/>
          <p:nvPr/>
        </p:nvGraphicFramePr>
        <p:xfrm>
          <a:off x="702360" y="1361880"/>
          <a:ext cx="10817640" cy="4650120"/>
        </p:xfrm>
        <a:graphic>
          <a:graphicData uri="http://schemas.openxmlformats.org/drawingml/2006/table">
            <a:tbl>
              <a:tblPr/>
              <a:tblGrid>
                <a:gridCol w="3616200"/>
                <a:gridCol w="7201440"/>
              </a:tblGrid>
              <a:tr h="1549440">
                <a:tc>
                  <a:txBody>
                    <a:bodyPr lIns="90000" rIns="90000" tIns="46800" bIns="46800" anchor="ctr">
                      <a:noAutofit/>
                    </a:bodyPr>
                    <a:p>
                      <a:pPr algn="ctr">
                        <a:buNone/>
                      </a:pPr>
                      <a:r>
                        <a:rPr b="1" lang="en-PH" sz="2000" spc="-1" strike="noStrike">
                          <a:solidFill>
                            <a:srgbClr val="ffffff"/>
                          </a:solidFill>
                          <a:latin typeface="Lato"/>
                        </a:rPr>
                        <a:t>ASPEKTONG POLITIKAL</a:t>
                      </a:r>
                      <a:endParaRPr b="1" lang="en-PH" sz="2000" spc="-1" strike="noStrike">
                        <a:solidFill>
                          <a:srgbClr val="ffffff"/>
                        </a:solidFill>
                        <a:latin typeface="Lato"/>
                      </a:endParaRPr>
                    </a:p>
                  </a:txBody>
                  <a:tcPr anchor="ctr" marL="90000" marR="90000">
                    <a:lnL w="14400">
                      <a:solidFill>
                        <a:srgbClr val="ffbf00"/>
                      </a:solidFill>
                    </a:lnL>
                    <a:lnR w="14400">
                      <a:solidFill>
                        <a:srgbClr val="ffbf00"/>
                      </a:solidFill>
                    </a:lnR>
                    <a:lnT w="14400">
                      <a:solidFill>
                        <a:srgbClr val="ffbf00"/>
                      </a:solidFill>
                    </a:lnT>
                    <a:lnB w="14400">
                      <a:solidFill>
                        <a:srgbClr val="ffbf00"/>
                      </a:solidFill>
                    </a:lnB>
                    <a:solidFill>
                      <a:srgbClr val="000000"/>
                    </a:solidFill>
                  </a:tcPr>
                </a:tc>
                <a:tc>
                  <a:txBody>
                    <a:bodyPr lIns="90000" rIns="90000" tIns="46800" bIns="46800" anchor="ctr">
                      <a:noAutofit/>
                    </a:bodyPr>
                    <a:p>
                      <a:pPr marL="216000" indent="-216000" algn="just">
                        <a:lnSpc>
                          <a:spcPct val="100000"/>
                        </a:lnSpc>
                        <a:buClr>
                          <a:srgbClr val="000000"/>
                        </a:buClr>
                        <a:buSzPct val="45000"/>
                        <a:buFont typeface="Wingdings" charset="2"/>
                        <a:buChar char=""/>
                      </a:pPr>
                      <a:r>
                        <a:rPr b="0" lang="en-PH" sz="1500" spc="-1" strike="noStrike">
                          <a:solidFill>
                            <a:srgbClr val="ffffff"/>
                          </a:solidFill>
                          <a:latin typeface="Lato"/>
                        </a:rPr>
                        <a:t>- Ang United Nations, kabilang ang bansang Pilipinas, ay bumuo ng ilang mga kasunduan at mga batas na siyang tutugon sa mga suliraning dulot ng climate change.</a:t>
                      </a:r>
                      <a:endParaRPr b="0" lang="en-PH" sz="1500" spc="-1" strike="noStrike">
                        <a:solidFill>
                          <a:srgbClr val="ffffff"/>
                        </a:solidFill>
                        <a:latin typeface="Lato"/>
                        <a:ea typeface="PingFang SC"/>
                      </a:endParaRPr>
                    </a:p>
                    <a:p>
                      <a:pPr marL="216000" indent="-216000" algn="just">
                        <a:lnSpc>
                          <a:spcPct val="100000"/>
                        </a:lnSpc>
                        <a:buClr>
                          <a:srgbClr val="000000"/>
                        </a:buClr>
                        <a:buSzPct val="45000"/>
                        <a:buFont typeface="Wingdings" charset="2"/>
                        <a:buChar char=""/>
                      </a:pPr>
                      <a:r>
                        <a:rPr b="0" lang="en-PH" sz="1500" spc="-1" strike="noStrike">
                          <a:solidFill>
                            <a:srgbClr val="ffffff"/>
                          </a:solidFill>
                          <a:latin typeface="Lato"/>
                        </a:rPr>
                        <a:t>- Ang mga batas at kasunduang ito ay napapaloob sa aspektong politikal ng climate change kung saan nagkakaroon ng mga hakbangin ang bawat bansa tulad ng paglikha ng mga programa, batas, at polisiya na siyang magiging daan upang mabawasan o mawakasan ang epekto ng climate change sa daigdig.</a:t>
                      </a:r>
                      <a:endParaRPr b="0" lang="en-PH" sz="1500" spc="-1" strike="noStrike">
                        <a:solidFill>
                          <a:srgbClr val="ffffff"/>
                        </a:solidFill>
                        <a:latin typeface="Lato"/>
                        <a:ea typeface="PingFang SC"/>
                      </a:endParaRPr>
                    </a:p>
                  </a:txBody>
                  <a:tcPr anchor="ctr" marL="90000" marR="90000">
                    <a:lnL w="14400">
                      <a:solidFill>
                        <a:srgbClr val="ffbf00"/>
                      </a:solidFill>
                    </a:lnL>
                    <a:lnR w="14400">
                      <a:solidFill>
                        <a:srgbClr val="ffbf00"/>
                      </a:solidFill>
                    </a:lnR>
                    <a:lnT w="14400">
                      <a:solidFill>
                        <a:srgbClr val="ffbf00"/>
                      </a:solidFill>
                    </a:lnT>
                    <a:lnB w="14400">
                      <a:solidFill>
                        <a:srgbClr val="ffbf00"/>
                      </a:solidFill>
                    </a:lnB>
                    <a:solidFill>
                      <a:srgbClr val="000000"/>
                    </a:solidFill>
                  </a:tcPr>
                </a:tc>
              </a:tr>
              <a:tr h="1549440">
                <a:tc>
                  <a:txBody>
                    <a:bodyPr lIns="90000" rIns="90000" tIns="46800" bIns="46800" anchor="ctr">
                      <a:noAutofit/>
                    </a:bodyPr>
                    <a:p>
                      <a:pPr algn="ctr">
                        <a:buNone/>
                      </a:pPr>
                      <a:r>
                        <a:rPr b="0" lang="en-PH" sz="2000" spc="-1" strike="noStrike">
                          <a:solidFill>
                            <a:srgbClr val="ffffff"/>
                          </a:solidFill>
                          <a:latin typeface="Lato"/>
                        </a:rPr>
                        <a:t>ASPEKTONG PANG-EKONOMIYA</a:t>
                      </a:r>
                      <a:endParaRPr b="0" lang="en-PH" sz="2000" spc="-1" strike="noStrike">
                        <a:solidFill>
                          <a:srgbClr val="ffffff"/>
                        </a:solidFill>
                        <a:latin typeface="Lato"/>
                      </a:endParaRPr>
                    </a:p>
                  </a:txBody>
                  <a:tcPr anchor="ctr" marL="90000" marR="90000">
                    <a:lnL w="14400">
                      <a:solidFill>
                        <a:srgbClr val="ffbf00"/>
                      </a:solidFill>
                    </a:lnL>
                    <a:lnR w="14400">
                      <a:solidFill>
                        <a:srgbClr val="ffbf00"/>
                      </a:solidFill>
                    </a:lnR>
                    <a:lnT w="14400">
                      <a:solidFill>
                        <a:srgbClr val="ffbf00"/>
                      </a:solidFill>
                    </a:lnT>
                    <a:lnB w="14400">
                      <a:solidFill>
                        <a:srgbClr val="ffbf00"/>
                      </a:solidFill>
                    </a:lnB>
                    <a:solidFill>
                      <a:srgbClr val="000000"/>
                    </a:solidFill>
                  </a:tcPr>
                </a:tc>
                <a:tc>
                  <a:txBody>
                    <a:bodyPr lIns="90000" rIns="90000" tIns="46800" bIns="46800" anchor="ctr">
                      <a:noAutofit/>
                    </a:bodyPr>
                    <a:p>
                      <a:pPr marL="216000" indent="-216000" algn="just">
                        <a:buClr>
                          <a:srgbClr val="000000"/>
                        </a:buClr>
                        <a:buSzPct val="45000"/>
                        <a:buFont typeface="Wingdings" charset="2"/>
                        <a:buChar char=""/>
                      </a:pPr>
                      <a:r>
                        <a:rPr b="0" lang="en-PH" sz="1500" spc="-1" strike="noStrike">
                          <a:solidFill>
                            <a:srgbClr val="ffffff"/>
                          </a:solidFill>
                          <a:latin typeface="Lato"/>
                          <a:ea typeface="AppleSystemUIFont"/>
                        </a:rPr>
                        <a:t>- Ang climate change ay lubos ding nakaaapekto sa ekonomiya ng isang bansa at sa daigdig dahil na rin sa suliraning dulot nito sa agrikultural na produkto tulad ng pagkasira ng mga pananim dahil sa pagdami ng mga peste na bunga ng mas mataas na temperatura at pagkasira dulot ng tagtuyot o sobrang pag-ulan. Ito ay napapaloob sa aspektong pang-ekonomiya na siyang nagdudulot ng masamang epekto sa kabuhayan ng tao.</a:t>
                      </a:r>
                      <a:endParaRPr b="0" lang="en-PH" sz="1500" spc="-1" strike="noStrike">
                        <a:solidFill>
                          <a:srgbClr val="ffffff"/>
                        </a:solidFill>
                        <a:latin typeface="Lato"/>
                      </a:endParaRPr>
                    </a:p>
                  </a:txBody>
                  <a:tcPr anchor="ctr" marL="90000" marR="90000">
                    <a:lnL w="14400">
                      <a:solidFill>
                        <a:srgbClr val="ffbf00"/>
                      </a:solidFill>
                    </a:lnL>
                    <a:lnR w="14400">
                      <a:solidFill>
                        <a:srgbClr val="ffbf00"/>
                      </a:solidFill>
                    </a:lnR>
                    <a:lnT w="14400">
                      <a:solidFill>
                        <a:srgbClr val="ffbf00"/>
                      </a:solidFill>
                    </a:lnT>
                    <a:lnB w="14400">
                      <a:solidFill>
                        <a:srgbClr val="ffbf00"/>
                      </a:solidFill>
                    </a:lnB>
                    <a:solidFill>
                      <a:srgbClr val="000000"/>
                    </a:solidFill>
                  </a:tcPr>
                </a:tc>
              </a:tr>
              <a:tr h="1551240">
                <a:tc>
                  <a:txBody>
                    <a:bodyPr lIns="90000" rIns="90000" tIns="46800" bIns="46800" anchor="ctr">
                      <a:noAutofit/>
                    </a:bodyPr>
                    <a:p>
                      <a:pPr algn="ctr">
                        <a:buNone/>
                      </a:pPr>
                      <a:r>
                        <a:rPr b="0" lang="en-PH" sz="2000" spc="-1" strike="noStrike">
                          <a:solidFill>
                            <a:srgbClr val="ffffff"/>
                          </a:solidFill>
                          <a:latin typeface="Lato"/>
                        </a:rPr>
                        <a:t>ASPEKTONG PANLIPUNAN</a:t>
                      </a:r>
                      <a:endParaRPr b="0" lang="en-PH" sz="2000" spc="-1" strike="noStrike">
                        <a:solidFill>
                          <a:srgbClr val="ffffff"/>
                        </a:solidFill>
                        <a:latin typeface="Lato"/>
                      </a:endParaRPr>
                    </a:p>
                  </a:txBody>
                  <a:tcPr anchor="ctr" marL="90000" marR="90000">
                    <a:lnL w="14400">
                      <a:solidFill>
                        <a:srgbClr val="ffbf00"/>
                      </a:solidFill>
                    </a:lnL>
                    <a:lnR w="14400">
                      <a:solidFill>
                        <a:srgbClr val="ffbf00"/>
                      </a:solidFill>
                    </a:lnR>
                    <a:lnT w="14400">
                      <a:solidFill>
                        <a:srgbClr val="ffbf00"/>
                      </a:solidFill>
                    </a:lnT>
                    <a:lnB w="14400">
                      <a:solidFill>
                        <a:srgbClr val="ffbf00"/>
                      </a:solidFill>
                    </a:lnB>
                    <a:solidFill>
                      <a:srgbClr val="000000"/>
                    </a:solidFill>
                  </a:tcPr>
                </a:tc>
                <a:tc>
                  <a:txBody>
                    <a:bodyPr lIns="90000" rIns="90000" tIns="46800" bIns="46800" anchor="ctr">
                      <a:noAutofit/>
                    </a:bodyPr>
                    <a:p>
                      <a:pPr marL="216000" indent="-216000" algn="just">
                        <a:buClr>
                          <a:srgbClr val="000000"/>
                        </a:buClr>
                        <a:buSzPct val="45000"/>
                        <a:buFont typeface="Wingdings" charset="2"/>
                        <a:buChar char=""/>
                      </a:pPr>
                      <a:r>
                        <a:rPr b="0" lang="en-PH" sz="1500" spc="-1" strike="noStrike">
                          <a:solidFill>
                            <a:srgbClr val="ffffff"/>
                          </a:solidFill>
                          <a:latin typeface="Lato"/>
                          <a:ea typeface="AppleSystemUIFont"/>
                        </a:rPr>
                        <a:t>- Maging ang interaksiyon ng tao sa komunidad ay maaari ding maapektuhan ng climate change na napapaloob sa aspektong panlipunan kung saan ay nagkakaroon ng pagdami ng iba’t ibang uri ng sakit.</a:t>
                      </a:r>
                      <a:endParaRPr b="0" lang="en-PH" sz="1500" spc="-1" strike="noStrike">
                        <a:solidFill>
                          <a:srgbClr val="ffffff"/>
                        </a:solidFill>
                        <a:latin typeface="Lato"/>
                        <a:ea typeface="AppleSystemUIFont"/>
                      </a:endParaRPr>
                    </a:p>
                  </a:txBody>
                  <a:tcPr anchor="ctr" marL="90000" marR="90000">
                    <a:lnL w="14400">
                      <a:solidFill>
                        <a:srgbClr val="ffbf00"/>
                      </a:solidFill>
                    </a:lnL>
                    <a:lnR w="14400">
                      <a:solidFill>
                        <a:srgbClr val="ffbf00"/>
                      </a:solidFill>
                    </a:lnR>
                    <a:lnT w="14400">
                      <a:solidFill>
                        <a:srgbClr val="ffbf00"/>
                      </a:solidFill>
                    </a:lnT>
                    <a:lnB w="14400">
                      <a:solidFill>
                        <a:srgbClr val="ffbf00"/>
                      </a:solidFill>
                    </a:lnB>
                    <a:solidFill>
                      <a:srgbClr val="000000"/>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2" name="PlaceHolder 9"/>
          <p:cNvSpPr/>
          <p:nvPr/>
        </p:nvSpPr>
        <p:spPr>
          <a:xfrm>
            <a:off x="609480" y="1604880"/>
            <a:ext cx="10958040" cy="3962880"/>
          </a:xfrm>
          <a:prstGeom prst="rect">
            <a:avLst/>
          </a:prstGeom>
          <a:noFill/>
          <a:ln w="0">
            <a:noFill/>
          </a:ln>
        </p:spPr>
        <p:style>
          <a:lnRef idx="0"/>
          <a:fillRef idx="0"/>
          <a:effectRef idx="0"/>
          <a:fontRef idx="minor"/>
        </p:style>
      </p:sp>
      <p:sp>
        <p:nvSpPr>
          <p:cNvPr id="223" name="PlaceHolder 11"/>
          <p:cNvSpPr/>
          <p:nvPr/>
        </p:nvSpPr>
        <p:spPr>
          <a:xfrm>
            <a:off x="609840" y="1604520"/>
            <a:ext cx="10958040" cy="3962880"/>
          </a:xfrm>
          <a:prstGeom prst="rect">
            <a:avLst/>
          </a:prstGeom>
          <a:noFill/>
          <a:ln w="0">
            <a:noFill/>
          </a:ln>
        </p:spPr>
        <p:style>
          <a:lnRef idx="0"/>
          <a:fillRef idx="0"/>
          <a:effectRef idx="0"/>
          <a:fontRef idx="minor"/>
        </p:style>
      </p:sp>
      <p:sp>
        <p:nvSpPr>
          <p:cNvPr id="224" name="PlaceHolder 2"/>
          <p:cNvSpPr>
            <a:spLocks noGrp="1"/>
          </p:cNvSpPr>
          <p:nvPr>
            <p:ph/>
          </p:nvPr>
        </p:nvSpPr>
        <p:spPr>
          <a:xfrm>
            <a:off x="609480" y="1604520"/>
            <a:ext cx="10971360" cy="397620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Dugtungan ang sumusunod na pahayag ukol sa climate change at mga sanhi nito.</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0" lang="en-PH" sz="1800" spc="-1" strike="noStrike">
                <a:solidFill>
                  <a:srgbClr val="000000"/>
                </a:solidFill>
                <a:latin typeface="Lato"/>
                <a:ea typeface="Arial;Arial"/>
              </a:rPr>
              <a:t>1. </a:t>
            </a:r>
            <a:r>
              <a:rPr b="0" lang="en-PH" sz="1800" spc="-1" strike="noStrike">
                <a:solidFill>
                  <a:srgbClr val="000000"/>
                </a:solidFill>
                <a:latin typeface="Lato"/>
                <a:ea typeface="Arial;Arial"/>
              </a:rPr>
              <a:t>Ang climate change ay </a:t>
            </a:r>
            <a:endParaRPr b="0" lang="en-PH" sz="1800" spc="-1" strike="noStrike">
              <a:latin typeface="Lato"/>
            </a:endParaRPr>
          </a:p>
          <a:p>
            <a:pPr algn="just">
              <a:lnSpc>
                <a:spcPct val="100000"/>
              </a:lnSpc>
              <a:buNone/>
            </a:pPr>
            <a:r>
              <a:rPr b="0" lang="en-PH" sz="1800" spc="-1" strike="noStrike">
                <a:solidFill>
                  <a:srgbClr val="000000"/>
                </a:solidFill>
                <a:latin typeface="Lato"/>
                <a:ea typeface="Arial;Arial"/>
              </a:rPr>
              <a:t>2. Ang isa sa mga sanhi ng climate change ay</a:t>
            </a:r>
            <a:endParaRPr b="0" lang="en-PH" sz="1800" spc="-1" strike="noStrike">
              <a:latin typeface="Lato"/>
            </a:endParaRPr>
          </a:p>
          <a:p>
            <a:pPr algn="just">
              <a:lnSpc>
                <a:spcPct val="100000"/>
              </a:lnSpc>
              <a:buNone/>
            </a:pPr>
            <a:endParaRPr b="0" lang="en-PH" sz="1800" spc="-1" strike="noStrike">
              <a:latin typeface="Lato"/>
            </a:endParaRPr>
          </a:p>
        </p:txBody>
      </p:sp>
      <p:sp>
        <p:nvSpPr>
          <p:cNvPr id="225" name=""/>
          <p:cNvSpPr/>
          <p:nvPr/>
        </p:nvSpPr>
        <p:spPr>
          <a:xfrm>
            <a:off x="3168000" y="2376000"/>
            <a:ext cx="3960000" cy="0"/>
          </a:xfrm>
          <a:prstGeom prst="line">
            <a:avLst/>
          </a:prstGeom>
          <a:ln w="0">
            <a:solidFill>
              <a:srgbClr val="000000"/>
            </a:solidFill>
          </a:ln>
        </p:spPr>
        <p:style>
          <a:lnRef idx="0"/>
          <a:fillRef idx="0"/>
          <a:effectRef idx="0"/>
          <a:fontRef idx="minor"/>
        </p:style>
      </p:sp>
      <p:sp>
        <p:nvSpPr>
          <p:cNvPr id="226" name=""/>
          <p:cNvSpPr/>
          <p:nvPr/>
        </p:nvSpPr>
        <p:spPr>
          <a:xfrm>
            <a:off x="5148000" y="2664000"/>
            <a:ext cx="3960000" cy="0"/>
          </a:xfrm>
          <a:prstGeom prst="line">
            <a:avLst/>
          </a:prstGeom>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58040" cy="11304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8" name="PlaceHolder 2"/>
          <p:cNvSpPr>
            <a:spLocks noGrp="1"/>
          </p:cNvSpPr>
          <p:nvPr>
            <p:ph/>
          </p:nvPr>
        </p:nvSpPr>
        <p:spPr>
          <a:xfrm>
            <a:off x="609480" y="1604520"/>
            <a:ext cx="10958040" cy="3962880"/>
          </a:xfrm>
          <a:prstGeom prst="rect">
            <a:avLst/>
          </a:prstGeom>
          <a:noFill/>
          <a:ln w="0">
            <a:noFill/>
          </a:ln>
        </p:spPr>
        <p:txBody>
          <a:bodyPr lIns="0" rIns="0" tIns="0" bIns="0" anchor="t">
            <a:normAutofit/>
          </a:bodyPr>
          <a:p>
            <a:pPr algn="just">
              <a:buNone/>
            </a:pPr>
            <a:r>
              <a:rPr b="0" lang="en-PH" sz="1800" spc="-1" strike="noStrike">
                <a:latin typeface="Lato"/>
              </a:rPr>
              <a:t>1. Ang climate change o pagbabago ng klima o panahon ay nagdudulot ng pagbabago sa lakas at haba ng tag-ulan, intensidad at haba ng tag-init, lakas at dalas ng mga bagyo, at kabuoang temperatura ng mundo.</a:t>
            </a:r>
            <a:endParaRPr b="0" lang="en-PH" sz="1800" spc="-1" strike="noStrike">
              <a:latin typeface="AppleSystemUIFont"/>
              <a:ea typeface="AppleSystemUIFont"/>
            </a:endParaRPr>
          </a:p>
          <a:p>
            <a:pPr algn="just">
              <a:buNone/>
            </a:pPr>
            <a:r>
              <a:rPr b="0" lang="en-PH" sz="1800" spc="-1" strike="noStrike">
                <a:latin typeface="Lato"/>
              </a:rPr>
              <a:t>2. Ang ilan sa mga sanhi ng climate change ay ang natural na pagbabago ng klima, init mula sa ilalim ng lupa, o mga maling gawain ng mga tao.</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5839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2023-04-24T07:53:23Z</dcterms:modified>
  <cp:revision>2795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