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_rels/slideMaster5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6.png" ContentType="image/png"/>
  <Override PartName="/ppt/media/image7.png" ContentType="image/png"/>
  <Override PartName="/ppt/media/image5.png" ContentType="image/png"/>
  <Override PartName="/ppt/media/image10.png" ContentType="image/png"/>
  <Override PartName="/ppt/media/image8.png" ContentType="image/png"/>
  <Override PartName="/ppt/media/image9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_rels/slideLayout56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49.xml.rels" ContentType="application/vnd.openxmlformats-package.relationships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0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  <p:sldMasterId id="2147483700" r:id="rId6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0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0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2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280" y="1604520"/>
            <a:ext cx="3532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8720" y="1604520"/>
            <a:ext cx="3532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2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280" y="3682080"/>
            <a:ext cx="3532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8720" y="3682080"/>
            <a:ext cx="3532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2920" cy="1106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0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0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0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2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280" y="1604520"/>
            <a:ext cx="3532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8720" y="1604520"/>
            <a:ext cx="3532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2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280" y="3682080"/>
            <a:ext cx="3532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8720" y="3682080"/>
            <a:ext cx="3532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2920" cy="1106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0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0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0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2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/>
          </p:nvPr>
        </p:nvSpPr>
        <p:spPr>
          <a:xfrm>
            <a:off x="4319280" y="1604520"/>
            <a:ext cx="3532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4" name="PlaceHolder 4"/>
          <p:cNvSpPr>
            <a:spLocks noGrp="1"/>
          </p:cNvSpPr>
          <p:nvPr>
            <p:ph/>
          </p:nvPr>
        </p:nvSpPr>
        <p:spPr>
          <a:xfrm>
            <a:off x="8028720" y="1604520"/>
            <a:ext cx="3532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5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2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6" name="PlaceHolder 6"/>
          <p:cNvSpPr>
            <a:spLocks noGrp="1"/>
          </p:cNvSpPr>
          <p:nvPr>
            <p:ph/>
          </p:nvPr>
        </p:nvSpPr>
        <p:spPr>
          <a:xfrm>
            <a:off x="4319280" y="3682080"/>
            <a:ext cx="3532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7" name="PlaceHolder 7"/>
          <p:cNvSpPr>
            <a:spLocks noGrp="1"/>
          </p:cNvSpPr>
          <p:nvPr>
            <p:ph/>
          </p:nvPr>
        </p:nvSpPr>
        <p:spPr>
          <a:xfrm>
            <a:off x="8028720" y="3682080"/>
            <a:ext cx="3532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3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2920" cy="1106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4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4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4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47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4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5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5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0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0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0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5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5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59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2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/>
          </p:nvPr>
        </p:nvSpPr>
        <p:spPr>
          <a:xfrm>
            <a:off x="4319280" y="1604520"/>
            <a:ext cx="3532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3" name="PlaceHolder 4"/>
          <p:cNvSpPr>
            <a:spLocks noGrp="1"/>
          </p:cNvSpPr>
          <p:nvPr>
            <p:ph/>
          </p:nvPr>
        </p:nvSpPr>
        <p:spPr>
          <a:xfrm>
            <a:off x="8028720" y="1604520"/>
            <a:ext cx="3532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4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2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5" name="PlaceHolder 6"/>
          <p:cNvSpPr>
            <a:spLocks noGrp="1"/>
          </p:cNvSpPr>
          <p:nvPr>
            <p:ph/>
          </p:nvPr>
        </p:nvSpPr>
        <p:spPr>
          <a:xfrm>
            <a:off x="4319280" y="3682080"/>
            <a:ext cx="3532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6" name="PlaceHolder 7"/>
          <p:cNvSpPr>
            <a:spLocks noGrp="1"/>
          </p:cNvSpPr>
          <p:nvPr>
            <p:ph/>
          </p:nvPr>
        </p:nvSpPr>
        <p:spPr>
          <a:xfrm>
            <a:off x="8028720" y="3682080"/>
            <a:ext cx="3532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7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7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2920" cy="1106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8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8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90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9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9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9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0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9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0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97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0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9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0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0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02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2920" cy="1106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2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05" name="PlaceHolder 3"/>
          <p:cNvSpPr>
            <a:spLocks noGrp="1"/>
          </p:cNvSpPr>
          <p:nvPr>
            <p:ph/>
          </p:nvPr>
        </p:nvSpPr>
        <p:spPr>
          <a:xfrm>
            <a:off x="4319280" y="1604520"/>
            <a:ext cx="3532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06" name="PlaceHolder 4"/>
          <p:cNvSpPr>
            <a:spLocks noGrp="1"/>
          </p:cNvSpPr>
          <p:nvPr>
            <p:ph/>
          </p:nvPr>
        </p:nvSpPr>
        <p:spPr>
          <a:xfrm>
            <a:off x="8028720" y="1604520"/>
            <a:ext cx="3532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07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2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08" name="PlaceHolder 6"/>
          <p:cNvSpPr>
            <a:spLocks noGrp="1"/>
          </p:cNvSpPr>
          <p:nvPr>
            <p:ph/>
          </p:nvPr>
        </p:nvSpPr>
        <p:spPr>
          <a:xfrm>
            <a:off x="4319280" y="3682080"/>
            <a:ext cx="3532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09" name="PlaceHolder 7"/>
          <p:cNvSpPr>
            <a:spLocks noGrp="1"/>
          </p:cNvSpPr>
          <p:nvPr>
            <p:ph/>
          </p:nvPr>
        </p:nvSpPr>
        <p:spPr>
          <a:xfrm>
            <a:off x="8028720" y="3682080"/>
            <a:ext cx="3532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0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6.xml"/><Relationship Id="rId6" Type="http://schemas.openxmlformats.org/officeDocument/2006/relationships/slideLayout" Target="../slideLayouts/slideLayout27.xml"/><Relationship Id="rId7" Type="http://schemas.openxmlformats.org/officeDocument/2006/relationships/slideLayout" Target="../slideLayouts/slideLayout28.xml"/><Relationship Id="rId8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7.png"/><Relationship Id="rId3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slideLayout" Target="../slideLayouts/slideLayout49.xml"/><Relationship Id="rId5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2.xml"/><Relationship Id="rId8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59.xml"/><Relationship Id="rId15" Type="http://schemas.openxmlformats.org/officeDocument/2006/relationships/slideLayout" Target="../slideLayouts/slideLayout60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91040" cy="6856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7920" cy="279792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703360" cy="386136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703360" cy="38304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PH" sz="1800" spc="-1" strike="noStrike">
                <a:latin typeface="Arial"/>
              </a:rPr>
              <a:t>Click to edit the title text format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Click to edit the outline text format</a:t>
            </a:r>
            <a:endParaRPr b="0" lang="en-PH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1800" spc="-1" strike="noStrike">
                <a:latin typeface="Arial"/>
              </a:rPr>
              <a:t>Second Outline Level</a:t>
            </a:r>
            <a:endParaRPr b="0" lang="en-PH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Third Outline Level</a:t>
            </a:r>
            <a:endParaRPr b="0" lang="en-PH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1800" spc="-1" strike="noStrike">
                <a:latin typeface="Arial"/>
              </a:rPr>
              <a:t>Fourth Outline Level</a:t>
            </a:r>
            <a:endParaRPr b="0" lang="en-PH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Fifth Outline Level</a:t>
            </a:r>
            <a:endParaRPr b="0" lang="en-PH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Sixth Outline Level</a:t>
            </a:r>
            <a:endParaRPr b="0" lang="en-PH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Seventh Outline Level</a:t>
            </a:r>
            <a:endParaRPr b="0" lang="en-PH" sz="18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91040" cy="63396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9480" cy="96948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33560" cy="103356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908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222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91040" cy="633960"/>
          </a:xfrm>
          <a:prstGeom prst="rect">
            <a:avLst/>
          </a:prstGeom>
          <a:ln w="0">
            <a:noFill/>
          </a:ln>
        </p:spPr>
      </p:pic>
      <p:sp>
        <p:nvSpPr>
          <p:cNvPr id="86" name="Rectangle 7"/>
          <p:cNvSpPr/>
          <p:nvPr/>
        </p:nvSpPr>
        <p:spPr>
          <a:xfrm>
            <a:off x="10868760" y="0"/>
            <a:ext cx="969480" cy="96948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87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33560" cy="1033560"/>
          </a:xfrm>
          <a:prstGeom prst="rect">
            <a:avLst/>
          </a:prstGeom>
          <a:ln w="0">
            <a:noFill/>
          </a:ln>
        </p:spPr>
      </p:pic>
      <p:sp>
        <p:nvSpPr>
          <p:cNvPr id="88" name="TextBox 9"/>
          <p:cNvSpPr/>
          <p:nvPr/>
        </p:nvSpPr>
        <p:spPr>
          <a:xfrm>
            <a:off x="185400" y="6362280"/>
            <a:ext cx="46908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89" name="TextBox 11"/>
          <p:cNvSpPr/>
          <p:nvPr/>
        </p:nvSpPr>
        <p:spPr>
          <a:xfrm>
            <a:off x="9452520" y="6352200"/>
            <a:ext cx="26222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15360" cy="3383640"/>
          </a:xfrm>
          <a:prstGeom prst="rect">
            <a:avLst/>
          </a:prstGeom>
          <a:ln w="12700">
            <a:noFill/>
          </a:ln>
        </p:spPr>
      </p:pic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PH" sz="1800" spc="-1" strike="noStrike">
                <a:latin typeface="Arial"/>
              </a:rPr>
              <a:t>Click to edit the title text format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Click to edit the outline text format</a:t>
            </a:r>
            <a:endParaRPr b="0" lang="en-PH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1800" spc="-1" strike="noStrike">
                <a:latin typeface="Arial"/>
              </a:rPr>
              <a:t>Second Outline Level</a:t>
            </a:r>
            <a:endParaRPr b="0" lang="en-PH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Third Outline Level</a:t>
            </a:r>
            <a:endParaRPr b="0" lang="en-PH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1800" spc="-1" strike="noStrike">
                <a:latin typeface="Arial"/>
              </a:rPr>
              <a:t>Fourth Outline Level</a:t>
            </a:r>
            <a:endParaRPr b="0" lang="en-PH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Fifth Outline Level</a:t>
            </a:r>
            <a:endParaRPr b="0" lang="en-PH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Sixth Outline Level</a:t>
            </a:r>
            <a:endParaRPr b="0" lang="en-PH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Seventh Outline Level</a:t>
            </a:r>
            <a:endParaRPr b="0" lang="en-PH" sz="18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91040" cy="633960"/>
          </a:xfrm>
          <a:prstGeom prst="rect">
            <a:avLst/>
          </a:prstGeom>
          <a:ln w="0">
            <a:noFill/>
          </a:ln>
        </p:spPr>
      </p:pic>
      <p:sp>
        <p:nvSpPr>
          <p:cNvPr id="168" name="Rectangle 7"/>
          <p:cNvSpPr/>
          <p:nvPr/>
        </p:nvSpPr>
        <p:spPr>
          <a:xfrm>
            <a:off x="10868760" y="0"/>
            <a:ext cx="969480" cy="96948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69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33560" cy="1033560"/>
          </a:xfrm>
          <a:prstGeom prst="rect">
            <a:avLst/>
          </a:prstGeom>
          <a:ln w="0">
            <a:noFill/>
          </a:ln>
        </p:spPr>
      </p:pic>
      <p:sp>
        <p:nvSpPr>
          <p:cNvPr id="170" name="TextBox 9"/>
          <p:cNvSpPr/>
          <p:nvPr/>
        </p:nvSpPr>
        <p:spPr>
          <a:xfrm>
            <a:off x="185400" y="6362280"/>
            <a:ext cx="46908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71" name="TextBox 11"/>
          <p:cNvSpPr/>
          <p:nvPr/>
        </p:nvSpPr>
        <p:spPr>
          <a:xfrm>
            <a:off x="9452520" y="6352200"/>
            <a:ext cx="26222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9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9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9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9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9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9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4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TextBox 7"/>
          <p:cNvSpPr/>
          <p:nvPr/>
        </p:nvSpPr>
        <p:spPr>
          <a:xfrm>
            <a:off x="4203000" y="3105720"/>
            <a:ext cx="749412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Deductive and Inductive Reasoning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PlaceHolder 1"/>
          <p:cNvSpPr>
            <a:spLocks noGrp="1"/>
          </p:cNvSpPr>
          <p:nvPr>
            <p:ph type="title"/>
          </p:nvPr>
        </p:nvSpPr>
        <p:spPr>
          <a:xfrm>
            <a:off x="838080" y="41040"/>
            <a:ext cx="10514520" cy="132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rmAutofit/>
          </a:bodyPr>
          <a:p>
            <a:pPr algn="ctr">
              <a:lnSpc>
                <a:spcPct val="9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</a:rPr>
              <a:t>Deductive and Inductive Reasoning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212" name="PlaceHolder 2"/>
          <p:cNvSpPr>
            <a:spLocks noGrp="1"/>
          </p:cNvSpPr>
          <p:nvPr>
            <p:ph/>
          </p:nvPr>
        </p:nvSpPr>
        <p:spPr>
          <a:xfrm>
            <a:off x="838080" y="1141560"/>
            <a:ext cx="10514520" cy="4977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algn="just">
              <a:lnSpc>
                <a:spcPct val="90000"/>
              </a:lnSpc>
              <a:buNone/>
            </a:pPr>
            <a:r>
              <a:rPr b="1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Deductive Reasoning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 is the process of reaching conclusions based on previously known facts.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To deduce means to reason from known facts. The deductive process involves the stipulation of a specific statement based on a general statement that has been accepted to be true. If we designate the general statement to be, “If a, then b,” then we can give a particular statement for a and get the conclusion b.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When you prove a theorem, you are using deductive reasoning—using existing structures to deduce new parts of the structure. In deductive reasoning, you assume that the hypothesis is true and then write a series of statements that lead to the conclusion.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Each statement is supported by a reason that justifies it. The set of statements and reasons consists of the proof.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endParaRPr b="0" lang="en-PH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PlaceHolder 1"/>
          <p:cNvSpPr>
            <a:spLocks noGrp="1"/>
          </p:cNvSpPr>
          <p:nvPr>
            <p:ph type="title"/>
          </p:nvPr>
        </p:nvSpPr>
        <p:spPr>
          <a:xfrm>
            <a:off x="838080" y="41040"/>
            <a:ext cx="10514520" cy="132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rmAutofit/>
          </a:bodyPr>
          <a:p>
            <a:pPr algn="ctr">
              <a:lnSpc>
                <a:spcPct val="9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</a:rPr>
              <a:t>Deductive and Inductive Reasoning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214" name="PlaceHolder 2"/>
          <p:cNvSpPr>
            <a:spLocks noGrp="1"/>
          </p:cNvSpPr>
          <p:nvPr>
            <p:ph/>
          </p:nvPr>
        </p:nvSpPr>
        <p:spPr>
          <a:xfrm>
            <a:off x="838080" y="1141560"/>
            <a:ext cx="10514520" cy="4977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algn="just">
              <a:lnSpc>
                <a:spcPct val="9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An argument such as this is known as a syllogism. A simple syllogism is an argument made up of three statements: a major premise, a minor premise (both of which are accepted as true), and a conclusion.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Consider the following syllogisms.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1. 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x : If two odd numbers are added, then their sum is even.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      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y : The numbers 3 and 5 are odd numbers.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      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z : The sum of 3 and 5 is even.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2. 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x : If you want good health, then you should get 8 hours of sleep each day.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      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y : Aaron wants good health.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      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z : Aaron should get 8 hours of sleep each day.</a:t>
            </a:r>
            <a:endParaRPr b="0" lang="en-PH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PlaceHolder 1"/>
          <p:cNvSpPr>
            <a:spLocks noGrp="1"/>
          </p:cNvSpPr>
          <p:nvPr>
            <p:ph type="title"/>
          </p:nvPr>
        </p:nvSpPr>
        <p:spPr>
          <a:xfrm>
            <a:off x="838080" y="41040"/>
            <a:ext cx="10514520" cy="132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rmAutofit/>
          </a:bodyPr>
          <a:p>
            <a:pPr algn="ctr">
              <a:lnSpc>
                <a:spcPct val="9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</a:rPr>
              <a:t>Deductive and Inductive Reasoning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216" name="PlaceHolder 2"/>
          <p:cNvSpPr>
            <a:spLocks noGrp="1"/>
          </p:cNvSpPr>
          <p:nvPr>
            <p:ph/>
          </p:nvPr>
        </p:nvSpPr>
        <p:spPr>
          <a:xfrm>
            <a:off x="838080" y="1141560"/>
            <a:ext cx="10514520" cy="4977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7000"/>
          </a:bodyPr>
          <a:p>
            <a:pPr algn="just">
              <a:lnSpc>
                <a:spcPct val="9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In the given two sets of statements, statement </a:t>
            </a:r>
            <a:r>
              <a:rPr b="1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x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 is called the </a:t>
            </a:r>
            <a:r>
              <a:rPr b="1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general statement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, </a:t>
            </a:r>
            <a:r>
              <a:rPr b="1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y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 is called the </a:t>
            </a:r>
            <a:r>
              <a:rPr b="1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particular statement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, and </a:t>
            </a:r>
            <a:r>
              <a:rPr b="1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z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 is called the </a:t>
            </a:r>
            <a:r>
              <a:rPr b="1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conclusion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. In these syllogisms, we reasoned from a statement about a general set to a statement about a particular member or element of that set. This kind of reasoning is characterized as reasoning from the general to the particular and it is called </a:t>
            </a:r>
            <a:r>
              <a:rPr b="1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deductive reasoning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.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r>
              <a:rPr b="1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Example 1: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 Complete each syllogism. Write a general statement (x), a particular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statement (y), and a conclusion (z).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a. 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x: If you quit smoking, then you save your lungs.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      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y: Karl quit smoking.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      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z: ______________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b. 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x: Right angles are congruent.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      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y: ______________________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      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z: ∠1 and ∠2 are congruent.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Solutions: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a. Karl saved his lungs.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b. ∠1 and ∠2 are right angles.</a:t>
            </a:r>
            <a:endParaRPr b="0" lang="en-PH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PlaceHolder 1"/>
          <p:cNvSpPr>
            <a:spLocks noGrp="1"/>
          </p:cNvSpPr>
          <p:nvPr>
            <p:ph type="title"/>
          </p:nvPr>
        </p:nvSpPr>
        <p:spPr>
          <a:xfrm>
            <a:off x="838080" y="41040"/>
            <a:ext cx="10514520" cy="132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rmAutofit/>
          </a:bodyPr>
          <a:p>
            <a:pPr algn="ctr">
              <a:lnSpc>
                <a:spcPct val="9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</a:rPr>
              <a:t>Deductive and Inductive Reasoning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218" name="PlaceHolder 2"/>
          <p:cNvSpPr>
            <a:spLocks noGrp="1"/>
          </p:cNvSpPr>
          <p:nvPr>
            <p:ph/>
          </p:nvPr>
        </p:nvSpPr>
        <p:spPr>
          <a:xfrm>
            <a:off x="838080" y="1141560"/>
            <a:ext cx="10514520" cy="4977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algn="just">
              <a:lnSpc>
                <a:spcPct val="90000"/>
              </a:lnSpc>
              <a:buNone/>
            </a:pPr>
            <a:r>
              <a:rPr b="1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Example 2: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 Determine if a valid conclusion can be reached from the two true statements.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x : If two angles of a triangle are congruent, then the sides opposite these angles are also congruent.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y : If two sides of a triangle are congruent, then the triangle is isosceles.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Solutions: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r>
              <a:rPr b="1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Conclusion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: If two angles of a triangle are congruent, then the triangle is isosceles.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This conclusion is true. Hence, valid.</a:t>
            </a:r>
            <a:endParaRPr b="0" lang="en-PH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/>
          </p:cNvSpPr>
          <p:nvPr>
            <p:ph type="title"/>
          </p:nvPr>
        </p:nvSpPr>
        <p:spPr>
          <a:xfrm>
            <a:off x="838080" y="41040"/>
            <a:ext cx="10514520" cy="132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rmAutofit/>
          </a:bodyPr>
          <a:p>
            <a:pPr algn="ctr">
              <a:lnSpc>
                <a:spcPct val="9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</a:rPr>
              <a:t>Deductive and Inductive Reasoning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220" name="PlaceHolder 2"/>
          <p:cNvSpPr>
            <a:spLocks noGrp="1"/>
          </p:cNvSpPr>
          <p:nvPr>
            <p:ph/>
          </p:nvPr>
        </p:nvSpPr>
        <p:spPr>
          <a:xfrm>
            <a:off x="838080" y="1141560"/>
            <a:ext cx="10514520" cy="4977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algn="just">
              <a:lnSpc>
                <a:spcPct val="90000"/>
              </a:lnSpc>
              <a:buNone/>
            </a:pPr>
            <a:r>
              <a:rPr b="1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Example 3: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 Create a second statement and a valid conclusion from the given true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statement.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a. If two angles form a linear pair, then they share a common side.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b. If two planes intersect, then their intersection is a line.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Solutions: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a. 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y: ∠1 and ∠2 share a common side.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      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z: ∠1 and ∠2 form a linear pair.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b. 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y: Planes m and n intersect.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      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z: Planes m and n intersect in a line.</a:t>
            </a:r>
            <a:endParaRPr b="0" lang="en-PH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PlaceHolder 1"/>
          <p:cNvSpPr>
            <a:spLocks noGrp="1"/>
          </p:cNvSpPr>
          <p:nvPr>
            <p:ph type="title"/>
          </p:nvPr>
        </p:nvSpPr>
        <p:spPr>
          <a:xfrm>
            <a:off x="838080" y="41040"/>
            <a:ext cx="10514520" cy="132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rmAutofit/>
          </a:bodyPr>
          <a:p>
            <a:pPr algn="ctr">
              <a:lnSpc>
                <a:spcPct val="9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</a:rPr>
              <a:t>Deductive and Inductive Reasoning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222" name="PlaceHolder 2"/>
          <p:cNvSpPr>
            <a:spLocks noGrp="1"/>
          </p:cNvSpPr>
          <p:nvPr>
            <p:ph/>
          </p:nvPr>
        </p:nvSpPr>
        <p:spPr>
          <a:xfrm>
            <a:off x="838080" y="1141560"/>
            <a:ext cx="10514520" cy="4977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algn="just">
              <a:lnSpc>
                <a:spcPct val="90000"/>
              </a:lnSpc>
              <a:buNone/>
            </a:pPr>
            <a:r>
              <a:rPr b="1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Inductive Reasoning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 is a process of observing data, recognizing patterns, and making generalizations from observations.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Geometry is rooted in inductive reasoning. Geometry in ancient times was a collection of procedures and measurements that gave answers to practical problems. Those procedures and measurements were generated over a long period of time as a result of experiences and observations. They were used to calculate land areas, build canals, and build pyramids. Most scientific inquiry begins with inductive reasoning. When a mathematician uses inductive reasoning to make a generalization, the generalization is called a </a:t>
            </a:r>
            <a:r>
              <a:rPr b="1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conjecture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.</a:t>
            </a:r>
            <a:endParaRPr b="0" lang="en-PH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PlaceHolder 1"/>
          <p:cNvSpPr>
            <a:spLocks noGrp="1"/>
          </p:cNvSpPr>
          <p:nvPr>
            <p:ph type="title"/>
          </p:nvPr>
        </p:nvSpPr>
        <p:spPr>
          <a:xfrm>
            <a:off x="838080" y="41040"/>
            <a:ext cx="10514520" cy="132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rmAutofit/>
          </a:bodyPr>
          <a:p>
            <a:pPr algn="ctr">
              <a:lnSpc>
                <a:spcPct val="9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</a:rPr>
              <a:t>Deductive and Inductive Reasoning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224" name="PlaceHolder 2"/>
          <p:cNvSpPr>
            <a:spLocks noGrp="1"/>
          </p:cNvSpPr>
          <p:nvPr>
            <p:ph/>
          </p:nvPr>
        </p:nvSpPr>
        <p:spPr>
          <a:xfrm>
            <a:off x="838080" y="1141560"/>
            <a:ext cx="10514520" cy="4977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algn="just">
              <a:lnSpc>
                <a:spcPct val="90000"/>
              </a:lnSpc>
              <a:buNone/>
            </a:pPr>
            <a:r>
              <a:rPr b="1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Example 4: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 A student in a Science class takes a piece of salt, turns it over a burning candle, and observes that it burns with a yellow flame. He/She does this with many other pieces of salt. Finding that they all burn with a yellow flame, the student therefore makes the conjecture: All salt burns with a yellow flame.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r>
              <a:rPr b="1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Example 5: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 Use inductive reasoning to find the next two terms of each sequence.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Describe how you found the terms.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                   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a. 1, 2, 4, 8, 16, ... 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b. 1, 4, 9, 16, 25, ...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Solutions: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a. The next two terms are 32 and 64. Each term except the first is 2 times the previous term.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b. The next two terms are 36 and 49. The terms in the given sequence are squares of positive integers. Get the squares of 6 and 7.</a:t>
            </a:r>
            <a:endParaRPr b="0" lang="en-PH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/>
          </p:cNvSpPr>
          <p:nvPr>
            <p:ph type="title"/>
          </p:nvPr>
        </p:nvSpPr>
        <p:spPr>
          <a:xfrm>
            <a:off x="838080" y="41040"/>
            <a:ext cx="10514520" cy="132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rmAutofit/>
          </a:bodyPr>
          <a:p>
            <a:pPr algn="ctr">
              <a:lnSpc>
                <a:spcPct val="9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</a:rPr>
              <a:t>Deductive and Inductive Reasoning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226" name="PlaceHolder 2"/>
          <p:cNvSpPr>
            <a:spLocks noGrp="1"/>
          </p:cNvSpPr>
          <p:nvPr>
            <p:ph/>
          </p:nvPr>
        </p:nvSpPr>
        <p:spPr>
          <a:xfrm>
            <a:off x="838080" y="1141560"/>
            <a:ext cx="10514520" cy="4977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algn="just">
              <a:lnSpc>
                <a:spcPct val="90000"/>
              </a:lnSpc>
              <a:buNone/>
            </a:pPr>
            <a:r>
              <a:rPr b="1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Example 6: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 Study each number pattern. State your findings by completing the conjecture.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12 + 28 = 40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0 + 22 = 22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14 + 6 = 20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18 + 16 = 34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10 + 30 = 40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8 + 38 = 46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Conjecture: The sum of __________________________________________.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Solution: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9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Lato"/>
              </a:rPr>
              <a:t>The sum of two even numbers is an even number.</a:t>
            </a:r>
            <a:endParaRPr b="0" lang="en-PH" sz="2200" spc="-1" strike="noStrike">
              <a:latin typeface="Arial"/>
            </a:endParaRPr>
          </a:p>
        </p:txBody>
      </p:sp>
      <p:pic>
        <p:nvPicPr>
          <p:cNvPr id="227" name="" descr=""/>
          <p:cNvPicPr/>
          <p:nvPr/>
        </p:nvPicPr>
        <p:blipFill>
          <a:blip r:embed="rId1"/>
          <a:stretch/>
        </p:blipFill>
        <p:spPr>
          <a:xfrm>
            <a:off x="3023640" y="4860000"/>
            <a:ext cx="6144840" cy="11944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1881</TotalTime>
  <Application>LibreOffice/7.2.5.2$MacOSX_X86_64 LibreOffice_project/499f9727c189e6ef3471021d6132d4c694f357e5</Application>
  <AppVersion>15.0000</AppVersion>
  <Words>322</Words>
  <Paragraphs>77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cp:lastPrinted>2023-03-16T06:30:06Z</cp:lastPrinted>
  <dcterms:modified xsi:type="dcterms:W3CDTF">2023-07-14T14:44:11Z</dcterms:modified>
  <cp:revision>171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4</vt:i4>
  </property>
  <property fmtid="{D5CDD505-2E9C-101B-9397-08002B2CF9AE}" pid="3" name="PresentationFormat">
    <vt:lpwstr>Widescreen</vt:lpwstr>
  </property>
  <property fmtid="{D5CDD505-2E9C-101B-9397-08002B2CF9AE}" pid="4" name="Slides">
    <vt:i4>10</vt:i4>
  </property>
</Properties>
</file>