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7.xml" ContentType="application/vnd.openxmlformats-officedocument.presentationml.slide+xml"/>
  <Override PartName="/ppt/slides/slide8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84200" cy="6850080"/>
          </a:xfrm>
          <a:prstGeom prst="rect">
            <a:avLst/>
          </a:prstGeom>
          <a:solidFill>
            <a:srgbClr val="ffffff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91080" cy="279108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96520" cy="385452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96520" cy="37620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84200" cy="62712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62640" cy="96264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26720" cy="102672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8396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154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08520" cy="337680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"/>
          <p:cNvSpPr/>
          <p:nvPr/>
        </p:nvSpPr>
        <p:spPr>
          <a:xfrm>
            <a:off x="3584160" y="2828880"/>
            <a:ext cx="8458920" cy="3957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ffffff"/>
                </a:solidFill>
                <a:latin typeface="Lato"/>
                <a:ea typeface="Ž_x005F_x0010_éþ"/>
              </a:rPr>
              <a:t>Using Exemplification as a Clue to Get the Meaning of Words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TextBox 5"/>
          <p:cNvSpPr/>
          <p:nvPr/>
        </p:nvSpPr>
        <p:spPr>
          <a:xfrm>
            <a:off x="1440000" y="676440"/>
            <a:ext cx="8997840" cy="1064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PH" sz="3200" spc="-1" strike="noStrike">
                <a:solidFill>
                  <a:srgbClr val="000000"/>
                </a:solidFill>
                <a:latin typeface="Lato"/>
                <a:ea typeface="Ž_x005F_x0010_éþ"/>
              </a:rPr>
              <a:t>Using Exemplification as a Clue to Get the Meaning of Words</a:t>
            </a:r>
            <a:endParaRPr b="0" lang="en-PH" sz="3200" spc="-1" strike="noStrike">
              <a:latin typeface="Arial"/>
            </a:endParaRPr>
          </a:p>
        </p:txBody>
      </p:sp>
      <p:sp>
        <p:nvSpPr>
          <p:cNvPr id="126" name=""/>
          <p:cNvSpPr/>
          <p:nvPr/>
        </p:nvSpPr>
        <p:spPr>
          <a:xfrm>
            <a:off x="900000" y="4140000"/>
            <a:ext cx="10280880" cy="1351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just">
              <a:lnSpc>
                <a:spcPct val="100000"/>
              </a:lnSpc>
              <a:spcBef>
                <a:spcPts val="499"/>
              </a:spcBef>
              <a:spcAft>
                <a:spcPts val="499"/>
              </a:spcAft>
              <a:buNone/>
            </a:pPr>
            <a:r>
              <a:rPr b="1" lang="en-PH" sz="26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Arial;Arial"/>
              </a:rPr>
              <a:t> 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27" name=""/>
          <p:cNvSpPr/>
          <p:nvPr/>
        </p:nvSpPr>
        <p:spPr>
          <a:xfrm>
            <a:off x="900000" y="2160000"/>
            <a:ext cx="10618920" cy="243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Arial;Arial"/>
              </a:rPr>
              <a:t>Another context clue you can make use of when you need to know the meaning of an unfamiliar word is the example clue.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28" name=""/>
          <p:cNvSpPr/>
          <p:nvPr/>
        </p:nvSpPr>
        <p:spPr>
          <a:xfrm>
            <a:off x="900360" y="3434400"/>
            <a:ext cx="10438560" cy="205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žkîþ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žkîþ"/>
              </a:rPr>
              <a:t>An </a:t>
            </a: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example clue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žkîþ"/>
              </a:rPr>
              <a:t>gives additional examples, explanations, and 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summaries to help you understand the meaning of an unfamiliar word. The example clue is usually near the unfamiliar word and introduced by the words/phrases such as, for example, such as, like, and including, to name a few.</a:t>
            </a:r>
            <a:endParaRPr b="0" lang="en-PH" sz="2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TextBox 1"/>
          <p:cNvSpPr/>
          <p:nvPr/>
        </p:nvSpPr>
        <p:spPr>
          <a:xfrm>
            <a:off x="1440000" y="540000"/>
            <a:ext cx="8997840" cy="1064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PH" sz="3200" spc="-1" strike="noStrike">
                <a:solidFill>
                  <a:srgbClr val="000000"/>
                </a:solidFill>
                <a:latin typeface="Lato"/>
                <a:ea typeface="Ž_x005F_x0010_éþ"/>
              </a:rPr>
              <a:t>Using Exemplification as a Clue to Get the Meaning of Words</a:t>
            </a:r>
            <a:endParaRPr b="0" lang="en-PH" sz="3200" spc="-1" strike="noStrike">
              <a:latin typeface="Arial"/>
            </a:endParaRPr>
          </a:p>
        </p:txBody>
      </p:sp>
      <p:sp>
        <p:nvSpPr>
          <p:cNvPr id="130" name=""/>
          <p:cNvSpPr/>
          <p:nvPr/>
        </p:nvSpPr>
        <p:spPr>
          <a:xfrm>
            <a:off x="900000" y="4140000"/>
            <a:ext cx="10280880" cy="1351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just">
              <a:lnSpc>
                <a:spcPct val="100000"/>
              </a:lnSpc>
              <a:spcBef>
                <a:spcPts val="499"/>
              </a:spcBef>
              <a:spcAft>
                <a:spcPts val="499"/>
              </a:spcAft>
              <a:buNone/>
            </a:pPr>
            <a:r>
              <a:rPr b="1" lang="en-PH" sz="26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Arial;Arial"/>
              </a:rPr>
              <a:t> 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31" name=""/>
          <p:cNvSpPr/>
          <p:nvPr/>
        </p:nvSpPr>
        <p:spPr>
          <a:xfrm>
            <a:off x="900360" y="1886760"/>
            <a:ext cx="10438560" cy="243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Example: 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32" name=""/>
          <p:cNvSpPr/>
          <p:nvPr/>
        </p:nvSpPr>
        <p:spPr>
          <a:xfrm>
            <a:off x="900360" y="2534400"/>
            <a:ext cx="10280880" cy="4844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Ž_x005F_x0010_éþ"/>
              </a:rPr>
              <a:t>	</a:t>
            </a:r>
            <a:r>
              <a:rPr b="0" i="1" lang="en-PH" sz="2400" spc="-1" strike="noStrike">
                <a:solidFill>
                  <a:srgbClr val="000000"/>
                </a:solidFill>
                <a:latin typeface="Lato"/>
                <a:ea typeface="Ž_x005F_x0010_éþ"/>
              </a:rPr>
              <a:t>We have to protect ourselves by getting vaccinated, whenever </a:t>
            </a:r>
            <a:r>
              <a:rPr b="0" i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available, from the many kinds of </a:t>
            </a:r>
            <a:r>
              <a:rPr b="0" i="1" lang="en-PH" sz="24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viruses</a:t>
            </a:r>
            <a:r>
              <a:rPr b="0" i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i="1" lang="en-PH" sz="2400" spc="-1" strike="noStrike">
                <a:solidFill>
                  <a:srgbClr val="000000"/>
                </a:solidFill>
                <a:latin typeface="Lato"/>
                <a:ea typeface="žkîþ"/>
              </a:rPr>
              <a:t>like Influenza and Corona, which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i="1" lang="en-PH" sz="2400" spc="-1" strike="noStrike">
                <a:solidFill>
                  <a:srgbClr val="000000"/>
                </a:solidFill>
                <a:latin typeface="Lato"/>
                <a:ea typeface="Ž_x005F_x0010_éþ"/>
              </a:rPr>
              <a:t>are considered deadly.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24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The meaning of the word </a:t>
            </a:r>
            <a:r>
              <a:rPr b="0" lang="en-PH" sz="24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viruses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can be inferred through the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žkîþ"/>
              </a:rPr>
              <a:t>examples Influenza and Corona, introduced by the word </a:t>
            </a:r>
            <a:r>
              <a:rPr b="0" i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like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. Using those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žkîþ"/>
              </a:rPr>
              <a:t>example clues, we can infer that the word </a:t>
            </a:r>
            <a:r>
              <a:rPr b="0" lang="en-PH" sz="24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viruses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i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means something that can cause disease.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24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Ž_x005F_x0010_éþ"/>
              </a:rPr>
              <a:t>	</a:t>
            </a:r>
            <a:endParaRPr b="0" lang="en-PH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TextBox 4"/>
          <p:cNvSpPr/>
          <p:nvPr/>
        </p:nvSpPr>
        <p:spPr>
          <a:xfrm>
            <a:off x="1440000" y="540000"/>
            <a:ext cx="8997840" cy="1064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PH" sz="3200" spc="-1" strike="noStrike">
                <a:solidFill>
                  <a:srgbClr val="000000"/>
                </a:solidFill>
                <a:latin typeface="Lato"/>
                <a:ea typeface="Ž_x005F_x0010_éþ"/>
              </a:rPr>
              <a:t>Using Exemplification as a Clue to Get the Meaning of Words</a:t>
            </a:r>
            <a:endParaRPr b="0" lang="en-PH" sz="3200" spc="-1" strike="noStrike">
              <a:latin typeface="Arial"/>
            </a:endParaRPr>
          </a:p>
        </p:txBody>
      </p:sp>
      <p:sp>
        <p:nvSpPr>
          <p:cNvPr id="134" name=""/>
          <p:cNvSpPr/>
          <p:nvPr/>
        </p:nvSpPr>
        <p:spPr>
          <a:xfrm>
            <a:off x="900360" y="1706760"/>
            <a:ext cx="10798560" cy="2432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200" spc="-1" strike="noStrike">
                <a:solidFill>
                  <a:srgbClr val="000000"/>
                </a:solidFill>
                <a:latin typeface="Lato"/>
                <a:ea typeface="DejaVu Sans"/>
              </a:rPr>
              <a:t>Example: </a:t>
            </a:r>
            <a:endParaRPr b="0" lang="en-PH" sz="2200" spc="-1" strike="noStrike">
              <a:latin typeface="Arial"/>
            </a:endParaRPr>
          </a:p>
        </p:txBody>
      </p:sp>
      <p:sp>
        <p:nvSpPr>
          <p:cNvPr id="135" name=""/>
          <p:cNvSpPr/>
          <p:nvPr/>
        </p:nvSpPr>
        <p:spPr>
          <a:xfrm>
            <a:off x="900360" y="2340000"/>
            <a:ext cx="10258560" cy="4844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i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When doctors need to know the kind of virus present in a body, they often get </a:t>
            </a:r>
            <a:r>
              <a:rPr b="0" i="1" lang="en-PH" sz="24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specimens</a:t>
            </a:r>
            <a:r>
              <a:rPr b="0" i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to test, such as blood, saliva, and urine.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24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What are the example clues which can be used to unlock the meaning of the word </a:t>
            </a:r>
            <a:r>
              <a:rPr b="0" lang="en-PH" sz="24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specimens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? </a:t>
            </a:r>
            <a:r>
              <a:rPr b="0" i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Blood, saliva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, and </a:t>
            </a:r>
            <a:r>
              <a:rPr b="0" i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urine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žkîþ"/>
              </a:rPr>
              <a:t>as the example clues for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specimens.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24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Ž_x005F_x0010_éþ"/>
              </a:rPr>
              <a:t>	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36" name=""/>
          <p:cNvSpPr/>
          <p:nvPr/>
        </p:nvSpPr>
        <p:spPr>
          <a:xfrm>
            <a:off x="900360" y="4860000"/>
            <a:ext cx="10258560" cy="1315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What do you think is the meaning of the word specimens? </a:t>
            </a:r>
            <a:r>
              <a:rPr b="0" i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It is a small quantity of something, which can be used for testing.</a:t>
            </a:r>
            <a:endParaRPr b="0" lang="en-PH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"/>
          <p:cNvSpPr/>
          <p:nvPr/>
        </p:nvSpPr>
        <p:spPr>
          <a:xfrm>
            <a:off x="900000" y="360000"/>
            <a:ext cx="10078920" cy="555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2800" spc="-1" strike="noStrike">
                <a:solidFill>
                  <a:srgbClr val="000000"/>
                </a:solidFill>
                <a:latin typeface="Lato"/>
                <a:ea typeface="Ž_x005F_x0010_éþ"/>
              </a:rPr>
              <a:t>Using Exemplification as a Clue to Get the Meaning of Words</a:t>
            </a:r>
            <a:endParaRPr b="0" lang="en-PH" sz="2800" spc="-1" strike="noStrike">
              <a:latin typeface="Arial"/>
            </a:endParaRPr>
          </a:p>
        </p:txBody>
      </p:sp>
      <p:sp>
        <p:nvSpPr>
          <p:cNvPr id="138" name=""/>
          <p:cNvSpPr/>
          <p:nvPr/>
        </p:nvSpPr>
        <p:spPr>
          <a:xfrm>
            <a:off x="900000" y="1509840"/>
            <a:ext cx="10620000" cy="1009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Read each sentence. Write the letter of the correct definition of the underlined word in each sentence. Choose from the options inside the box.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</p:txBody>
      </p:sp>
      <p:sp>
        <p:nvSpPr>
          <p:cNvPr id="139" name=""/>
          <p:cNvSpPr/>
          <p:nvPr/>
        </p:nvSpPr>
        <p:spPr>
          <a:xfrm rot="1800">
            <a:off x="898920" y="4681440"/>
            <a:ext cx="10618560" cy="376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1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ppleSystemUIFont"/>
              </a:rPr>
              <a:t>. In order to find survivors, the rescuers worked through the </a:t>
            </a:r>
            <a:r>
              <a:rPr b="0" lang="en-PH" sz="2000" spc="-1" strike="noStrike" u="sng">
                <a:solidFill>
                  <a:srgbClr val="000000"/>
                </a:solidFill>
                <a:uFillTx/>
                <a:latin typeface="Lato"/>
                <a:ea typeface="AppleSystemUIFont"/>
              </a:rPr>
              <a:t>debris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ppleSystemUIFont"/>
              </a:rPr>
              <a:t>, such as fallen rocks and trees destroyed by the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earthquake. Debris means _____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ppleSystemUIFont"/>
              </a:rPr>
              <a:t>2. It was hard to wash the shirt of my younger sister, for it was filled with </a:t>
            </a:r>
            <a:r>
              <a:rPr b="0" lang="en-PH" sz="2000" spc="-1" strike="noStrike" u="sng">
                <a:solidFill>
                  <a:srgbClr val="000000"/>
                </a:solidFill>
                <a:uFillTx/>
                <a:latin typeface="Lato"/>
                <a:ea typeface="AppleSystemUIFont"/>
              </a:rPr>
              <a:t>stains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ppleSystemUIFont"/>
              </a:rPr>
              <a:t> like sauce and oil after eating adobo.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Stains mean _____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</p:txBody>
      </p:sp>
      <p:sp>
        <p:nvSpPr>
          <p:cNvPr id="140" name=""/>
          <p:cNvSpPr/>
          <p:nvPr/>
        </p:nvSpPr>
        <p:spPr>
          <a:xfrm>
            <a:off x="2700000" y="2520000"/>
            <a:ext cx="7198920" cy="1964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A.  to relieve with liquid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B.  easily broken or destroyed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C.  animals that kill another animal for food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D.  the remains of something that was ruined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E.  dirty marks on something that are difficult to remove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41" name=""/>
          <p:cNvSpPr/>
          <p:nvPr/>
        </p:nvSpPr>
        <p:spPr>
          <a:xfrm>
            <a:off x="2520000" y="2412000"/>
            <a:ext cx="6838920" cy="2071800"/>
          </a:xfrm>
          <a:prstGeom prst="rect">
            <a:avLst/>
          </a:prstGeom>
          <a:noFill/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"/>
          <p:cNvSpPr/>
          <p:nvPr/>
        </p:nvSpPr>
        <p:spPr>
          <a:xfrm>
            <a:off x="720000" y="360000"/>
            <a:ext cx="9898920" cy="555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2800" spc="-1" strike="noStrike">
                <a:solidFill>
                  <a:srgbClr val="000000"/>
                </a:solidFill>
                <a:latin typeface="Lato"/>
                <a:ea typeface="Ž_x005F_x0010_éþ"/>
              </a:rPr>
              <a:t>Using Exemplification as a Clue to Get the Meaning of Words</a:t>
            </a:r>
            <a:endParaRPr b="0" lang="en-PH" sz="2800" spc="-1" strike="noStrike">
              <a:latin typeface="Arial"/>
            </a:endParaRPr>
          </a:p>
        </p:txBody>
      </p:sp>
      <p:sp>
        <p:nvSpPr>
          <p:cNvPr id="143" name=""/>
          <p:cNvSpPr/>
          <p:nvPr/>
        </p:nvSpPr>
        <p:spPr>
          <a:xfrm>
            <a:off x="900000" y="3600000"/>
            <a:ext cx="10438920" cy="341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PingFang SC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ppleSystemUIFont"/>
              </a:rPr>
              <a:t>3. I am so thirsty right now. Please give me water or juice to </a:t>
            </a:r>
            <a:r>
              <a:rPr b="0" lang="en-PH" sz="2000" spc="-1" strike="noStrike" u="sng">
                <a:solidFill>
                  <a:srgbClr val="000000"/>
                </a:solidFill>
                <a:uFillTx/>
                <a:latin typeface="Lato"/>
                <a:ea typeface="AppleSystemUIFont"/>
              </a:rPr>
              <a:t>quench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ppleSystemUIFont"/>
              </a:rPr>
              <a:t> my thirst. Quench means _____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ppleSystemUIFont"/>
              </a:rPr>
              <a:t>4. The label on the box says “</a:t>
            </a:r>
            <a:r>
              <a:rPr b="0" lang="en-PH" sz="2000" spc="-1" strike="noStrike" u="sng">
                <a:solidFill>
                  <a:srgbClr val="000000"/>
                </a:solidFill>
                <a:uFillTx/>
                <a:latin typeface="Lato"/>
                <a:ea typeface="AppleSystemUIFont"/>
              </a:rPr>
              <a:t>fragile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ppleSystemUIFont"/>
              </a:rPr>
              <a:t>” because it contains glasses, vases, and plates. Fragile means _____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ppleSystemUIFont"/>
              </a:rPr>
              <a:t>	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ppleSystemUIFont"/>
              </a:rPr>
              <a:t>5. Lions, tigers, and leopards are known as </a:t>
            </a:r>
            <a:r>
              <a:rPr b="0" lang="en-PH" sz="2000" spc="-1" strike="noStrike" u="sng">
                <a:solidFill>
                  <a:srgbClr val="000000"/>
                </a:solidFill>
                <a:uFillTx/>
                <a:latin typeface="Lato"/>
                <a:ea typeface="AppleSystemUIFont"/>
              </a:rPr>
              <a:t>predators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AppleSystemUIFont"/>
              </a:rPr>
              <a:t> of small animals in the safari. Predators mean _____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000" spc="-1" strike="noStrike">
              <a:latin typeface="Arial"/>
            </a:endParaRPr>
          </a:p>
        </p:txBody>
      </p:sp>
      <p:sp>
        <p:nvSpPr>
          <p:cNvPr id="144" name=""/>
          <p:cNvSpPr/>
          <p:nvPr/>
        </p:nvSpPr>
        <p:spPr>
          <a:xfrm>
            <a:off x="2880000" y="1814040"/>
            <a:ext cx="7198920" cy="1964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A.  to relieve with liquid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B.  easily broken or destroyed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C.  animals that kill another animal for food</a:t>
            </a:r>
            <a:endParaRPr b="0" lang="en-PH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D.  the remains of something that was ruined</a:t>
            </a:r>
            <a:endParaRPr b="0" lang="en-PH" sz="20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 </a:t>
            </a:r>
            <a:r>
              <a:rPr b="0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E.  dirty marks on something that are difficult to remove</a:t>
            </a:r>
            <a:endParaRPr b="0" lang="en-PH" sz="2000" spc="-1" strike="noStrike">
              <a:latin typeface="Arial"/>
            </a:endParaRPr>
          </a:p>
        </p:txBody>
      </p:sp>
      <p:sp>
        <p:nvSpPr>
          <p:cNvPr id="145" name=""/>
          <p:cNvSpPr/>
          <p:nvPr/>
        </p:nvSpPr>
        <p:spPr>
          <a:xfrm>
            <a:off x="2700000" y="1620000"/>
            <a:ext cx="6838920" cy="2158920"/>
          </a:xfrm>
          <a:prstGeom prst="rect">
            <a:avLst/>
          </a:prstGeom>
          <a:noFill/>
          <a:ln w="0">
            <a:solidFill>
              <a:srgbClr val="000000"/>
            </a:solidFill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"/>
          <p:cNvSpPr/>
          <p:nvPr/>
        </p:nvSpPr>
        <p:spPr>
          <a:xfrm>
            <a:off x="1621440" y="720000"/>
            <a:ext cx="8638560" cy="624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2800" spc="-1" strike="noStrike">
                <a:solidFill>
                  <a:srgbClr val="000000"/>
                </a:solidFill>
                <a:latin typeface="Lato"/>
                <a:ea typeface="Ž_x005F_x0010_éþ"/>
              </a:rPr>
              <a:t>Using Exemplification as a Clue to Get the Meaning of Words</a:t>
            </a:r>
            <a:endParaRPr b="0" lang="en-PH" sz="2800" spc="-1" strike="noStrike">
              <a:latin typeface="Arial"/>
            </a:endParaRPr>
          </a:p>
        </p:txBody>
      </p:sp>
      <p:sp>
        <p:nvSpPr>
          <p:cNvPr id="147" name=""/>
          <p:cNvSpPr/>
          <p:nvPr/>
        </p:nvSpPr>
        <p:spPr>
          <a:xfrm>
            <a:off x="1620720" y="2340000"/>
            <a:ext cx="9177840" cy="2467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c9211e"/>
                </a:solidFill>
                <a:latin typeface="Lato"/>
                <a:ea typeface="DejaVu Sans"/>
              </a:rPr>
              <a:t>Answer Key: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1. D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2. E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3. A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4. B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5. C</a:t>
            </a:r>
            <a:endParaRPr b="0" lang="en-PH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982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2023-07-11T09:01:48Z</dcterms:modified>
  <cp:revision>61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r8>7</vt:r8>
  </property>
</Properties>
</file>