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480" cy="68403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360" cy="27813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6800" cy="38448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6800" cy="3664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480" cy="6174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2920" cy="9529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000" cy="10170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5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8800" cy="33670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6048000" y="2952000"/>
            <a:ext cx="3740400" cy="7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</a:rPr>
              <a:t>Our Toys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720000" y="612000"/>
            <a:ext cx="4139640" cy="1259640"/>
          </a:xfrm>
          <a:prstGeom prst="wedgeEllipseCallout">
            <a:avLst>
              <a:gd name="adj1" fmla="val 25384"/>
              <a:gd name="adj2" fmla="val 100069"/>
            </a:avLst>
          </a:prstGeom>
          <a:solidFill>
            <a:srgbClr val="ffe994">
              <a:alpha val="17000"/>
            </a:srgbClr>
          </a:solidFill>
          <a:ln w="57240">
            <a:solidFill>
              <a:srgbClr val="e8a20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1140480" y="957960"/>
            <a:ext cx="3359160" cy="73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AppleSystemUIFont"/>
              </a:rPr>
              <a:t>What do the underlined words mean?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1188000" y="2844000"/>
            <a:ext cx="9899640" cy="2699640"/>
          </a:xfrm>
          <a:prstGeom prst="rect">
            <a:avLst/>
          </a:prstGeom>
          <a:noFill/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"/>
          <p:cNvSpPr/>
          <p:nvPr/>
        </p:nvSpPr>
        <p:spPr>
          <a:xfrm>
            <a:off x="1548000" y="3240000"/>
            <a:ext cx="6545880" cy="153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</a:rPr>
              <a:t>1. Toy cars are </a:t>
            </a:r>
            <a:r>
              <a:rPr b="0" lang="en-PH" sz="1800" spc="-1" strike="noStrike" u="sng">
                <a:uFillTx/>
                <a:latin typeface="Lato"/>
              </a:rPr>
              <a:t>aplenty</a:t>
            </a:r>
            <a:r>
              <a:rPr b="0" lang="en-PH" sz="1800" spc="-1" strike="noStrike">
                <a:latin typeface="Lato"/>
              </a:rPr>
              <a:t> in the store. 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</a:rPr>
              <a:t>2. The baby shakes his </a:t>
            </a:r>
            <a:r>
              <a:rPr b="0" lang="en-PH" sz="1800" spc="-1" strike="noStrike" u="sng">
                <a:uFillTx/>
                <a:latin typeface="Lato"/>
              </a:rPr>
              <a:t>rattle</a:t>
            </a: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</a:rPr>
              <a:t>3. The pupils </a:t>
            </a:r>
            <a:r>
              <a:rPr b="0" lang="en-PH" sz="1800" spc="-1" strike="noStrike" u="sng">
                <a:uFillTx/>
                <a:latin typeface="Lato"/>
              </a:rPr>
              <a:t>pack away</a:t>
            </a:r>
            <a:r>
              <a:rPr b="0" lang="en-PH" sz="1800" spc="-1" strike="noStrike">
                <a:latin typeface="Lato"/>
              </a:rPr>
              <a:t> their things before leaving the room.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</a:rPr>
              <a:t>4. The driver will </a:t>
            </a:r>
            <a:r>
              <a:rPr b="0" lang="en-PH" sz="1800" spc="-1" strike="noStrike" u="sng">
                <a:uFillTx/>
                <a:latin typeface="Lato"/>
              </a:rPr>
              <a:t>take charge</a:t>
            </a:r>
            <a:r>
              <a:rPr b="0" lang="en-PH" sz="1800" spc="-1" strike="noStrike">
                <a:latin typeface="Lato"/>
              </a:rPr>
              <a:t> of the school bus.</a:t>
            </a:r>
            <a:endParaRPr b="0" lang="en-PH" sz="1800" spc="-1" strike="noStrike">
              <a:latin typeface="Arial"/>
              <a:ea typeface="PingFang SC"/>
            </a:endParaRPr>
          </a:p>
        </p:txBody>
      </p:sp>
      <p:sp>
        <p:nvSpPr>
          <p:cNvPr id="129" name=""/>
          <p:cNvSpPr/>
          <p:nvPr/>
        </p:nvSpPr>
        <p:spPr>
          <a:xfrm>
            <a:off x="8632080" y="3276000"/>
            <a:ext cx="3643560" cy="22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put away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many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be responsible for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a toy for babies</a:t>
            </a:r>
            <a:endParaRPr b="0" lang="en-PH" sz="18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1692000" y="352440"/>
            <a:ext cx="6812280" cy="65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</a:t>
            </a:r>
            <a:r>
              <a:rPr b="1" lang="en-PH" sz="1800" spc="-1" strike="noStrike">
                <a:latin typeface="Lato"/>
              </a:rPr>
              <a:t>         </a:t>
            </a:r>
            <a:r>
              <a:rPr b="1" lang="en-PH" sz="1800" spc="-1" strike="noStrike">
                <a:latin typeface="Lato"/>
              </a:rPr>
              <a:t>Our Toys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latin typeface="Lato"/>
              </a:rPr>
              <a:t>Many toys to choose from, Kit and 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Kit’s trains, cars, planes, and balls are aplenty,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While mine are boxes of clay and dolls that cry,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And Baby Mina’s rattle looking like a bag of tea.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We share and have fun,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We play all day,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But when the day is done,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It’s ti me to pack away.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Wipe the toys, put some in boxes,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Pick them up or they get stepped 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Mom is happy, her children take charge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But of course, because the toys are ours!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7524000" y="1584000"/>
            <a:ext cx="3780000" cy="3636000"/>
          </a:xfrm>
          <a:prstGeom prst="rect">
            <a:avLst/>
          </a:prstGeom>
          <a:ln w="0">
            <a:noFill/>
          </a:ln>
        </p:spPr>
      </p:pic>
      <p:sp>
        <p:nvSpPr>
          <p:cNvPr id="132" name=""/>
          <p:cNvSpPr/>
          <p:nvPr/>
        </p:nvSpPr>
        <p:spPr>
          <a:xfrm>
            <a:off x="1260000" y="252000"/>
            <a:ext cx="5760000" cy="5760000"/>
          </a:xfrm>
          <a:custGeom>
            <a:avLst/>
            <a:gdLst/>
            <a:ahLst/>
            <a:rect l="0" t="0" r="r" b="b"/>
            <a:pathLst>
              <a:path w="16002" h="16002">
                <a:moveTo>
                  <a:pt x="2666" y="0"/>
                </a:moveTo>
                <a:lnTo>
                  <a:pt x="2667" y="0"/>
                </a:lnTo>
                <a:cubicBezTo>
                  <a:pt x="2199" y="0"/>
                  <a:pt x="1739" y="123"/>
                  <a:pt x="1333" y="357"/>
                </a:cubicBezTo>
                <a:cubicBezTo>
                  <a:pt x="928" y="591"/>
                  <a:pt x="591" y="928"/>
                  <a:pt x="357" y="1333"/>
                </a:cubicBezTo>
                <a:cubicBezTo>
                  <a:pt x="123" y="1739"/>
                  <a:pt x="0" y="2199"/>
                  <a:pt x="0" y="2667"/>
                </a:cubicBezTo>
                <a:lnTo>
                  <a:pt x="0" y="13334"/>
                </a:lnTo>
                <a:lnTo>
                  <a:pt x="0" y="13334"/>
                </a:lnTo>
                <a:cubicBezTo>
                  <a:pt x="0" y="13802"/>
                  <a:pt x="123" y="14262"/>
                  <a:pt x="357" y="14668"/>
                </a:cubicBezTo>
                <a:cubicBezTo>
                  <a:pt x="591" y="15073"/>
                  <a:pt x="928" y="15410"/>
                  <a:pt x="1333" y="15644"/>
                </a:cubicBezTo>
                <a:cubicBezTo>
                  <a:pt x="1739" y="15878"/>
                  <a:pt x="2199" y="16001"/>
                  <a:pt x="2667" y="16001"/>
                </a:cubicBezTo>
                <a:lnTo>
                  <a:pt x="13334" y="16001"/>
                </a:lnTo>
                <a:lnTo>
                  <a:pt x="13334" y="16001"/>
                </a:lnTo>
                <a:cubicBezTo>
                  <a:pt x="13802" y="16001"/>
                  <a:pt x="14262" y="15878"/>
                  <a:pt x="14668" y="15644"/>
                </a:cubicBezTo>
                <a:cubicBezTo>
                  <a:pt x="15073" y="15410"/>
                  <a:pt x="15410" y="15073"/>
                  <a:pt x="15644" y="14668"/>
                </a:cubicBezTo>
                <a:cubicBezTo>
                  <a:pt x="15878" y="14262"/>
                  <a:pt x="16001" y="13802"/>
                  <a:pt x="16001" y="13334"/>
                </a:cubicBezTo>
                <a:lnTo>
                  <a:pt x="16001" y="2666"/>
                </a:lnTo>
                <a:lnTo>
                  <a:pt x="16001" y="2667"/>
                </a:lnTo>
                <a:lnTo>
                  <a:pt x="16001" y="2667"/>
                </a:lnTo>
                <a:cubicBezTo>
                  <a:pt x="16001" y="2199"/>
                  <a:pt x="15878" y="1739"/>
                  <a:pt x="15644" y="1333"/>
                </a:cubicBezTo>
                <a:cubicBezTo>
                  <a:pt x="15410" y="928"/>
                  <a:pt x="15073" y="591"/>
                  <a:pt x="14668" y="357"/>
                </a:cubicBezTo>
                <a:cubicBezTo>
                  <a:pt x="14262" y="123"/>
                  <a:pt x="13802" y="0"/>
                  <a:pt x="13334" y="0"/>
                </a:cubicBezTo>
                <a:lnTo>
                  <a:pt x="2666" y="0"/>
                </a:lnTo>
              </a:path>
            </a:pathLst>
          </a:custGeom>
          <a:noFill/>
          <a:ln w="38160">
            <a:solidFill>
              <a:srgbClr val="137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1296000" y="540000"/>
            <a:ext cx="1764000" cy="75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dee6ef"/>
          </a:solidFill>
          <a:ln w="5724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"/>
          <p:cNvSpPr txBox="1"/>
          <p:nvPr/>
        </p:nvSpPr>
        <p:spPr>
          <a:xfrm>
            <a:off x="2232000" y="685440"/>
            <a:ext cx="5603400" cy="43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000" spc="-1" strike="noStrike">
                <a:highlight>
                  <a:srgbClr val="dee6ef"/>
                </a:highlight>
                <a:latin typeface="Lato"/>
                <a:ea typeface="AppleSystemUIFont"/>
              </a:rPr>
              <a:t>Think about and answer these questions:</a:t>
            </a:r>
            <a:endParaRPr b="0" lang="en-PH" sz="2000" spc="-1" strike="noStrike">
              <a:highlight>
                <a:srgbClr val="dee6ef"/>
              </a:highlight>
              <a:latin typeface="Lato"/>
              <a:ea typeface="AppleSystemUIFont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936000" y="1800000"/>
            <a:ext cx="517320" cy="720000"/>
          </a:xfrm>
          <a:prstGeom prst="rect">
            <a:avLst/>
          </a:prstGeom>
          <a:ln w="0">
            <a:noFill/>
          </a:ln>
        </p:spPr>
      </p:pic>
      <p:sp>
        <p:nvSpPr>
          <p:cNvPr id="136" name=""/>
          <p:cNvSpPr txBox="1"/>
          <p:nvPr/>
        </p:nvSpPr>
        <p:spPr>
          <a:xfrm>
            <a:off x="1656000" y="1944000"/>
            <a:ext cx="9959760" cy="340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1984"/>
              </a:spcBef>
              <a:spcAft>
                <a:spcPts val="1984"/>
              </a:spcAft>
              <a:buNone/>
            </a:pPr>
            <a:r>
              <a:rPr b="1" lang="en-PH" sz="2000" spc="-1" strike="noStrike">
                <a:solidFill>
                  <a:srgbClr val="492300"/>
                </a:solidFill>
                <a:latin typeface="Lato"/>
              </a:rPr>
              <a:t>What toys do the children have?</a:t>
            </a:r>
            <a:endParaRPr b="1" lang="en-PH" sz="2000" spc="-1" strike="noStrike">
              <a:solidFill>
                <a:srgbClr val="492300"/>
              </a:solidFill>
              <a:latin typeface="Lato"/>
              <a:ea typeface="þ 'EDþ"/>
            </a:endParaRPr>
          </a:p>
          <a:p>
            <a:pPr algn="just">
              <a:lnSpc>
                <a:spcPct val="100000"/>
              </a:lnSpc>
              <a:spcBef>
                <a:spcPts val="1984"/>
              </a:spcBef>
              <a:spcAft>
                <a:spcPts val="1984"/>
              </a:spcAft>
              <a:buNone/>
            </a:pPr>
            <a:r>
              <a:rPr b="1" lang="en-PH" sz="2000" spc="-1" strike="noStrike">
                <a:solidFill>
                  <a:srgbClr val="492300"/>
                </a:solidFill>
                <a:latin typeface="Lato"/>
              </a:rPr>
              <a:t>How do they take care of their toys?</a:t>
            </a:r>
            <a:endParaRPr b="1" lang="en-PH" sz="2000" spc="-1" strike="noStrike">
              <a:solidFill>
                <a:srgbClr val="492300"/>
              </a:solidFill>
              <a:latin typeface="Lato"/>
              <a:ea typeface="þ 'EDþ"/>
            </a:endParaRPr>
          </a:p>
          <a:p>
            <a:pPr algn="just">
              <a:lnSpc>
                <a:spcPct val="100000"/>
              </a:lnSpc>
              <a:spcBef>
                <a:spcPts val="1984"/>
              </a:spcBef>
              <a:spcAft>
                <a:spcPts val="1984"/>
              </a:spcAft>
              <a:buNone/>
            </a:pPr>
            <a:r>
              <a:rPr b="1" lang="en-PH" sz="2000" spc="-1" strike="noStrike">
                <a:solidFill>
                  <a:srgbClr val="492300"/>
                </a:solidFill>
                <a:latin typeface="Lato"/>
              </a:rPr>
              <a:t>How do they feel when they clean and put away the toys properly? How about their mom?</a:t>
            </a:r>
            <a:endParaRPr b="1" lang="en-PH" sz="2000" spc="-1" strike="noStrike">
              <a:solidFill>
                <a:srgbClr val="492300"/>
              </a:solidFill>
              <a:latin typeface="Lato"/>
              <a:ea typeface="þ 'EDþ"/>
            </a:endParaRPr>
          </a:p>
          <a:p>
            <a:pPr algn="just">
              <a:lnSpc>
                <a:spcPct val="100000"/>
              </a:lnSpc>
              <a:spcBef>
                <a:spcPts val="1984"/>
              </a:spcBef>
              <a:spcAft>
                <a:spcPts val="1984"/>
              </a:spcAft>
              <a:buNone/>
            </a:pPr>
            <a:r>
              <a:rPr b="1" lang="en-PH" sz="2000" spc="-1" strike="noStrike">
                <a:solidFill>
                  <a:srgbClr val="492300"/>
                </a:solidFill>
                <a:latin typeface="Lato"/>
              </a:rPr>
              <a:t>Is putting away toys important? Why or why not?</a:t>
            </a:r>
            <a:endParaRPr b="1" lang="en-PH" sz="2000" spc="-1" strike="noStrike">
              <a:solidFill>
                <a:srgbClr val="492300"/>
              </a:solidFill>
              <a:latin typeface="Lato"/>
              <a:ea typeface="þ 'EDþ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922680" y="2664000"/>
            <a:ext cx="517320" cy="720000"/>
          </a:xfrm>
          <a:prstGeom prst="rect">
            <a:avLst/>
          </a:prstGeom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3"/>
          <a:stretch/>
        </p:blipFill>
        <p:spPr>
          <a:xfrm>
            <a:off x="922680" y="3708000"/>
            <a:ext cx="517320" cy="720000"/>
          </a:xfrm>
          <a:prstGeom prst="rect">
            <a:avLst/>
          </a:prstGeom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4"/>
          <a:stretch/>
        </p:blipFill>
        <p:spPr>
          <a:xfrm>
            <a:off x="936000" y="4716000"/>
            <a:ext cx="517320" cy="7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5652000" y="396000"/>
            <a:ext cx="3260160" cy="230400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2"/>
          <a:srcRect l="9244" t="0" r="16088" b="10"/>
          <a:stretch/>
        </p:blipFill>
        <p:spPr>
          <a:xfrm>
            <a:off x="2700000" y="3420000"/>
            <a:ext cx="2988000" cy="234432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3"/>
          <a:srcRect l="3803" t="0" r="16" b="17"/>
          <a:stretch/>
        </p:blipFill>
        <p:spPr>
          <a:xfrm>
            <a:off x="8820000" y="3348000"/>
            <a:ext cx="2808000" cy="2376720"/>
          </a:xfrm>
          <a:prstGeom prst="rect">
            <a:avLst/>
          </a:prstGeom>
          <a:ln w="0">
            <a:noFill/>
          </a:ln>
        </p:spPr>
      </p:pic>
      <p:sp>
        <p:nvSpPr>
          <p:cNvPr id="143" name=""/>
          <p:cNvSpPr/>
          <p:nvPr/>
        </p:nvSpPr>
        <p:spPr>
          <a:xfrm>
            <a:off x="360000" y="3276000"/>
            <a:ext cx="5580000" cy="2592000"/>
          </a:xfrm>
          <a:prstGeom prst="rect">
            <a:avLst/>
          </a:prstGeom>
          <a:noFill/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"/>
          <p:cNvSpPr txBox="1"/>
          <p:nvPr/>
        </p:nvSpPr>
        <p:spPr>
          <a:xfrm>
            <a:off x="3632760" y="1368000"/>
            <a:ext cx="1731240" cy="87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300" spc="-1" strike="noStrike" u="sng">
                <a:uFillTx/>
                <a:latin typeface="Lato"/>
              </a:rPr>
              <a:t>ten</a:t>
            </a:r>
            <a:r>
              <a:rPr b="0" lang="en-PH" sz="2300" spc="-1" strike="noStrike">
                <a:latin typeface="Lato"/>
              </a:rPr>
              <a:t> </a:t>
            </a:r>
            <a:r>
              <a:rPr b="0" lang="en-PH" sz="2300" spc="-1" strike="noStrike">
                <a:latin typeface="Lato"/>
                <a:ea typeface="þ 'EDþ"/>
              </a:rPr>
              <a:t>toy cars</a:t>
            </a:r>
            <a:endParaRPr b="0" lang="en-PH" sz="2300" spc="-1" strike="noStrike">
              <a:latin typeface="Lato"/>
              <a:ea typeface=""/>
            </a:endParaRPr>
          </a:p>
        </p:txBody>
      </p:sp>
      <p:sp>
        <p:nvSpPr>
          <p:cNvPr id="145" name=""/>
          <p:cNvSpPr/>
          <p:nvPr/>
        </p:nvSpPr>
        <p:spPr>
          <a:xfrm>
            <a:off x="3456000" y="288000"/>
            <a:ext cx="5580000" cy="2592000"/>
          </a:xfrm>
          <a:prstGeom prst="rect">
            <a:avLst/>
          </a:prstGeom>
          <a:noFill/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/>
          <p:nvPr/>
        </p:nvSpPr>
        <p:spPr>
          <a:xfrm>
            <a:off x="6300000" y="3240000"/>
            <a:ext cx="5580000" cy="2592000"/>
          </a:xfrm>
          <a:prstGeom prst="rect">
            <a:avLst/>
          </a:prstGeom>
          <a:noFill/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"/>
          <p:cNvSpPr txBox="1"/>
          <p:nvPr/>
        </p:nvSpPr>
        <p:spPr>
          <a:xfrm>
            <a:off x="648000" y="4356000"/>
            <a:ext cx="2700000" cy="48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300" spc="-1" strike="noStrike" u="sng">
                <a:uFillTx/>
                <a:latin typeface="Lato"/>
                <a:ea typeface="þ 'EDþ"/>
              </a:rPr>
              <a:t>five</a:t>
            </a:r>
            <a:r>
              <a:rPr b="0" lang="en-PH" sz="2300" spc="-1" strike="noStrike">
                <a:latin typeface="Lato"/>
                <a:ea typeface="þ 'EDþ"/>
              </a:rPr>
              <a:t> friends</a:t>
            </a:r>
            <a:endParaRPr b="0" lang="en-PH" sz="2300" spc="-1" strike="noStrike">
              <a:latin typeface="Lato"/>
              <a:ea typeface="þ 'EDþ"/>
            </a:endParaRPr>
          </a:p>
        </p:txBody>
      </p:sp>
      <p:sp>
        <p:nvSpPr>
          <p:cNvPr id="148" name=""/>
          <p:cNvSpPr txBox="1"/>
          <p:nvPr/>
        </p:nvSpPr>
        <p:spPr>
          <a:xfrm>
            <a:off x="6660000" y="4284000"/>
            <a:ext cx="1980000" cy="48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300" spc="-1" strike="noStrike" u="sng">
                <a:uFillTx/>
                <a:latin typeface="Lato"/>
              </a:rPr>
              <a:t>one</a:t>
            </a:r>
            <a:r>
              <a:rPr b="0" lang="en-PH" sz="2300" spc="-1" strike="noStrike">
                <a:latin typeface="Lato"/>
              </a:rPr>
              <a:t> </a:t>
            </a:r>
            <a:r>
              <a:rPr b="0" lang="en-PH" sz="2300" spc="-1" strike="noStrike">
                <a:latin typeface="Lato"/>
                <a:ea typeface="þ 'EDþ"/>
              </a:rPr>
              <a:t>rattle</a:t>
            </a:r>
            <a:endParaRPr b="0" lang="en-PH" sz="23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 txBox="1"/>
          <p:nvPr/>
        </p:nvSpPr>
        <p:spPr>
          <a:xfrm>
            <a:off x="8208000" y="1030680"/>
            <a:ext cx="1260000" cy="91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300" spc="-1" strike="noStrike">
                <a:solidFill>
                  <a:srgbClr val="650953"/>
                </a:solidFill>
                <a:latin typeface="Lato"/>
              </a:rPr>
              <a:t>ten</a:t>
            </a:r>
            <a:endParaRPr b="1" lang="en-PH" sz="2300" spc="-1" strike="noStrike">
              <a:solidFill>
                <a:srgbClr val="650953"/>
              </a:solidFill>
              <a:latin typeface="Arial"/>
            </a:endParaRPr>
          </a:p>
        </p:txBody>
      </p:sp>
      <p:sp>
        <p:nvSpPr>
          <p:cNvPr id="150" name=""/>
          <p:cNvSpPr txBox="1"/>
          <p:nvPr/>
        </p:nvSpPr>
        <p:spPr>
          <a:xfrm>
            <a:off x="5508000" y="936000"/>
            <a:ext cx="900000" cy="91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300" spc="-1" strike="noStrike">
                <a:solidFill>
                  <a:srgbClr val="650953"/>
                </a:solidFill>
                <a:latin typeface="Lato"/>
                <a:ea typeface="þ 'EDþ"/>
              </a:rPr>
              <a:t>five</a:t>
            </a:r>
            <a:endParaRPr b="1" lang="en-PH" sz="2300" spc="-1" strike="noStrike">
              <a:solidFill>
                <a:srgbClr val="650953"/>
              </a:solidFill>
              <a:latin typeface="Arial"/>
            </a:endParaRPr>
          </a:p>
        </p:txBody>
      </p:sp>
      <p:sp>
        <p:nvSpPr>
          <p:cNvPr id="151" name=""/>
          <p:cNvSpPr txBox="1"/>
          <p:nvPr/>
        </p:nvSpPr>
        <p:spPr>
          <a:xfrm>
            <a:off x="2268000" y="1044000"/>
            <a:ext cx="900000" cy="501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300" spc="-1" strike="noStrike">
                <a:solidFill>
                  <a:srgbClr val="650953"/>
                </a:solidFill>
                <a:latin typeface="Lato"/>
              </a:rPr>
              <a:t>one</a:t>
            </a:r>
            <a:endParaRPr b="1" lang="en-PH" sz="2300" spc="-1" strike="noStrike">
              <a:solidFill>
                <a:srgbClr val="650953"/>
              </a:solidFill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1800000" y="684000"/>
            <a:ext cx="1620000" cy="1260000"/>
          </a:xfrm>
          <a:prstGeom prst="ellipse">
            <a:avLst/>
          </a:prstGeom>
          <a:solidFill>
            <a:srgbClr val="fff5ce">
              <a:alpha val="10000"/>
            </a:srgbClr>
          </a:solidFill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"/>
          <p:cNvSpPr/>
          <p:nvPr/>
        </p:nvSpPr>
        <p:spPr>
          <a:xfrm>
            <a:off x="5040000" y="540000"/>
            <a:ext cx="1620000" cy="1260000"/>
          </a:xfrm>
          <a:prstGeom prst="ellipse">
            <a:avLst/>
          </a:prstGeom>
          <a:solidFill>
            <a:srgbClr val="fff5ce">
              <a:alpha val="22000"/>
            </a:srgbClr>
          </a:solidFill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"/>
          <p:cNvSpPr/>
          <p:nvPr/>
        </p:nvSpPr>
        <p:spPr>
          <a:xfrm>
            <a:off x="7740000" y="648000"/>
            <a:ext cx="1620000" cy="1260000"/>
          </a:xfrm>
          <a:prstGeom prst="ellipse">
            <a:avLst/>
          </a:prstGeom>
          <a:solidFill>
            <a:srgbClr val="fff5ce">
              <a:alpha val="22000"/>
            </a:srgbClr>
          </a:solidFill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"/>
          <p:cNvSpPr txBox="1"/>
          <p:nvPr/>
        </p:nvSpPr>
        <p:spPr>
          <a:xfrm>
            <a:off x="3470040" y="2880000"/>
            <a:ext cx="4809960" cy="48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Words that tell about numbers</a:t>
            </a:r>
            <a:endParaRPr b="0" lang="en-PH" sz="2300" spc="-1" strike="noStrike">
              <a:latin typeface="Lato"/>
              <a:ea typeface="AppleSystemUIFont"/>
            </a:endParaRPr>
          </a:p>
        </p:txBody>
      </p:sp>
      <p:sp>
        <p:nvSpPr>
          <p:cNvPr id="156" name=""/>
          <p:cNvSpPr/>
          <p:nvPr/>
        </p:nvSpPr>
        <p:spPr>
          <a:xfrm>
            <a:off x="3204000" y="2736000"/>
            <a:ext cx="5220000" cy="720000"/>
          </a:xfrm>
          <a:custGeom>
            <a:avLst/>
            <a:gdLst/>
            <a:ahLst/>
            <a:rect l="0" t="0" r="r" b="b"/>
            <a:pathLst>
              <a:path w="14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14167" y="2001"/>
                </a:lnTo>
                <a:lnTo>
                  <a:pt x="14168" y="2001"/>
                </a:lnTo>
                <a:cubicBezTo>
                  <a:pt x="14226" y="2001"/>
                  <a:pt x="14284" y="1986"/>
                  <a:pt x="14334" y="1956"/>
                </a:cubicBezTo>
                <a:cubicBezTo>
                  <a:pt x="14385" y="1927"/>
                  <a:pt x="14427" y="1885"/>
                  <a:pt x="14456" y="1834"/>
                </a:cubicBezTo>
                <a:cubicBezTo>
                  <a:pt x="14486" y="1784"/>
                  <a:pt x="14501" y="1726"/>
                  <a:pt x="14501" y="1668"/>
                </a:cubicBezTo>
                <a:lnTo>
                  <a:pt x="14500" y="333"/>
                </a:lnTo>
                <a:lnTo>
                  <a:pt x="14501" y="334"/>
                </a:lnTo>
                <a:lnTo>
                  <a:pt x="14501" y="334"/>
                </a:lnTo>
                <a:cubicBezTo>
                  <a:pt x="14501" y="275"/>
                  <a:pt x="14486" y="217"/>
                  <a:pt x="14456" y="167"/>
                </a:cubicBezTo>
                <a:cubicBezTo>
                  <a:pt x="14427" y="116"/>
                  <a:pt x="14385" y="74"/>
                  <a:pt x="14334" y="45"/>
                </a:cubicBezTo>
                <a:cubicBezTo>
                  <a:pt x="14284" y="15"/>
                  <a:pt x="14226" y="0"/>
                  <a:pt x="14168" y="0"/>
                </a:cubicBezTo>
                <a:lnTo>
                  <a:pt x="333" y="0"/>
                </a:lnTo>
              </a:path>
            </a:pathLst>
          </a:custGeom>
          <a:noFill/>
          <a:ln w="38160">
            <a:solidFill>
              <a:srgbClr val="bbe33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/>
          <p:nvPr/>
        </p:nvSpPr>
        <p:spPr>
          <a:xfrm>
            <a:off x="2916000" y="1908000"/>
            <a:ext cx="1116000" cy="756000"/>
          </a:xfrm>
          <a:prstGeom prst="line">
            <a:avLst/>
          </a:prstGeom>
          <a:ln w="38160">
            <a:solidFill>
              <a:srgbClr val="16825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"/>
          <p:cNvSpPr/>
          <p:nvPr/>
        </p:nvSpPr>
        <p:spPr>
          <a:xfrm>
            <a:off x="5832000" y="1813320"/>
            <a:ext cx="0" cy="706680"/>
          </a:xfrm>
          <a:prstGeom prst="line">
            <a:avLst/>
          </a:prstGeom>
          <a:ln w="38160">
            <a:solidFill>
              <a:srgbClr val="16825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"/>
          <p:cNvSpPr/>
          <p:nvPr/>
        </p:nvSpPr>
        <p:spPr>
          <a:xfrm flipH="1">
            <a:off x="7272000" y="1908000"/>
            <a:ext cx="1260000" cy="720000"/>
          </a:xfrm>
          <a:prstGeom prst="line">
            <a:avLst/>
          </a:prstGeom>
          <a:ln w="38160">
            <a:solidFill>
              <a:srgbClr val="16825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"/>
          <p:cNvSpPr/>
          <p:nvPr/>
        </p:nvSpPr>
        <p:spPr>
          <a:xfrm>
            <a:off x="900000" y="4104000"/>
            <a:ext cx="10260000" cy="1513080"/>
          </a:xfrm>
          <a:prstGeom prst="rect">
            <a:avLst/>
          </a:prstGeom>
          <a:solidFill>
            <a:srgbClr val="729fcf">
              <a:alpha val="26000"/>
            </a:srgbClr>
          </a:solidFill>
          <a:ln w="38160">
            <a:solidFill>
              <a:srgbClr val="2a6099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936000" y="4140000"/>
            <a:ext cx="1440000" cy="1477080"/>
          </a:xfrm>
          <a:prstGeom prst="rect">
            <a:avLst/>
          </a:prstGeom>
          <a:ln w="0">
            <a:noFill/>
          </a:ln>
        </p:spPr>
      </p:pic>
      <p:sp>
        <p:nvSpPr>
          <p:cNvPr id="162" name=""/>
          <p:cNvSpPr txBox="1"/>
          <p:nvPr/>
        </p:nvSpPr>
        <p:spPr>
          <a:xfrm>
            <a:off x="2484000" y="4094280"/>
            <a:ext cx="8555040" cy="148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Some words tell about numbers. They tell how many people, animals, and objects there are. They are called </a:t>
            </a:r>
            <a:r>
              <a:rPr b="1" lang="en-PH" sz="2300" spc="-1" strike="noStrike">
                <a:latin typeface="Lato"/>
                <a:ea typeface="AppleSystemUIFont"/>
              </a:rPr>
              <a:t>number words</a:t>
            </a:r>
            <a:r>
              <a:rPr b="0" lang="en-PH" sz="2300" spc="-1" strike="noStrike">
                <a:latin typeface="Lato"/>
                <a:ea typeface="AppleSystemUIFont"/>
              </a:rPr>
              <a:t>.</a:t>
            </a:r>
            <a:endParaRPr b="0" lang="en-PH" sz="23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"/>
          <p:cNvGraphicFramePr/>
          <p:nvPr/>
        </p:nvGraphicFramePr>
        <p:xfrm>
          <a:off x="738720" y="600840"/>
          <a:ext cx="9556920" cy="5663160"/>
        </p:xfrm>
        <a:graphic>
          <a:graphicData uri="http://schemas.openxmlformats.org/drawingml/2006/table">
            <a:tbl>
              <a:tblPr/>
              <a:tblGrid>
                <a:gridCol w="765720"/>
                <a:gridCol w="4011480"/>
                <a:gridCol w="802080"/>
                <a:gridCol w="3978000"/>
              </a:tblGrid>
              <a:tr h="41112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1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One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11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Eleven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4136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2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Two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12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Twelve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4604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3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Three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13 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Thirteen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4604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4 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Four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14 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Fourteen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188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5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Five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15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Fifteen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0212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6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Six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16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Sixteen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9564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7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Seven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17 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Seventeen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588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8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Eight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18 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Eighteen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8232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9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Nine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19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Nineteen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5244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10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Ten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20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2400" spc="-1" strike="noStrike">
                          <a:latin typeface="Lato"/>
                        </a:rPr>
                        <a:t>Twenty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"/>
          <p:cNvSpPr txBox="1"/>
          <p:nvPr/>
        </p:nvSpPr>
        <p:spPr>
          <a:xfrm>
            <a:off x="720000" y="174600"/>
            <a:ext cx="4617000" cy="12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1" lang="en-PH" sz="2300" spc="-1" strike="noStrike">
                <a:solidFill>
                  <a:srgbClr val="ff860d"/>
                </a:solidFill>
                <a:latin typeface="Lato"/>
                <a:ea typeface="AppleSystemUIFont"/>
              </a:rPr>
              <a:t>What is a birth certificate?</a:t>
            </a:r>
            <a:endParaRPr b="1" lang="en-PH" sz="2300" spc="-1" strike="noStrike">
              <a:solidFill>
                <a:srgbClr val="ff860d"/>
              </a:solidFill>
              <a:latin typeface="Lato"/>
              <a:ea typeface="AppleSystemUIFont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825840" y="2286360"/>
            <a:ext cx="10514160" cy="3581640"/>
          </a:xfrm>
          <a:prstGeom prst="rect">
            <a:avLst/>
          </a:prstGeom>
          <a:ln w="57240">
            <a:solidFill>
              <a:srgbClr val="000000"/>
            </a:solidFill>
            <a:round/>
          </a:ln>
        </p:spPr>
      </p:pic>
      <p:sp>
        <p:nvSpPr>
          <p:cNvPr id="166" name=""/>
          <p:cNvSpPr txBox="1"/>
          <p:nvPr/>
        </p:nvSpPr>
        <p:spPr>
          <a:xfrm>
            <a:off x="1262160" y="648000"/>
            <a:ext cx="9501840" cy="138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200" spc="-1" strike="noStrike">
                <a:latin typeface="Lato"/>
                <a:ea typeface="AppleSystemUIFont"/>
              </a:rPr>
              <a:t>When you were born, your name was entered into a birth certificate.</a:t>
            </a:r>
            <a:endParaRPr b="0" lang="en-PH" sz="2200" spc="-1" strike="noStrike">
              <a:latin typeface="Lato"/>
              <a:ea typeface="AppleSystemUIFont"/>
            </a:endParaRPr>
          </a:p>
          <a:p>
            <a:pPr marL="216000" indent="-216000" algn="just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200" spc="-1" strike="noStrike">
                <a:latin typeface="Lato"/>
                <a:ea typeface="AppleSystemUIFont"/>
              </a:rPr>
              <a:t>You can find your full name here. You can also find it in your school ID and in your passport, if you have one.</a:t>
            </a:r>
            <a:endParaRPr b="0" lang="en-PH" sz="22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" descr=""/>
          <p:cNvPicPr/>
          <p:nvPr/>
        </p:nvPicPr>
        <p:blipFill>
          <a:blip r:embed="rId1"/>
          <a:srcRect l="0" t="0" r="0" b="5565"/>
          <a:stretch/>
        </p:blipFill>
        <p:spPr>
          <a:xfrm>
            <a:off x="324000" y="252000"/>
            <a:ext cx="2609280" cy="2772000"/>
          </a:xfrm>
          <a:prstGeom prst="rect">
            <a:avLst/>
          </a:prstGeom>
          <a:ln w="0">
            <a:noFill/>
          </a:ln>
        </p:spPr>
      </p:pic>
      <p:pic>
        <p:nvPicPr>
          <p:cNvPr id="168" name="" descr=""/>
          <p:cNvPicPr/>
          <p:nvPr/>
        </p:nvPicPr>
        <p:blipFill>
          <a:blip r:embed="rId2"/>
          <a:stretch/>
        </p:blipFill>
        <p:spPr>
          <a:xfrm>
            <a:off x="360000" y="3312000"/>
            <a:ext cx="2268000" cy="2628360"/>
          </a:xfrm>
          <a:prstGeom prst="rect">
            <a:avLst/>
          </a:prstGeom>
          <a:ln w="0">
            <a:noFill/>
          </a:ln>
        </p:spPr>
      </p:pic>
      <p:sp>
        <p:nvSpPr>
          <p:cNvPr id="169" name=""/>
          <p:cNvSpPr/>
          <p:nvPr/>
        </p:nvSpPr>
        <p:spPr>
          <a:xfrm>
            <a:off x="5184000" y="360000"/>
            <a:ext cx="4500000" cy="1620000"/>
          </a:xfrm>
          <a:custGeom>
            <a:avLst/>
            <a:gdLst/>
            <a:ahLst/>
            <a:rect l="0" t="0" r="r" b="b"/>
            <a:pathLst>
              <a:path w="12502" h="4502">
                <a:moveTo>
                  <a:pt x="750" y="0"/>
                </a:moveTo>
                <a:lnTo>
                  <a:pt x="750" y="0"/>
                </a:lnTo>
                <a:cubicBezTo>
                  <a:pt x="618" y="0"/>
                  <a:pt x="489" y="35"/>
                  <a:pt x="375" y="101"/>
                </a:cubicBezTo>
                <a:cubicBezTo>
                  <a:pt x="261" y="166"/>
                  <a:pt x="166" y="261"/>
                  <a:pt x="101" y="375"/>
                </a:cubicBezTo>
                <a:cubicBezTo>
                  <a:pt x="35" y="489"/>
                  <a:pt x="0" y="618"/>
                  <a:pt x="0" y="750"/>
                </a:cubicBezTo>
                <a:lnTo>
                  <a:pt x="0" y="3750"/>
                </a:lnTo>
                <a:lnTo>
                  <a:pt x="0" y="3751"/>
                </a:lnTo>
                <a:cubicBezTo>
                  <a:pt x="0" y="3883"/>
                  <a:pt x="35" y="4012"/>
                  <a:pt x="101" y="4126"/>
                </a:cubicBezTo>
                <a:cubicBezTo>
                  <a:pt x="166" y="4240"/>
                  <a:pt x="261" y="4335"/>
                  <a:pt x="375" y="4400"/>
                </a:cubicBezTo>
                <a:cubicBezTo>
                  <a:pt x="489" y="4466"/>
                  <a:pt x="618" y="4501"/>
                  <a:pt x="750" y="4501"/>
                </a:cubicBezTo>
                <a:lnTo>
                  <a:pt x="11750" y="4501"/>
                </a:lnTo>
                <a:lnTo>
                  <a:pt x="11751" y="4501"/>
                </a:lnTo>
                <a:cubicBezTo>
                  <a:pt x="11883" y="4501"/>
                  <a:pt x="12012" y="4466"/>
                  <a:pt x="12126" y="4400"/>
                </a:cubicBezTo>
                <a:cubicBezTo>
                  <a:pt x="12240" y="4335"/>
                  <a:pt x="12335" y="4240"/>
                  <a:pt x="12400" y="4126"/>
                </a:cubicBezTo>
                <a:cubicBezTo>
                  <a:pt x="12466" y="4012"/>
                  <a:pt x="12501" y="3883"/>
                  <a:pt x="12501" y="3751"/>
                </a:cubicBezTo>
                <a:lnTo>
                  <a:pt x="12501" y="750"/>
                </a:lnTo>
                <a:lnTo>
                  <a:pt x="12501" y="750"/>
                </a:lnTo>
                <a:lnTo>
                  <a:pt x="12501" y="750"/>
                </a:lnTo>
                <a:cubicBezTo>
                  <a:pt x="12501" y="618"/>
                  <a:pt x="12466" y="489"/>
                  <a:pt x="12400" y="375"/>
                </a:cubicBezTo>
                <a:cubicBezTo>
                  <a:pt x="12335" y="261"/>
                  <a:pt x="12240" y="166"/>
                  <a:pt x="12126" y="101"/>
                </a:cubicBezTo>
                <a:cubicBezTo>
                  <a:pt x="12012" y="35"/>
                  <a:pt x="11883" y="0"/>
                  <a:pt x="11751" y="0"/>
                </a:cubicBezTo>
                <a:lnTo>
                  <a:pt x="750" y="0"/>
                </a:lnTo>
              </a:path>
            </a:pathLst>
          </a:custGeom>
          <a:solidFill>
            <a:srgbClr val="afd095">
              <a:alpha val="27000"/>
            </a:srgbClr>
          </a:solidFill>
          <a:ln w="6480">
            <a:solidFill>
              <a:srgbClr val="afd09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"/>
          <p:cNvSpPr txBox="1"/>
          <p:nvPr/>
        </p:nvSpPr>
        <p:spPr>
          <a:xfrm>
            <a:off x="5482080" y="504000"/>
            <a:ext cx="3877920" cy="173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2300" spc="-1" strike="noStrike">
                <a:solidFill>
                  <a:srgbClr val="2a6099"/>
                </a:solidFill>
                <a:latin typeface="Lato"/>
              </a:rPr>
              <a:t>Ana</a:t>
            </a:r>
            <a:r>
              <a:rPr b="1" lang="en-PH" sz="2300" spc="-1" strike="noStrike">
                <a:solidFill>
                  <a:srgbClr val="c9211e"/>
                </a:solidFill>
                <a:latin typeface="Lato"/>
              </a:rPr>
              <a:t> Mangubat </a:t>
            </a:r>
            <a:r>
              <a:rPr b="1" lang="en-PH" sz="2300" spc="-1" strike="noStrike">
                <a:solidFill>
                  <a:srgbClr val="ea7500"/>
                </a:solidFill>
                <a:latin typeface="Lato"/>
              </a:rPr>
              <a:t>Dizon</a:t>
            </a:r>
            <a:endParaRPr b="1" lang="en-PH" sz="2300" spc="-1" strike="noStrike">
              <a:solidFill>
                <a:srgbClr val="c9211e"/>
              </a:solidFill>
              <a:latin typeface="Lato"/>
              <a:ea typeface="AppleSystemUIFont"/>
            </a:endParaRPr>
          </a:p>
          <a:p>
            <a:pPr algn="ctr">
              <a:buNone/>
            </a:pPr>
            <a:r>
              <a:rPr b="1" lang="en-PH" sz="2300" spc="-1" strike="noStrike">
                <a:solidFill>
                  <a:srgbClr val="000000"/>
                </a:solidFill>
                <a:latin typeface="Lato"/>
              </a:rPr>
              <a:t>or</a:t>
            </a:r>
            <a:endParaRPr b="1" lang="en-PH" sz="2300" spc="-1" strike="noStrike">
              <a:solidFill>
                <a:srgbClr val="c9211e"/>
              </a:solidFill>
              <a:latin typeface="Lato"/>
              <a:ea typeface="AppleSystemUIFont"/>
            </a:endParaRPr>
          </a:p>
          <a:p>
            <a:pPr algn="ctr">
              <a:buNone/>
            </a:pPr>
            <a:r>
              <a:rPr b="1" lang="en-PH" sz="2300" spc="-1" strike="noStrike">
                <a:solidFill>
                  <a:srgbClr val="2a6099"/>
                </a:solidFill>
                <a:latin typeface="Lato"/>
              </a:rPr>
              <a:t>Ana</a:t>
            </a:r>
            <a:r>
              <a:rPr b="1" lang="en-PH" sz="2300" spc="-1" strike="noStrike">
                <a:solidFill>
                  <a:srgbClr val="c9211e"/>
                </a:solidFill>
                <a:latin typeface="Lato"/>
              </a:rPr>
              <a:t> M. </a:t>
            </a:r>
            <a:r>
              <a:rPr b="1" lang="en-PH" sz="2300" spc="-1" strike="noStrike">
                <a:solidFill>
                  <a:srgbClr val="ea7500"/>
                </a:solidFill>
                <a:latin typeface="Lato"/>
              </a:rPr>
              <a:t>Dizon</a:t>
            </a:r>
            <a:endParaRPr b="1" lang="en-PH" sz="2300" spc="-1" strike="noStrike">
              <a:solidFill>
                <a:srgbClr val="c9211e"/>
              </a:solidFill>
              <a:latin typeface="Lato"/>
              <a:ea typeface="AppleSystemUIFont"/>
            </a:endParaRPr>
          </a:p>
        </p:txBody>
      </p:sp>
      <p:sp>
        <p:nvSpPr>
          <p:cNvPr id="171" name=""/>
          <p:cNvSpPr/>
          <p:nvPr/>
        </p:nvSpPr>
        <p:spPr>
          <a:xfrm>
            <a:off x="3636000" y="756000"/>
            <a:ext cx="1764000" cy="0"/>
          </a:xfrm>
          <a:prstGeom prst="line">
            <a:avLst/>
          </a:prstGeom>
          <a:ln w="38160">
            <a:solidFill>
              <a:srgbClr val="3465a4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"/>
          <p:cNvSpPr/>
          <p:nvPr/>
        </p:nvSpPr>
        <p:spPr>
          <a:xfrm>
            <a:off x="3636000" y="756000"/>
            <a:ext cx="0" cy="1836000"/>
          </a:xfrm>
          <a:prstGeom prst="line">
            <a:avLst/>
          </a:prstGeom>
          <a:ln w="38160">
            <a:solidFill>
              <a:srgbClr val="3465a4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"/>
          <p:cNvSpPr/>
          <p:nvPr/>
        </p:nvSpPr>
        <p:spPr>
          <a:xfrm>
            <a:off x="3132000" y="2592000"/>
            <a:ext cx="3852000" cy="1440000"/>
          </a:xfrm>
          <a:prstGeom prst="rect">
            <a:avLst/>
          </a:prstGeom>
          <a:noFill/>
          <a:ln w="38160">
            <a:solidFill>
              <a:srgbClr val="2a6099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"/>
          <p:cNvSpPr txBox="1"/>
          <p:nvPr/>
        </p:nvSpPr>
        <p:spPr>
          <a:xfrm>
            <a:off x="3204000" y="2592000"/>
            <a:ext cx="3780000" cy="179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000" spc="-1" strike="noStrike">
                <a:solidFill>
                  <a:srgbClr val="2a6099"/>
                </a:solidFill>
                <a:latin typeface="Lato"/>
              </a:rPr>
              <a:t>Ana</a:t>
            </a:r>
            <a:r>
              <a:rPr b="0" lang="en-PH" sz="2000" spc="-1" strike="noStrike">
                <a:latin typeface="Lato"/>
              </a:rPr>
              <a:t> is my first name or given name. It is found at the beginning of my full name. It is how I am usually called.</a:t>
            </a:r>
            <a:endParaRPr b="0" lang="en-PH" sz="2000" spc="-1" strike="noStrike">
              <a:latin typeface="Lato"/>
              <a:ea typeface="AppleSystemUIFont"/>
            </a:endParaRPr>
          </a:p>
        </p:txBody>
      </p:sp>
      <p:sp>
        <p:nvSpPr>
          <p:cNvPr id="175" name=""/>
          <p:cNvSpPr/>
          <p:nvPr/>
        </p:nvSpPr>
        <p:spPr>
          <a:xfrm>
            <a:off x="9576000" y="792000"/>
            <a:ext cx="864000" cy="0"/>
          </a:xfrm>
          <a:prstGeom prst="line">
            <a:avLst/>
          </a:prstGeom>
          <a:ln w="38160">
            <a:solidFill>
              <a:srgbClr val="ea7500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"/>
          <p:cNvSpPr/>
          <p:nvPr/>
        </p:nvSpPr>
        <p:spPr>
          <a:xfrm>
            <a:off x="10440000" y="792000"/>
            <a:ext cx="0" cy="1728000"/>
          </a:xfrm>
          <a:prstGeom prst="line">
            <a:avLst/>
          </a:prstGeom>
          <a:ln w="38160">
            <a:solidFill>
              <a:srgbClr val="ea7500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"/>
          <p:cNvSpPr/>
          <p:nvPr/>
        </p:nvSpPr>
        <p:spPr>
          <a:xfrm>
            <a:off x="8280000" y="2520000"/>
            <a:ext cx="3600000" cy="1620000"/>
          </a:xfrm>
          <a:prstGeom prst="rect">
            <a:avLst/>
          </a:prstGeom>
          <a:noFill/>
          <a:ln w="38160">
            <a:solidFill>
              <a:srgbClr val="ea7500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"/>
          <p:cNvSpPr txBox="1"/>
          <p:nvPr/>
        </p:nvSpPr>
        <p:spPr>
          <a:xfrm>
            <a:off x="8388000" y="2607840"/>
            <a:ext cx="3348000" cy="14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000" spc="-1" strike="noStrike">
                <a:solidFill>
                  <a:srgbClr val="ea7500"/>
                </a:solidFill>
                <a:latin typeface="Lato"/>
              </a:rPr>
              <a:t>Dizon</a:t>
            </a:r>
            <a:r>
              <a:rPr b="0" lang="en-PH" sz="2000" spc="-1" strike="noStrike">
                <a:latin typeface="Lato"/>
              </a:rPr>
              <a:t> is my last name, surname, or family name. My family has the same surname.</a:t>
            </a:r>
            <a:endParaRPr b="0" lang="en-PH" sz="2000" spc="-1" strike="noStrike">
              <a:latin typeface="Lato"/>
              <a:ea typeface="AppleSystemUIFont"/>
            </a:endParaRPr>
          </a:p>
        </p:txBody>
      </p:sp>
      <p:sp>
        <p:nvSpPr>
          <p:cNvPr id="179" name=""/>
          <p:cNvSpPr/>
          <p:nvPr/>
        </p:nvSpPr>
        <p:spPr>
          <a:xfrm>
            <a:off x="7272000" y="1908000"/>
            <a:ext cx="0" cy="2736000"/>
          </a:xfrm>
          <a:prstGeom prst="line">
            <a:avLst/>
          </a:prstGeom>
          <a:ln w="38160">
            <a:solidFill>
              <a:srgbClr val="c9211e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"/>
          <p:cNvSpPr/>
          <p:nvPr/>
        </p:nvSpPr>
        <p:spPr>
          <a:xfrm>
            <a:off x="4536000" y="4644000"/>
            <a:ext cx="5544000" cy="1296000"/>
          </a:xfrm>
          <a:prstGeom prst="rect">
            <a:avLst/>
          </a:prstGeom>
          <a:noFill/>
          <a:ln w="38160">
            <a:solidFill>
              <a:srgbClr val="c9211e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"/>
          <p:cNvSpPr txBox="1"/>
          <p:nvPr/>
        </p:nvSpPr>
        <p:spPr>
          <a:xfrm>
            <a:off x="4680000" y="4715640"/>
            <a:ext cx="5292000" cy="349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000" spc="-1" strike="noStrike">
                <a:solidFill>
                  <a:srgbClr val="c9211e"/>
                </a:solidFill>
                <a:latin typeface="Lato"/>
              </a:rPr>
              <a:t>Mangubat</a:t>
            </a:r>
            <a:r>
              <a:rPr b="0" lang="en-PH" sz="2000" spc="-1" strike="noStrike">
                <a:latin typeface="Lato"/>
              </a:rPr>
              <a:t> is my middle name. It is found in between my first and last names. Most of the time, I just write M., short for Mangubat.</a:t>
            </a:r>
            <a:endParaRPr b="0" lang="en-PH" sz="20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2261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2023-08-10T13:39:27Z</dcterms:modified>
  <cp:revision>115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