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5640" cy="68515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520" cy="27925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960" cy="38559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960" cy="3776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5640" cy="6285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080" cy="9640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160" cy="10281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960" cy="33782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8"/>
          <p:cNvSpPr/>
          <p:nvPr/>
        </p:nvSpPr>
        <p:spPr>
          <a:xfrm>
            <a:off x="4140000" y="2880000"/>
            <a:ext cx="748872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ffffff"/>
                </a:solidFill>
                <a:latin typeface="Lato"/>
                <a:ea typeface="DejaVu Sans"/>
              </a:rPr>
              <a:t>Homogeneous  Mixtures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Homogeneous  Mixtures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720000" y="1800000"/>
            <a:ext cx="683964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Pure substance</a:t>
            </a:r>
            <a:r>
              <a:rPr b="0" lang="en-PH" sz="1800" spc="-1" strike="noStrike">
                <a:latin typeface="Lato"/>
              </a:rPr>
              <a:t> is a form of matter that has constant chemical composition. It is either an element or a compound.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720000" y="3276000"/>
            <a:ext cx="7019640" cy="19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 </a:t>
            </a:r>
            <a:r>
              <a:rPr b="1" lang="en-PH" sz="1800" spc="-1" strike="noStrike">
                <a:latin typeface="Lato"/>
              </a:rPr>
              <a:t>mixture</a:t>
            </a:r>
            <a:r>
              <a:rPr b="0" lang="en-PH" sz="1800" spc="-1" strike="noStrike">
                <a:latin typeface="Lato"/>
              </a:rPr>
              <a:t> is a physical combination of two or more pure substances in which each substance retains its properties. A mixture has varied compositions. It means that the amount of substances that comprise a mixture is not definite, unlike pure substances that contain a set number of atoms, particles, or molecules.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990200" y="1440000"/>
            <a:ext cx="3529440" cy="40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7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Homogeneous  Mixtures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773280" y="1260000"/>
            <a:ext cx="4266360" cy="80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Homogeneous mixtures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440000" y="1800000"/>
            <a:ext cx="10079640" cy="163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PH" sz="1800" spc="-1" strike="noStrike">
                <a:latin typeface="Lato"/>
              </a:rPr>
              <a:t>Mixtures that seem to appear uniform to the eye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PH" sz="1800" spc="-1" strike="noStrike">
                <a:latin typeface="Lato"/>
              </a:rPr>
              <a:t>This type of mixture consists of a single phase whether it be solid, liquid, or gas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PH" sz="1800" spc="-1" strike="noStrike">
                <a:latin typeface="Lato"/>
              </a:rPr>
              <a:t>homogeneous mixture is called a </a:t>
            </a:r>
            <a:r>
              <a:rPr b="1" lang="en-PH" sz="1800" spc="-1" strike="noStrike">
                <a:latin typeface="Lato"/>
              </a:rPr>
              <a:t>solution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PH" sz="1800" spc="-1" strike="noStrike">
                <a:latin typeface="Lato"/>
              </a:rPr>
              <a:t>Homogeneous mixtures are uniformly distributed throughout the mixture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rcRect l="0" t="0" r="0" b="18371"/>
          <a:stretch/>
        </p:blipFill>
        <p:spPr>
          <a:xfrm>
            <a:off x="1207800" y="3909960"/>
            <a:ext cx="2571840" cy="184968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3751200" y="3820320"/>
            <a:ext cx="7588440" cy="188928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593280" y="3240000"/>
            <a:ext cx="9126360" cy="80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Examples of homogeneous mixtures in the liquid state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874880" y="5760000"/>
            <a:ext cx="118476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coffee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574880" y="5760000"/>
            <a:ext cx="118476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vinegar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6914880" y="5760000"/>
            <a:ext cx="118476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wine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9180000" y="5778720"/>
            <a:ext cx="118476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honey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2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Homogeneous  Mixtures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720000" y="1080000"/>
            <a:ext cx="8819640" cy="80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Examples of homogeneous mixtures in the solid state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20000" y="1741680"/>
            <a:ext cx="1061964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Cement</a:t>
            </a:r>
            <a:r>
              <a:rPr b="0" lang="en-PH" sz="1800" spc="-1" strike="noStrike">
                <a:latin typeface="Lato"/>
              </a:rPr>
              <a:t> is a homogeneous mixture because it is a mixture of calcium compounds. Meanwhile, an </a:t>
            </a:r>
            <a:r>
              <a:rPr b="1" lang="en-PH" sz="1800" spc="-1" strike="noStrike">
                <a:latin typeface="Lato"/>
              </a:rPr>
              <a:t>alloy</a:t>
            </a:r>
            <a:r>
              <a:rPr b="0" lang="en-PH" sz="1800" spc="-1" strike="noStrike">
                <a:latin typeface="Lato"/>
              </a:rPr>
              <a:t> is a mixture of metallic elements.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rcRect l="0" t="0" r="48307" b="0"/>
          <a:stretch/>
        </p:blipFill>
        <p:spPr>
          <a:xfrm>
            <a:off x="1764360" y="2880000"/>
            <a:ext cx="3548520" cy="233964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6480000" y="2880000"/>
            <a:ext cx="3340440" cy="23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3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Homogeneous  Mixtures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720000" y="1621440"/>
            <a:ext cx="1079964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Directions</a:t>
            </a:r>
            <a:r>
              <a:rPr b="0" lang="en-PH" sz="1800" spc="-1" strike="noStrike">
                <a:latin typeface="Lato"/>
              </a:rPr>
              <a:t>: Complete the following statements below by choosing the appropriate term from the choice box. Write your answer in the space provided.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720000" y="3633840"/>
            <a:ext cx="10799640" cy="24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1. Pure substances have constant __________ composition.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2. The composition of a mixture, unlike a pure substance, is __________ or not definite.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  <a:ea typeface="Ðéûîþ"/>
              </a:rPr>
              <a:t>3. In __________ mixtures, a person will only be able to see a single phase.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  <a:ea typeface="Ðéûîþ"/>
              </a:rPr>
              <a:t>4. __________ is a homogeneous mixture that is composed of two or more metallic substances.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  <a:ea typeface="Ðéûîþ"/>
              </a:rPr>
              <a:t>5. The distribution of particles in a homogeneous mixture is __________.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47" name=""/>
          <p:cNvGraphicFramePr/>
          <p:nvPr/>
        </p:nvGraphicFramePr>
        <p:xfrm>
          <a:off x="1441080" y="2571480"/>
          <a:ext cx="9318600" cy="952560"/>
        </p:xfrm>
        <a:graphic>
          <a:graphicData uri="http://schemas.openxmlformats.org/drawingml/2006/table">
            <a:tbl>
              <a:tblPr/>
              <a:tblGrid>
                <a:gridCol w="3105720"/>
                <a:gridCol w="3105720"/>
                <a:gridCol w="3107520"/>
              </a:tblGrid>
              <a:tr h="4320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chemical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alloy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cement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0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homogeneous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uniform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varied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8" name=""/>
          <p:cNvSpPr/>
          <p:nvPr/>
        </p:nvSpPr>
        <p:spPr>
          <a:xfrm>
            <a:off x="540000" y="988920"/>
            <a:ext cx="1799640" cy="450720"/>
          </a:xfrm>
          <a:prstGeom prst="rect">
            <a:avLst/>
          </a:prstGeom>
          <a:gradFill rotWithShape="0">
            <a:gsLst>
              <a:gs pos="0">
                <a:srgbClr val="b4c7dc"/>
              </a:gs>
              <a:gs pos="100000">
                <a:srgbClr val="dee6ef"/>
              </a:gs>
            </a:gsLst>
            <a:lin ang="534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Activity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4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Homogeneous  Mixtures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160000" y="1440000"/>
            <a:ext cx="2519640" cy="80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Answer key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2029680" y="1787040"/>
            <a:ext cx="4977000" cy="34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000" spc="-1" strike="noStrike">
                <a:latin typeface="Lato"/>
              </a:rPr>
              <a:t>1. chemical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000" spc="-1" strike="noStrike">
                <a:latin typeface="Lato"/>
              </a:rPr>
              <a:t>2. varied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000" spc="-1" strike="noStrike">
                <a:latin typeface="Lato"/>
              </a:rPr>
              <a:t>3. homogeneous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000" spc="-1" strike="noStrike">
                <a:latin typeface="Lato"/>
              </a:rPr>
              <a:t>4. Alloy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000" spc="-1" strike="noStrike">
                <a:latin typeface="Lato"/>
              </a:rPr>
              <a:t>5. uniform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2023-04-12T08:59:21Z</dcterms:modified>
  <cp:revision>114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8</vt:r8>
  </property>
</Properties>
</file>