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1800" cy="6817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8680" cy="2758680"/>
          </a:xfrm>
          <a:prstGeom prst="rect">
            <a:avLst/>
          </a:prstGeom>
          <a:ln w="0">
            <a:noFill/>
          </a:ln>
        </p:spPr>
      </p:pic>
      <p:sp>
        <p:nvSpPr>
          <p:cNvPr id="2" name="Rectangle 5"/>
          <p:cNvSpPr/>
          <p:nvPr/>
        </p:nvSpPr>
        <p:spPr>
          <a:xfrm>
            <a:off x="3487320" y="1475280"/>
            <a:ext cx="8664120" cy="3822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4120" cy="343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1800" cy="594720"/>
          </a:xfrm>
          <a:prstGeom prst="rect">
            <a:avLst/>
          </a:prstGeom>
          <a:ln w="0">
            <a:noFill/>
          </a:ln>
        </p:spPr>
      </p:pic>
      <p:sp>
        <p:nvSpPr>
          <p:cNvPr id="43" name="Rectangle 7"/>
          <p:cNvSpPr/>
          <p:nvPr/>
        </p:nvSpPr>
        <p:spPr>
          <a:xfrm>
            <a:off x="10868760" y="0"/>
            <a:ext cx="930240" cy="930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4320" cy="994320"/>
          </a:xfrm>
          <a:prstGeom prst="rect">
            <a:avLst/>
          </a:prstGeom>
          <a:ln w="0">
            <a:noFill/>
          </a:ln>
        </p:spPr>
      </p:pic>
      <p:sp>
        <p:nvSpPr>
          <p:cNvPr id="45" name="TextBox 9"/>
          <p:cNvSpPr/>
          <p:nvPr/>
        </p:nvSpPr>
        <p:spPr>
          <a:xfrm>
            <a:off x="185400" y="6362280"/>
            <a:ext cx="465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6120" cy="3344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7240" cy="10645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12192120" y="2160000"/>
            <a:ext cx="7679880" cy="39348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4067640" y="2541600"/>
            <a:ext cx="7608600" cy="395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rPr>
              <a:t>Literary Elements: Tone, Mood and Figures of Speech</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7" name=""/>
          <p:cNvGraphicFramePr/>
          <p:nvPr/>
        </p:nvGraphicFramePr>
        <p:xfrm>
          <a:off x="1317600" y="2188440"/>
          <a:ext cx="9452520" cy="3163680"/>
        </p:xfrm>
        <a:graphic>
          <a:graphicData uri="http://schemas.openxmlformats.org/drawingml/2006/table">
            <a:tbl>
              <a:tblPr/>
              <a:tblGrid>
                <a:gridCol w="4726080"/>
                <a:gridCol w="4726800"/>
              </a:tblGrid>
              <a:tr h="1444320">
                <a:tc gridSpan="2">
                  <a:txBody>
                    <a:bodyPr lIns="90000" rIns="90000" anchor="ctr">
                      <a:noAutofit/>
                    </a:bodyPr>
                    <a:p>
                      <a:pPr algn="just">
                        <a:lnSpc>
                          <a:spcPct val="100000"/>
                        </a:lnSpc>
                        <a:buNone/>
                      </a:pPr>
                      <a:r>
                        <a:rPr b="0" lang="en-PH" sz="1800" spc="-1" strike="noStrike">
                          <a:latin typeface="Lato"/>
                        </a:rPr>
                        <a:t>  </a:t>
                      </a:r>
                      <a:r>
                        <a:rPr b="0" lang="en-PH" sz="2000" spc="-1" strike="noStrike">
                          <a:latin typeface="Lato"/>
                        </a:rPr>
                        <a:t>     </a:t>
                      </a:r>
                      <a:r>
                        <a:rPr b="0" lang="en-PH" sz="2000" spc="-1" strike="noStrike">
                          <a:latin typeface="Lato"/>
                        </a:rPr>
                        <a:t>When we use language, sometimes, we want the words to mean exactly what they say. This is called literal language. On other occasions, we want words to create an image or suggest an idea. This is called figurative language.</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dbb6"/>
                    </a:solidFill>
                  </a:tcPr>
                </a:tc>
                <a:tc hMerge="1">
                  <a:tcPr anchor="t" marL="90000" marR="90000">
                    <a:solidFill>
                      <a:srgbClr val="729fcf"/>
                    </a:solidFill>
                  </a:tcPr>
                </a:tc>
              </a:tr>
              <a:tr h="1719720">
                <a:tc>
                  <a:txBody>
                    <a:bodyPr lIns="90000" rIns="90000" anchor="t">
                      <a:noAutofit/>
                    </a:bodyPr>
                    <a:p>
                      <a:pPr>
                        <a:lnSpc>
                          <a:spcPct val="100000"/>
                        </a:lnSpc>
                        <a:buNone/>
                      </a:pPr>
                      <a:r>
                        <a:rPr b="1" lang="en-PH" sz="2000" spc="-1" strike="noStrike">
                          <a:latin typeface="Lato"/>
                        </a:rPr>
                        <a:t>Literal Language: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The online class is both exciting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and tiring.</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Tanya loves eating sweets.</a:t>
                      </a:r>
                      <a:endParaRPr b="0" lang="en-PH" sz="20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15000"/>
                        </a:lnSpc>
                        <a:buNone/>
                      </a:pPr>
                      <a:r>
                        <a:rPr b="1" lang="en-PH" sz="2000" spc="-1" strike="noStrike">
                          <a:latin typeface="Lato"/>
                        </a:rPr>
                        <a:t>Figurative Language:</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It’s raining cats and dogs.</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Aira runs so fast like a cheetah.</a:t>
                      </a:r>
                      <a:endParaRPr b="0" lang="en-PH" sz="20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
        <p:nvSpPr>
          <p:cNvPr id="128" name=""/>
          <p:cNvSpPr/>
          <p:nvPr/>
        </p:nvSpPr>
        <p:spPr>
          <a:xfrm>
            <a:off x="1473120" y="57384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469880" y="2019960"/>
            <a:ext cx="9169920" cy="3423960"/>
          </a:xfrm>
          <a:prstGeom prst="rect">
            <a:avLst/>
          </a:prstGeom>
          <a:solidFill>
            <a:srgbClr val="ffb66c">
              <a:alpha val="39000"/>
            </a:srgbClr>
          </a:solidFill>
          <a:ln w="29160">
            <a:solidFill>
              <a:srgbClr val="000000"/>
            </a:solidFill>
            <a:prstDash val="lgDash"/>
            <a:round/>
          </a:ln>
        </p:spPr>
        <p:style>
          <a:lnRef idx="0"/>
          <a:fillRef idx="0"/>
          <a:effectRef idx="0"/>
          <a:fontRef idx="minor"/>
        </p:style>
      </p:sp>
      <p:sp>
        <p:nvSpPr>
          <p:cNvPr id="130" name=""/>
          <p:cNvSpPr/>
          <p:nvPr/>
        </p:nvSpPr>
        <p:spPr>
          <a:xfrm>
            <a:off x="1725480" y="2261880"/>
            <a:ext cx="8639640" cy="285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latin typeface="Lato"/>
              </a:rPr>
              <a:t>Mood</a:t>
            </a:r>
            <a:r>
              <a:rPr b="0" lang="en-PH" sz="2000" spc="-1" strike="noStrike">
                <a:latin typeface="Lato"/>
              </a:rPr>
              <a:t> is a term used to indicate the prevailing feeling or frame of mind, especially at the start of a play, poem, or novel, creating a sense of expectation about what is to follow.</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rPr>
              <a:t>Tone</a:t>
            </a:r>
            <a:r>
              <a:rPr b="0" lang="en-PH" sz="2000" spc="-1" strike="noStrike">
                <a:latin typeface="Lato"/>
              </a:rPr>
              <a:t> is thus a critical concept which implies that literature is like speech, requiring a speaker and a listener, tone being the attitude adopted by the speaker to the listener—the author’s attitude toward the work, events, or characters.</a:t>
            </a:r>
            <a:endParaRPr b="0" lang="en-PH" sz="2000" spc="-1" strike="noStrike">
              <a:latin typeface="Arial"/>
            </a:endParaRPr>
          </a:p>
        </p:txBody>
      </p:sp>
      <p:sp>
        <p:nvSpPr>
          <p:cNvPr id="131" name=""/>
          <p:cNvSpPr/>
          <p:nvPr/>
        </p:nvSpPr>
        <p:spPr>
          <a:xfrm>
            <a:off x="1473480" y="50220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545840" y="43056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
        <p:nvSpPr>
          <p:cNvPr id="133" name=""/>
          <p:cNvSpPr/>
          <p:nvPr/>
        </p:nvSpPr>
        <p:spPr>
          <a:xfrm>
            <a:off x="3089880" y="1905840"/>
            <a:ext cx="6114240" cy="3537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Aft>
                <a:spcPts val="201"/>
              </a:spcAft>
              <a:buNone/>
            </a:pPr>
            <a:r>
              <a:rPr b="1" lang="en-PH" sz="2000" spc="-1" strike="noStrike">
                <a:latin typeface="Lato"/>
              </a:rPr>
              <a:t>A Birthday</a:t>
            </a:r>
            <a:endParaRPr b="0" lang="en-PH" sz="2000" spc="-1" strike="noStrike">
              <a:latin typeface="Arial"/>
            </a:endParaRPr>
          </a:p>
          <a:p>
            <a:pPr algn="ctr">
              <a:lnSpc>
                <a:spcPct val="100000"/>
              </a:lnSpc>
              <a:buNone/>
            </a:pPr>
            <a:r>
              <a:rPr b="0" lang="en-PH" sz="2000" spc="-1" strike="noStrike">
                <a:latin typeface="Lato"/>
              </a:rPr>
              <a:t>by Christina Rossetti</a:t>
            </a:r>
            <a:endParaRPr b="0" lang="en-PH" sz="2000" spc="-1" strike="noStrike">
              <a:latin typeface="Arial"/>
            </a:endParaRPr>
          </a:p>
          <a:p>
            <a:pPr algn="ctr">
              <a:lnSpc>
                <a:spcPct val="100000"/>
              </a:lnSpc>
              <a:buNone/>
            </a:pPr>
            <a:r>
              <a:rPr b="0" lang="en-PH" sz="2000" spc="-1" strike="noStrike">
                <a:latin typeface="Lato"/>
              </a:rPr>
              <a:t>My heart is like a singing bird.</a:t>
            </a:r>
            <a:endParaRPr b="0" lang="en-PH" sz="2000" spc="-1" strike="noStrike">
              <a:latin typeface="Arial"/>
            </a:endParaRPr>
          </a:p>
          <a:p>
            <a:pPr algn="ctr">
              <a:lnSpc>
                <a:spcPct val="100000"/>
              </a:lnSpc>
              <a:buNone/>
            </a:pPr>
            <a:r>
              <a:rPr b="0" lang="en-PH" sz="2000" spc="-1" strike="noStrike">
                <a:latin typeface="Lato"/>
              </a:rPr>
              <a:t>Whose nest is a weathered shoot;</a:t>
            </a:r>
            <a:endParaRPr b="0" lang="en-PH" sz="2000" spc="-1" strike="noStrike">
              <a:latin typeface="Arial"/>
            </a:endParaRPr>
          </a:p>
          <a:p>
            <a:pPr algn="ctr">
              <a:lnSpc>
                <a:spcPct val="100000"/>
              </a:lnSpc>
              <a:buNone/>
            </a:pPr>
            <a:r>
              <a:rPr b="0" lang="en-PH" sz="2000" spc="-1" strike="noStrike">
                <a:latin typeface="Lato"/>
              </a:rPr>
              <a:t>My heart is like an apple-tree</a:t>
            </a:r>
            <a:endParaRPr b="0" lang="en-PH" sz="2000" spc="-1" strike="noStrike">
              <a:latin typeface="Arial"/>
            </a:endParaRPr>
          </a:p>
          <a:p>
            <a:pPr algn="ctr">
              <a:lnSpc>
                <a:spcPct val="100000"/>
              </a:lnSpc>
              <a:buNone/>
            </a:pPr>
            <a:r>
              <a:rPr b="0" lang="en-PH" sz="2000" spc="-1" strike="noStrike">
                <a:latin typeface="Lato"/>
              </a:rPr>
              <a:t>Whose boughs are bent with thick-set fruit;</a:t>
            </a:r>
            <a:endParaRPr b="0" lang="en-PH" sz="2000" spc="-1" strike="noStrike">
              <a:latin typeface="Arial"/>
            </a:endParaRPr>
          </a:p>
          <a:p>
            <a:pPr algn="ctr">
              <a:lnSpc>
                <a:spcPct val="100000"/>
              </a:lnSpc>
              <a:buNone/>
            </a:pPr>
            <a:r>
              <a:rPr b="0" lang="en-PH" sz="2000" spc="-1" strike="noStrike">
                <a:latin typeface="Lato"/>
              </a:rPr>
              <a:t>My heart is like a rainbow shell</a:t>
            </a:r>
            <a:endParaRPr b="0" lang="en-PH" sz="2000" spc="-1" strike="noStrike">
              <a:latin typeface="Arial"/>
            </a:endParaRPr>
          </a:p>
          <a:p>
            <a:pPr algn="ctr">
              <a:lnSpc>
                <a:spcPct val="100000"/>
              </a:lnSpc>
              <a:buNone/>
            </a:pPr>
            <a:r>
              <a:rPr b="0" lang="en-PH" sz="2000" spc="-1" strike="noStrike">
                <a:latin typeface="Lato"/>
              </a:rPr>
              <a:t>That paddles in a halcyon [peaceful] sea;</a:t>
            </a:r>
            <a:endParaRPr b="0" lang="en-PH" sz="2000" spc="-1" strike="noStrike">
              <a:latin typeface="Arial"/>
            </a:endParaRPr>
          </a:p>
          <a:p>
            <a:pPr algn="ctr">
              <a:lnSpc>
                <a:spcPct val="100000"/>
              </a:lnSpc>
              <a:buNone/>
            </a:pPr>
            <a:r>
              <a:rPr b="0" lang="en-PH" sz="2000" spc="-1" strike="noStrike">
                <a:latin typeface="Lato"/>
              </a:rPr>
              <a:t>My heart is gladder than all these</a:t>
            </a:r>
            <a:endParaRPr b="0" lang="en-PH" sz="2000" spc="-1" strike="noStrike">
              <a:latin typeface="Arial"/>
            </a:endParaRPr>
          </a:p>
          <a:p>
            <a:pPr algn="ctr">
              <a:lnSpc>
                <a:spcPct val="100000"/>
              </a:lnSpc>
              <a:buNone/>
            </a:pPr>
            <a:r>
              <a:rPr b="0" lang="en-PH" sz="2000" spc="-1" strike="noStrike">
                <a:latin typeface="Lato"/>
              </a:rPr>
              <a:t>Because my love has come to me.</a:t>
            </a:r>
            <a:endParaRPr b="0" lang="en-PH" sz="2000" spc="-1" strike="noStrike">
              <a:latin typeface="Arial"/>
            </a:endParaRPr>
          </a:p>
        </p:txBody>
      </p:sp>
      <p:sp>
        <p:nvSpPr>
          <p:cNvPr id="134" name=""/>
          <p:cNvSpPr/>
          <p:nvPr/>
        </p:nvSpPr>
        <p:spPr>
          <a:xfrm>
            <a:off x="1321920" y="1738800"/>
            <a:ext cx="293832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Example:</a:t>
            </a:r>
            <a:endParaRPr b="0" lang="en-PH" sz="2000" spc="-1" strike="noStrike">
              <a:latin typeface="Arial"/>
            </a:endParaRPr>
          </a:p>
        </p:txBody>
      </p:sp>
      <p:sp>
        <p:nvSpPr>
          <p:cNvPr id="135" name=""/>
          <p:cNvSpPr/>
          <p:nvPr/>
        </p:nvSpPr>
        <p:spPr>
          <a:xfrm>
            <a:off x="1312920" y="5256360"/>
            <a:ext cx="259704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Mood: </a:t>
            </a:r>
            <a:r>
              <a:rPr b="0" lang="en-PH" sz="2000" spc="-1" strike="noStrike">
                <a:highlight>
                  <a:srgbClr val="ffdbb6"/>
                </a:highlight>
                <a:latin typeface="Lato"/>
              </a:rPr>
              <a:t>Happiness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712160" y="43092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
        <p:nvSpPr>
          <p:cNvPr id="137" name=""/>
          <p:cNvSpPr/>
          <p:nvPr/>
        </p:nvSpPr>
        <p:spPr>
          <a:xfrm>
            <a:off x="1287360" y="1702800"/>
            <a:ext cx="191376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Examples:</a:t>
            </a:r>
            <a:endParaRPr b="0" lang="en-PH" sz="2000" spc="-1" strike="noStrike">
              <a:latin typeface="Arial"/>
            </a:endParaRPr>
          </a:p>
        </p:txBody>
      </p:sp>
      <p:sp>
        <p:nvSpPr>
          <p:cNvPr id="138" name=""/>
          <p:cNvSpPr/>
          <p:nvPr/>
        </p:nvSpPr>
        <p:spPr>
          <a:xfrm>
            <a:off x="1257120" y="2265840"/>
            <a:ext cx="941220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“Do not worry. I will come back soon,” said the father.</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Tone:  Optimistic                       Mood: Assuring</a:t>
            </a:r>
            <a:endParaRPr b="0" lang="en-PH" sz="2000" spc="-1" strike="noStrike">
              <a:latin typeface="Arial"/>
            </a:endParaRPr>
          </a:p>
          <a:p>
            <a:pPr>
              <a:lnSpc>
                <a:spcPct val="100000"/>
              </a:lnSpc>
              <a:buNone/>
            </a:pPr>
            <a:r>
              <a:rPr b="0" lang="en-PH" sz="2000" spc="-1" strike="noStrike">
                <a:latin typeface="Lato"/>
              </a:rPr>
              <a:t>   </a:t>
            </a:r>
            <a:endParaRPr b="0" lang="en-PH" sz="2000" spc="-1" strike="noStrike">
              <a:latin typeface="Arial"/>
            </a:endParaRPr>
          </a:p>
        </p:txBody>
      </p:sp>
      <p:sp>
        <p:nvSpPr>
          <p:cNvPr id="139" name=""/>
          <p:cNvSpPr/>
          <p:nvPr/>
        </p:nvSpPr>
        <p:spPr>
          <a:xfrm>
            <a:off x="1284120" y="3123360"/>
            <a:ext cx="1002420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2. Suddenly, the mother cried, “I see someone looking at me in this round thing! She’s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lovely.”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Tone:  Amazed                         Mood: Glad</a:t>
            </a:r>
            <a:endParaRPr b="0" lang="en-PH" sz="2000" spc="-1" strike="noStrike">
              <a:latin typeface="Arial"/>
            </a:endParaRPr>
          </a:p>
          <a:p>
            <a:pPr>
              <a:lnSpc>
                <a:spcPct val="100000"/>
              </a:lnSpc>
              <a:buNone/>
            </a:pPr>
            <a:endParaRPr b="0" lang="en-PH" sz="2000" spc="-1" strike="noStrike">
              <a:latin typeface="Arial"/>
            </a:endParaRPr>
          </a:p>
        </p:txBody>
      </p:sp>
      <p:sp>
        <p:nvSpPr>
          <p:cNvPr id="140" name=""/>
          <p:cNvSpPr/>
          <p:nvPr/>
        </p:nvSpPr>
        <p:spPr>
          <a:xfrm>
            <a:off x="1299600" y="4336200"/>
            <a:ext cx="982116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3. “Thank you, Father dear,” said the little girl. Then she bowed her head to the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ground. In an instant, she had picked up her lovely new doll and had gone to play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again.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Tone:  Playful                            Mood: Fanciful</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351080" y="2078640"/>
            <a:ext cx="9406080" cy="3332160"/>
          </a:xfrm>
          <a:custGeom>
            <a:avLst/>
            <a:gdLst/>
            <a:ahLst/>
            <a:rect l="l" t="t" r="r" b="b"/>
            <a:pathLst>
              <a:path w="26131" h="9259">
                <a:moveTo>
                  <a:pt x="1542" y="0"/>
                </a:moveTo>
                <a:lnTo>
                  <a:pt x="1543" y="0"/>
                </a:lnTo>
                <a:cubicBezTo>
                  <a:pt x="1272" y="0"/>
                  <a:pt x="1006" y="71"/>
                  <a:pt x="771" y="207"/>
                </a:cubicBezTo>
                <a:cubicBezTo>
                  <a:pt x="537" y="342"/>
                  <a:pt x="342" y="537"/>
                  <a:pt x="207" y="772"/>
                </a:cubicBezTo>
                <a:cubicBezTo>
                  <a:pt x="71" y="1006"/>
                  <a:pt x="0" y="1272"/>
                  <a:pt x="0" y="1543"/>
                </a:cubicBezTo>
                <a:lnTo>
                  <a:pt x="0" y="7715"/>
                </a:lnTo>
                <a:lnTo>
                  <a:pt x="0" y="7715"/>
                </a:lnTo>
                <a:cubicBezTo>
                  <a:pt x="0" y="7986"/>
                  <a:pt x="71" y="8252"/>
                  <a:pt x="207" y="8487"/>
                </a:cubicBezTo>
                <a:cubicBezTo>
                  <a:pt x="342" y="8721"/>
                  <a:pt x="537" y="8916"/>
                  <a:pt x="772" y="9051"/>
                </a:cubicBezTo>
                <a:cubicBezTo>
                  <a:pt x="1006" y="9187"/>
                  <a:pt x="1272" y="9258"/>
                  <a:pt x="1543" y="9258"/>
                </a:cubicBezTo>
                <a:lnTo>
                  <a:pt x="24587" y="9258"/>
                </a:lnTo>
                <a:lnTo>
                  <a:pt x="24587" y="9258"/>
                </a:lnTo>
                <a:cubicBezTo>
                  <a:pt x="24858" y="9258"/>
                  <a:pt x="25124" y="9187"/>
                  <a:pt x="25359" y="9051"/>
                </a:cubicBezTo>
                <a:cubicBezTo>
                  <a:pt x="25593" y="8916"/>
                  <a:pt x="25788" y="8721"/>
                  <a:pt x="25923" y="8487"/>
                </a:cubicBezTo>
                <a:cubicBezTo>
                  <a:pt x="26059" y="8252"/>
                  <a:pt x="26130" y="7986"/>
                  <a:pt x="26130" y="7715"/>
                </a:cubicBezTo>
                <a:lnTo>
                  <a:pt x="26130" y="1543"/>
                </a:lnTo>
                <a:lnTo>
                  <a:pt x="26130" y="1543"/>
                </a:lnTo>
                <a:lnTo>
                  <a:pt x="26130" y="1543"/>
                </a:lnTo>
                <a:cubicBezTo>
                  <a:pt x="26130" y="1272"/>
                  <a:pt x="26059" y="1006"/>
                  <a:pt x="25923" y="771"/>
                </a:cubicBezTo>
                <a:cubicBezTo>
                  <a:pt x="25788" y="537"/>
                  <a:pt x="25593" y="342"/>
                  <a:pt x="25359" y="207"/>
                </a:cubicBezTo>
                <a:cubicBezTo>
                  <a:pt x="25124" y="71"/>
                  <a:pt x="24858" y="0"/>
                  <a:pt x="24587" y="0"/>
                </a:cubicBezTo>
                <a:lnTo>
                  <a:pt x="1542" y="0"/>
                </a:lnTo>
              </a:path>
            </a:pathLst>
          </a:custGeom>
          <a:noFill/>
          <a:ln w="0">
            <a:solidFill>
              <a:srgbClr val="ffb66c"/>
            </a:solidFill>
          </a:ln>
        </p:spPr>
        <p:style>
          <a:lnRef idx="0"/>
          <a:fillRef idx="0"/>
          <a:effectRef idx="0"/>
          <a:fontRef idx="minor"/>
        </p:style>
      </p:sp>
      <p:sp>
        <p:nvSpPr>
          <p:cNvPr id="142" name=""/>
          <p:cNvSpPr/>
          <p:nvPr/>
        </p:nvSpPr>
        <p:spPr>
          <a:xfrm>
            <a:off x="1718640" y="2203200"/>
            <a:ext cx="8409240" cy="1450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latin typeface="Lato"/>
              </a:rPr>
              <a:t>Hyperbole</a:t>
            </a:r>
            <a:r>
              <a:rPr b="0" lang="en-PH" sz="2000" spc="-1" strike="noStrike">
                <a:latin typeface="Lato"/>
              </a:rPr>
              <a:t> </a:t>
            </a:r>
            <a:r>
              <a:rPr b="0" lang="en-PH" sz="2000" spc="-1" strike="noStrike">
                <a:latin typeface="Lato"/>
                <a:ea typeface="à'FBèþ"/>
              </a:rPr>
              <a:t>is a figure of speech that shows emphasis using extreme exaggeration.</a:t>
            </a:r>
            <a:endParaRPr b="0" lang="en-PH" sz="2000" spc="-1" strike="noStrike">
              <a:latin typeface="Arial"/>
            </a:endParaRPr>
          </a:p>
        </p:txBody>
      </p:sp>
      <p:sp>
        <p:nvSpPr>
          <p:cNvPr id="143" name=""/>
          <p:cNvSpPr/>
          <p:nvPr/>
        </p:nvSpPr>
        <p:spPr>
          <a:xfrm>
            <a:off x="2410200" y="3037680"/>
            <a:ext cx="80078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Examples: My bag weighs a ton. I’m so hungry I could eat a cow.</a:t>
            </a:r>
            <a:endParaRPr b="0" lang="en-PH" sz="2000" spc="-1" strike="noStrike">
              <a:latin typeface="Arial"/>
            </a:endParaRPr>
          </a:p>
        </p:txBody>
      </p:sp>
      <p:sp>
        <p:nvSpPr>
          <p:cNvPr id="144" name=""/>
          <p:cNvSpPr/>
          <p:nvPr/>
        </p:nvSpPr>
        <p:spPr>
          <a:xfrm>
            <a:off x="1713960" y="3602160"/>
            <a:ext cx="8325360" cy="1110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1" lang="en-PH" sz="2000" spc="-1" strike="noStrike">
                <a:latin typeface="Lato"/>
              </a:rPr>
              <a:t>Litotes</a:t>
            </a:r>
            <a:r>
              <a:rPr b="0" lang="en-PH" sz="2000" spc="-1" strike="noStrike">
                <a:latin typeface="Lato"/>
              </a:rPr>
              <a:t> </a:t>
            </a:r>
            <a:r>
              <a:rPr b="0" lang="en-PH" sz="2000" spc="-1" strike="noStrike">
                <a:latin typeface="Lato"/>
                <a:ea typeface="à'FBèþ"/>
              </a:rPr>
              <a:t>is a form of understatement that involves making an affirmative point by denying its opposite.</a:t>
            </a:r>
            <a:endParaRPr b="0" lang="en-PH" sz="2000" spc="-1" strike="noStrike">
              <a:latin typeface="Arial"/>
            </a:endParaRPr>
          </a:p>
        </p:txBody>
      </p:sp>
      <p:sp>
        <p:nvSpPr>
          <p:cNvPr id="145" name=""/>
          <p:cNvSpPr/>
          <p:nvPr/>
        </p:nvSpPr>
        <p:spPr>
          <a:xfrm>
            <a:off x="2397960" y="4489200"/>
            <a:ext cx="769032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Example: “I am not as young as I used to be.” (This is said in order to avoid saying “I am old.”)</a:t>
            </a:r>
            <a:endParaRPr b="0" lang="en-PH" sz="2000" spc="-1" strike="noStrike">
              <a:latin typeface="Arial"/>
            </a:endParaRPr>
          </a:p>
        </p:txBody>
      </p:sp>
      <p:sp>
        <p:nvSpPr>
          <p:cNvPr id="146" name=""/>
          <p:cNvSpPr/>
          <p:nvPr/>
        </p:nvSpPr>
        <p:spPr>
          <a:xfrm>
            <a:off x="1473840" y="50256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569960" y="2314800"/>
            <a:ext cx="1007820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000" spc="-1" strike="noStrike">
                <a:latin typeface="Lato"/>
                <a:ea typeface="AppleSystemUIFont"/>
              </a:rPr>
              <a:t>Identify whether following statements exemplify a hyperbole or litotes. </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___________ 1. I have a million things to do today.</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___________ 2. Large crowds of people are not my cup of tea.</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___________ 3. My bag weighed a ton.</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___________ 4. She is not unlike her mother.</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___________ 5. It took a hundred years for him to get his homework completed.</a:t>
            </a:r>
            <a:endParaRPr b="0" lang="en-PH" sz="2000" spc="-1" strike="noStrike">
              <a:latin typeface="Arial"/>
            </a:endParaRPr>
          </a:p>
        </p:txBody>
      </p:sp>
      <p:sp>
        <p:nvSpPr>
          <p:cNvPr id="148" name=""/>
          <p:cNvSpPr/>
          <p:nvPr/>
        </p:nvSpPr>
        <p:spPr>
          <a:xfrm>
            <a:off x="1620000" y="66888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81800" y="1908000"/>
            <a:ext cx="10078200" cy="349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67"/>
              </a:spcBef>
              <a:spcAft>
                <a:spcPts val="567"/>
              </a:spcAft>
              <a:buNone/>
            </a:pPr>
            <a:r>
              <a:rPr b="1" lang="en-PH" sz="2000" spc="-1" strike="noStrike">
                <a:solidFill>
                  <a:srgbClr val="c9211e"/>
                </a:solidFill>
                <a:latin typeface="Lato"/>
                <a:ea typeface="AppleSystemUIFont"/>
              </a:rPr>
              <a:t>ANSWER KEY:</a:t>
            </a:r>
            <a:endParaRPr b="0" lang="en-PH" sz="2000" spc="-1" strike="noStrike">
              <a:latin typeface="Arial"/>
            </a:endParaRPr>
          </a:p>
          <a:p>
            <a:pPr algn="ctr">
              <a:lnSpc>
                <a:spcPct val="100000"/>
              </a:lnSpc>
              <a:spcBef>
                <a:spcPts val="567"/>
              </a:spcBef>
              <a:spcAft>
                <a:spcPts val="567"/>
              </a:spcAft>
              <a:buNone/>
            </a:pP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u="sng">
                <a:uFillTx/>
                <a:latin typeface="Lato"/>
                <a:ea typeface="AppleSystemUIFont"/>
              </a:rPr>
              <a:t>Hyperbole</a:t>
            </a:r>
            <a:r>
              <a:rPr b="0" lang="en-PH" sz="2000" spc="-1" strike="noStrike">
                <a:latin typeface="Lato"/>
                <a:ea typeface="AppleSystemUIFont"/>
              </a:rPr>
              <a:t> 1. I have a million things to do today.</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u="sng">
                <a:uFillTx/>
                <a:latin typeface="Lato"/>
                <a:ea typeface="AppleSystemUIFont"/>
              </a:rPr>
              <a:t>   </a:t>
            </a:r>
            <a:r>
              <a:rPr b="0" lang="en-PH" sz="2000" spc="-1" strike="noStrike" u="sng">
                <a:uFillTx/>
                <a:latin typeface="Lato"/>
                <a:ea typeface="AppleSystemUIFont"/>
              </a:rPr>
              <a:t>Litotes   </a:t>
            </a:r>
            <a:r>
              <a:rPr b="0" lang="en-PH" sz="2000" spc="-1" strike="noStrike">
                <a:latin typeface="Lato"/>
                <a:ea typeface="AppleSystemUIFont"/>
              </a:rPr>
              <a:t> 2. Large crowds of people are not my cup of tea.</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 </a:t>
            </a:r>
            <a:r>
              <a:rPr b="0" lang="en-PH" sz="2000" spc="-1" strike="noStrike" u="sng">
                <a:uFillTx/>
                <a:latin typeface="Lato"/>
                <a:ea typeface="AppleSystemUIFont"/>
              </a:rPr>
              <a:t>Hyperbole</a:t>
            </a:r>
            <a:r>
              <a:rPr b="0" lang="en-PH" sz="2000" spc="-1" strike="noStrike">
                <a:latin typeface="Lato"/>
                <a:ea typeface="AppleSystemUIFont"/>
              </a:rPr>
              <a:t> 3. My bag weighed a ton.</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 </a:t>
            </a:r>
            <a:r>
              <a:rPr b="0" lang="en-PH" sz="2000" spc="-1" strike="noStrike" u="sng">
                <a:uFillTx/>
                <a:latin typeface="Lato"/>
                <a:ea typeface="AppleSystemUIFont"/>
              </a:rPr>
              <a:t>   </a:t>
            </a:r>
            <a:r>
              <a:rPr b="0" lang="en-PH" sz="2000" spc="-1" strike="noStrike" u="sng">
                <a:uFillTx/>
                <a:latin typeface="Lato"/>
                <a:ea typeface="AppleSystemUIFont"/>
              </a:rPr>
              <a:t>Litotes   </a:t>
            </a:r>
            <a:r>
              <a:rPr b="0" lang="en-PH" sz="2000" spc="-1" strike="noStrike">
                <a:latin typeface="Lato"/>
                <a:ea typeface="AppleSystemUIFont"/>
              </a:rPr>
              <a:t> 4. She is not unlike her mother.</a:t>
            </a:r>
            <a:endParaRPr b="0" lang="en-PH" sz="2000" spc="-1" strike="noStrike">
              <a:latin typeface="Arial"/>
            </a:endParaRPr>
          </a:p>
          <a:p>
            <a:pPr>
              <a:lnSpc>
                <a:spcPct val="100000"/>
              </a:lnSpc>
              <a:spcBef>
                <a:spcPts val="567"/>
              </a:spcBef>
              <a:spcAft>
                <a:spcPts val="567"/>
              </a:spcAft>
              <a:buNone/>
            </a:pPr>
            <a:r>
              <a:rPr b="0" lang="en-PH" sz="2000" spc="-1" strike="noStrike">
                <a:latin typeface="Lato"/>
                <a:ea typeface="AppleSystemUIFont"/>
              </a:rPr>
              <a:t> </a:t>
            </a:r>
            <a:r>
              <a:rPr b="0" lang="en-PH" sz="2000" spc="-1" strike="noStrike" u="sng">
                <a:uFillTx/>
                <a:latin typeface="Lato"/>
                <a:ea typeface="AppleSystemUIFont"/>
              </a:rPr>
              <a:t>Hyperbole</a:t>
            </a:r>
            <a:r>
              <a:rPr b="0" lang="en-PH" sz="2000" spc="-1" strike="noStrike">
                <a:latin typeface="Lato"/>
                <a:ea typeface="AppleSystemUIFont"/>
              </a:rPr>
              <a:t> 5. It took a hundred years for him to get his homework completed.</a:t>
            </a:r>
            <a:endParaRPr b="0" lang="en-PH" sz="2000" spc="-1" strike="noStrike">
              <a:latin typeface="Arial"/>
            </a:endParaRPr>
          </a:p>
        </p:txBody>
      </p:sp>
      <p:sp>
        <p:nvSpPr>
          <p:cNvPr id="150" name=""/>
          <p:cNvSpPr/>
          <p:nvPr/>
        </p:nvSpPr>
        <p:spPr>
          <a:xfrm>
            <a:off x="1712880" y="600480"/>
            <a:ext cx="8907120" cy="1379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rPr>
              <a:t>Literary Elements: Tone, Mood and Figures of Speech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4190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2023-07-11T15:12:43Z</dcterms:modified>
  <cp:revision>230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