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210560" y="2520000"/>
            <a:ext cx="7488360" cy="13233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Heat and Temperature at the Molecular Level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Box 5"/>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59" name=""/>
          <p:cNvSpPr/>
          <p:nvPr/>
        </p:nvSpPr>
        <p:spPr>
          <a:xfrm>
            <a:off x="540000" y="1062360"/>
            <a:ext cx="10978920" cy="916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Complete the crossword puzzle.</a:t>
            </a:r>
            <a:endParaRPr b="0" lang="en-PH" sz="1800" spc="-1" strike="noStrike">
              <a:latin typeface="Arial"/>
            </a:endParaRPr>
          </a:p>
        </p:txBody>
      </p:sp>
      <p:pic>
        <p:nvPicPr>
          <p:cNvPr id="160" name="" descr=""/>
          <p:cNvPicPr/>
          <p:nvPr/>
        </p:nvPicPr>
        <p:blipFill>
          <a:blip r:embed="rId1"/>
          <a:stretch/>
        </p:blipFill>
        <p:spPr>
          <a:xfrm>
            <a:off x="720000" y="1800000"/>
            <a:ext cx="4973400" cy="4207680"/>
          </a:xfrm>
          <a:prstGeom prst="rect">
            <a:avLst/>
          </a:prstGeom>
          <a:ln w="0">
            <a:noFill/>
          </a:ln>
        </p:spPr>
      </p:pic>
      <p:pic>
        <p:nvPicPr>
          <p:cNvPr id="161" name="" descr=""/>
          <p:cNvPicPr/>
          <p:nvPr/>
        </p:nvPicPr>
        <p:blipFill>
          <a:blip r:embed="rId2"/>
          <a:srcRect l="0" t="0" r="49515" b="15"/>
          <a:stretch/>
        </p:blipFill>
        <p:spPr>
          <a:xfrm>
            <a:off x="6300000" y="1980360"/>
            <a:ext cx="5398200" cy="1978560"/>
          </a:xfrm>
          <a:prstGeom prst="rect">
            <a:avLst/>
          </a:prstGeom>
          <a:ln w="0">
            <a:noFill/>
          </a:ln>
        </p:spPr>
      </p:pic>
      <p:pic>
        <p:nvPicPr>
          <p:cNvPr id="162" name="" descr=""/>
          <p:cNvPicPr/>
          <p:nvPr/>
        </p:nvPicPr>
        <p:blipFill>
          <a:blip r:embed="rId3"/>
          <a:srcRect l="50206" t="-3650" r="5513" b="31914"/>
          <a:stretch/>
        </p:blipFill>
        <p:spPr>
          <a:xfrm>
            <a:off x="6300000" y="4320000"/>
            <a:ext cx="5398560" cy="16185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2340000" y="2121480"/>
            <a:ext cx="1978920" cy="2846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Across: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2. Kelvin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4. capacity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5. temperature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7. thermometer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9. calorie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10. heat</a:t>
            </a:r>
            <a:endParaRPr b="0" lang="en-PH" sz="2000" spc="-1" strike="noStrike">
              <a:latin typeface="Arial"/>
            </a:endParaRPr>
          </a:p>
          <a:p>
            <a:pPr>
              <a:lnSpc>
                <a:spcPct val="100000"/>
              </a:lnSpc>
              <a:buNone/>
            </a:pPr>
            <a:endParaRPr b="0" lang="en-PH" sz="2000" spc="-1" strike="noStrike">
              <a:latin typeface="Arial"/>
            </a:endParaRPr>
          </a:p>
        </p:txBody>
      </p:sp>
      <p:sp>
        <p:nvSpPr>
          <p:cNvPr id="164" name="TextBox 6"/>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65" name=""/>
          <p:cNvSpPr/>
          <p:nvPr/>
        </p:nvSpPr>
        <p:spPr>
          <a:xfrm>
            <a:off x="720000" y="1387440"/>
            <a:ext cx="251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Answer Key:</a:t>
            </a:r>
            <a:endParaRPr b="0" lang="en-PH" sz="2000" spc="-1" strike="noStrike">
              <a:latin typeface="Arial"/>
            </a:endParaRPr>
          </a:p>
        </p:txBody>
      </p:sp>
      <p:sp>
        <p:nvSpPr>
          <p:cNvPr id="166" name=""/>
          <p:cNvSpPr/>
          <p:nvPr/>
        </p:nvSpPr>
        <p:spPr>
          <a:xfrm>
            <a:off x="5040000" y="2160000"/>
            <a:ext cx="2188080" cy="1809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Down: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1. calorimeter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3. Fahrenheit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6. Celsius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8. Joule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7"/>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26" name=""/>
          <p:cNvSpPr/>
          <p:nvPr/>
        </p:nvSpPr>
        <p:spPr>
          <a:xfrm>
            <a:off x="720000" y="1207800"/>
            <a:ext cx="197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Temperature</a:t>
            </a:r>
            <a:endParaRPr b="0" lang="en-PH" sz="1800" spc="-1" strike="noStrike">
              <a:latin typeface="Arial"/>
            </a:endParaRPr>
          </a:p>
        </p:txBody>
      </p:sp>
      <p:sp>
        <p:nvSpPr>
          <p:cNvPr id="127" name=""/>
          <p:cNvSpPr/>
          <p:nvPr/>
        </p:nvSpPr>
        <p:spPr>
          <a:xfrm>
            <a:off x="787320" y="1800000"/>
            <a:ext cx="9898920" cy="702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Wingdings" charset="2"/>
              <a:buChar char=""/>
            </a:pPr>
            <a:r>
              <a:rPr b="0" lang="en-PH" sz="1800" spc="-1" strike="noStrike">
                <a:solidFill>
                  <a:srgbClr val="000000"/>
                </a:solidFill>
                <a:latin typeface="Lato"/>
                <a:ea typeface="DejaVu Sans"/>
              </a:rPr>
              <a:t>Temperature describes the degree of hotness and coldness of a body</a:t>
            </a:r>
            <a:endParaRPr b="0" lang="en-PH" sz="1800" spc="-1" strike="noStrike">
              <a:latin typeface="Arial"/>
            </a:endParaRPr>
          </a:p>
        </p:txBody>
      </p:sp>
      <p:sp>
        <p:nvSpPr>
          <p:cNvPr id="128" name=""/>
          <p:cNvSpPr/>
          <p:nvPr/>
        </p:nvSpPr>
        <p:spPr>
          <a:xfrm>
            <a:off x="787320" y="2410560"/>
            <a:ext cx="10624680" cy="10083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Temperature can be defined as the measure of the average kinetic energy of molecules. Objects with the same temperature are in thermal equilibrium. This means that the net heat transfer between the objects is 0.</a:t>
            </a:r>
            <a:endParaRPr b="0" lang="en-PH" sz="1800" spc="-1" strike="noStrike">
              <a:latin typeface="Arial"/>
            </a:endParaRPr>
          </a:p>
        </p:txBody>
      </p:sp>
      <p:sp>
        <p:nvSpPr>
          <p:cNvPr id="129" name=""/>
          <p:cNvSpPr/>
          <p:nvPr/>
        </p:nvSpPr>
        <p:spPr>
          <a:xfrm>
            <a:off x="787320" y="3495960"/>
            <a:ext cx="8031600" cy="1023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The instrument used in measuring temperature is the </a:t>
            </a:r>
            <a:r>
              <a:rPr b="1" lang="en-PH" sz="1800" spc="-1" strike="noStrike">
                <a:solidFill>
                  <a:srgbClr val="000000"/>
                </a:solidFill>
                <a:latin typeface="Lato"/>
                <a:ea typeface="DejaVu Sans"/>
              </a:rPr>
              <a:t>thermomete</a:t>
            </a:r>
            <a:r>
              <a:rPr b="0" lang="en-PH" sz="1800" spc="-1" strike="noStrike">
                <a:solidFill>
                  <a:srgbClr val="000000"/>
                </a:solidFill>
                <a:latin typeface="Lato"/>
                <a:ea typeface="DejaVu Sans"/>
              </a:rPr>
              <a:t>r.The common thermometer consists of a glass tube with a thin column of colored alcohol or mercury.</a:t>
            </a:r>
            <a:endParaRPr b="0" lang="en-PH" sz="1800" spc="-1" strike="noStrike">
              <a:latin typeface="Arial"/>
            </a:endParaRPr>
          </a:p>
        </p:txBody>
      </p:sp>
      <p:pic>
        <p:nvPicPr>
          <p:cNvPr id="130" name="" descr=""/>
          <p:cNvPicPr/>
          <p:nvPr/>
        </p:nvPicPr>
        <p:blipFill>
          <a:blip r:embed="rId1"/>
          <a:stretch/>
        </p:blipFill>
        <p:spPr>
          <a:xfrm>
            <a:off x="9124560" y="3240000"/>
            <a:ext cx="2034360" cy="2878920"/>
          </a:xfrm>
          <a:prstGeom prst="rect">
            <a:avLst/>
          </a:prstGeom>
          <a:ln w="0">
            <a:noFill/>
          </a:ln>
        </p:spPr>
      </p:pic>
      <p:sp>
        <p:nvSpPr>
          <p:cNvPr id="131" name=""/>
          <p:cNvSpPr/>
          <p:nvPr/>
        </p:nvSpPr>
        <p:spPr>
          <a:xfrm>
            <a:off x="900000" y="4680000"/>
            <a:ext cx="7738920" cy="103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Similar to other properties, temperature requires standard measurements. There are three main temperature scales used in the world—</a:t>
            </a:r>
            <a:r>
              <a:rPr b="1" lang="en-PH" sz="1800" spc="-1" strike="noStrike">
                <a:solidFill>
                  <a:srgbClr val="000000"/>
                </a:solidFill>
                <a:latin typeface="Lato"/>
                <a:ea typeface="DejaVu Sans"/>
              </a:rPr>
              <a:t>Celsius, Fahrenheit, and Kelvin.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Box 1"/>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graphicFrame>
        <p:nvGraphicFramePr>
          <p:cNvPr id="133" name=""/>
          <p:cNvGraphicFramePr/>
          <p:nvPr/>
        </p:nvGraphicFramePr>
        <p:xfrm>
          <a:off x="796320" y="1205280"/>
          <a:ext cx="10921320" cy="2897280"/>
        </p:xfrm>
        <a:graphic>
          <a:graphicData uri="http://schemas.openxmlformats.org/drawingml/2006/table">
            <a:tbl>
              <a:tblPr/>
              <a:tblGrid>
                <a:gridCol w="2729520"/>
                <a:gridCol w="1425600"/>
                <a:gridCol w="2027880"/>
                <a:gridCol w="4738680"/>
              </a:tblGrid>
              <a:tr h="737640">
                <a:tc>
                  <a:txBody>
                    <a:bodyPr lIns="90000" rIns="90000" anchor="t">
                      <a:noAutofit/>
                    </a:bodyPr>
                    <a:p>
                      <a:pPr algn="ctr">
                        <a:lnSpc>
                          <a:spcPct val="100000"/>
                        </a:lnSpc>
                        <a:buNone/>
                      </a:pPr>
                      <a:r>
                        <a:rPr b="1" lang="en-PH" sz="1800" spc="-1" strike="noStrike">
                          <a:latin typeface="Lato"/>
                        </a:rPr>
                        <a:t>Temperature</a:t>
                      </a:r>
                      <a:endParaRPr b="0" lang="en-PH" sz="1800" spc="-1" strike="noStrike">
                        <a:latin typeface="Arial"/>
                      </a:endParaRPr>
                    </a:p>
                    <a:p>
                      <a:pPr algn="ctr">
                        <a:lnSpc>
                          <a:spcPct val="100000"/>
                        </a:lnSpc>
                        <a:buNone/>
                      </a:pPr>
                      <a:r>
                        <a:rPr b="1" lang="en-PH" sz="1800" spc="-1" strike="noStrike">
                          <a:latin typeface="Lato"/>
                        </a:rPr>
                        <a:t>Scales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Symbols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Proponents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Descriptions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anchor="t">
                      <a:noAutofit/>
                    </a:bodyPr>
                    <a:p>
                      <a:pPr>
                        <a:lnSpc>
                          <a:spcPct val="100000"/>
                        </a:lnSpc>
                        <a:buNone/>
                      </a:pPr>
                      <a:r>
                        <a:rPr b="1" lang="en-PH" sz="1800" spc="-1" strike="noStrike">
                          <a:latin typeface="Lato"/>
                        </a:rPr>
                        <a:t>Celsius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°C</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Anders Celsius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marL="216000" indent="-216000">
                        <a:lnSpc>
                          <a:spcPct val="100000"/>
                        </a:lnSpc>
                        <a:buClr>
                          <a:srgbClr val="000000"/>
                        </a:buClr>
                        <a:buSzPct val="45000"/>
                        <a:buFont typeface="Wingdings" charset="2"/>
                        <a:buChar char=""/>
                      </a:pPr>
                      <a:r>
                        <a:rPr b="0" lang="en-PH" sz="1800" spc="-1" strike="noStrike">
                          <a:latin typeface="Lato"/>
                        </a:rPr>
                        <a:t>most commonly used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assigned 0°C as the temperature at which pure water</a:t>
                      </a:r>
                      <a:endParaRPr b="0" lang="en-PH" sz="1800" spc="-1" strike="noStrike">
                        <a:latin typeface="Arial"/>
                      </a:endParaRPr>
                    </a:p>
                    <a:p>
                      <a:pPr>
                        <a:lnSpc>
                          <a:spcPct val="100000"/>
                        </a:lnSpc>
                        <a:buNone/>
                      </a:pPr>
                      <a:r>
                        <a:rPr b="0" lang="en-PH" sz="1800" spc="-1" strike="noStrike">
                          <a:latin typeface="Lato"/>
                        </a:rPr>
                        <a:t>freezes and 100°C as the temperature at which pure water</a:t>
                      </a:r>
                      <a:endParaRPr b="0" lang="en-PH" sz="1800" spc="-1" strike="noStrike">
                        <a:latin typeface="Arial"/>
                      </a:endParaRPr>
                    </a:p>
                    <a:p>
                      <a:pPr>
                        <a:lnSpc>
                          <a:spcPct val="100000"/>
                        </a:lnSpc>
                        <a:buNone/>
                      </a:pPr>
                      <a:r>
                        <a:rPr b="0" lang="en-PH" sz="1800" spc="-1" strike="noStrike">
                          <a:latin typeface="Lato"/>
                        </a:rPr>
                        <a:t>boils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anchor="t">
                      <a:noAutofit/>
                    </a:bodyPr>
                    <a:p>
                      <a:pPr>
                        <a:lnSpc>
                          <a:spcPct val="100000"/>
                        </a:lnSpc>
                        <a:buNone/>
                      </a:pPr>
                      <a:r>
                        <a:rPr b="1" lang="en-PH" sz="1800" spc="-1" strike="noStrike">
                          <a:latin typeface="Lato"/>
                        </a:rPr>
                        <a:t>Fahrenheit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°F</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Daniel Gabriel</a:t>
                      </a:r>
                      <a:endParaRPr b="0" lang="en-PH" sz="1800" spc="-1" strike="noStrike">
                        <a:latin typeface="Arial"/>
                      </a:endParaRPr>
                    </a:p>
                    <a:p>
                      <a:pPr>
                        <a:lnSpc>
                          <a:spcPct val="100000"/>
                        </a:lnSpc>
                        <a:buNone/>
                      </a:pPr>
                      <a:r>
                        <a:rPr b="0" lang="en-PH" sz="1800" spc="-1" strike="noStrike">
                          <a:latin typeface="Lato"/>
                        </a:rPr>
                        <a:t>Fahrenheit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marL="216000" indent="-216000">
                        <a:lnSpc>
                          <a:spcPct val="100000"/>
                        </a:lnSpc>
                        <a:buClr>
                          <a:srgbClr val="000000"/>
                        </a:buClr>
                        <a:buSzPct val="45000"/>
                        <a:buFont typeface="Wingdings" charset="2"/>
                        <a:buChar char=""/>
                      </a:pPr>
                      <a:r>
                        <a:rPr b="0" lang="en-PH" sz="1800" spc="-1" strike="noStrike">
                          <a:latin typeface="Lato"/>
                        </a:rPr>
                        <a:t>The basis is the freezing point and boiling point of water.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widely used in the 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0720">
                <a:tc>
                  <a:txBody>
                    <a:bodyPr lIns="90000" rIns="90000" anchor="t">
                      <a:noAutofit/>
                    </a:bodyPr>
                    <a:p>
                      <a:pPr>
                        <a:lnSpc>
                          <a:spcPct val="100000"/>
                        </a:lnSpc>
                        <a:buNone/>
                      </a:pPr>
                      <a:r>
                        <a:rPr b="1" lang="en-PH" sz="1800" spc="-1" strike="noStrike">
                          <a:latin typeface="Lato"/>
                        </a:rPr>
                        <a:t>Kelvin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K</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William Thomson,</a:t>
                      </a:r>
                      <a:endParaRPr b="0" lang="en-PH" sz="1800" spc="-1" strike="noStrike">
                        <a:latin typeface="Arial"/>
                      </a:endParaRPr>
                    </a:p>
                    <a:p>
                      <a:pPr>
                        <a:lnSpc>
                          <a:spcPct val="100000"/>
                        </a:lnSpc>
                        <a:buNone/>
                      </a:pPr>
                      <a:r>
                        <a:rPr b="0" lang="en-PH" sz="1800" spc="-1" strike="noStrike">
                          <a:latin typeface="Lato"/>
                        </a:rPr>
                        <a:t>First Baron Kelvin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marL="216000" indent="-216000">
                        <a:lnSpc>
                          <a:spcPct val="100000"/>
                        </a:lnSpc>
                        <a:buClr>
                          <a:srgbClr val="000000"/>
                        </a:buClr>
                        <a:buSzPct val="45000"/>
                        <a:buFont typeface="Wingdings" charset="2"/>
                        <a:buChar char=""/>
                      </a:pPr>
                      <a:r>
                        <a:rPr b="0" lang="en-PH" sz="1800" spc="-1" strike="noStrike">
                          <a:latin typeface="Lato"/>
                        </a:rPr>
                        <a:t>uses the concept of absolute zero, which is the lowest possible temperature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not measured in degrees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Box 9"/>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graphicFrame>
        <p:nvGraphicFramePr>
          <p:cNvPr id="135" name=""/>
          <p:cNvGraphicFramePr/>
          <p:nvPr/>
        </p:nvGraphicFramePr>
        <p:xfrm>
          <a:off x="733680" y="2413080"/>
          <a:ext cx="10728720" cy="3142080"/>
        </p:xfrm>
        <a:graphic>
          <a:graphicData uri="http://schemas.openxmlformats.org/drawingml/2006/table">
            <a:tbl>
              <a:tblPr/>
              <a:tblGrid>
                <a:gridCol w="5364000"/>
                <a:gridCol w="5365080"/>
              </a:tblGrid>
              <a:tr h="427320">
                <a:tc>
                  <a:txBody>
                    <a:bodyPr lIns="90000" rIns="90000" anchor="t">
                      <a:noAutofit/>
                    </a:bodyPr>
                    <a:p>
                      <a:pPr algn="ctr">
                        <a:lnSpc>
                          <a:spcPct val="100000"/>
                        </a:lnSpc>
                        <a:buNone/>
                      </a:pPr>
                      <a:r>
                        <a:rPr b="1" lang="en-PH" sz="1800" spc="-1" strike="noStrike">
                          <a:latin typeface="Arial"/>
                        </a:rPr>
                        <a:t>Temperature Conversion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Arial"/>
                        </a:rPr>
                        <a:t>Formula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856800">
                <a:tc>
                  <a:txBody>
                    <a:bodyPr lIns="90000" rIns="90000" anchor="t">
                      <a:noAutofit/>
                    </a:bodyPr>
                    <a:p>
                      <a:pPr>
                        <a:lnSpc>
                          <a:spcPct val="100000"/>
                        </a:lnSpc>
                        <a:buNone/>
                      </a:pPr>
                      <a:endParaRPr b="0" lang="en-PH" sz="1800" spc="-1" strike="noStrike">
                        <a:latin typeface="Arial"/>
                      </a:endParaRPr>
                    </a:p>
                    <a:p>
                      <a:pPr>
                        <a:lnSpc>
                          <a:spcPct val="100000"/>
                        </a:lnSpc>
                        <a:buNone/>
                      </a:pPr>
                      <a:r>
                        <a:rPr b="0" lang="en-PH" sz="1800" spc="-1" strike="noStrike">
                          <a:latin typeface="Arial"/>
                        </a:rPr>
                        <a:t>Celsius to Fahrenheit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948240">
                <a:tc>
                  <a:txBody>
                    <a:bodyPr lIns="90000" rIns="90000" anchor="t">
                      <a:noAutofit/>
                    </a:bodyPr>
                    <a:p>
                      <a:pPr>
                        <a:lnSpc>
                          <a:spcPct val="100000"/>
                        </a:lnSpc>
                        <a:buNone/>
                      </a:pPr>
                      <a:endParaRPr b="0" lang="en-PH" sz="1800" spc="-1" strike="noStrike">
                        <a:latin typeface="Arial"/>
                      </a:endParaRPr>
                    </a:p>
                    <a:p>
                      <a:pPr>
                        <a:lnSpc>
                          <a:spcPct val="100000"/>
                        </a:lnSpc>
                        <a:buNone/>
                      </a:pPr>
                      <a:r>
                        <a:rPr b="0" lang="en-PH" sz="1800" spc="-1" strike="noStrike">
                          <a:latin typeface="Arial"/>
                        </a:rPr>
                        <a:t>Fahrenheit to Celsius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910080">
                <a:tc>
                  <a:txBody>
                    <a:bodyPr lIns="90000" rIns="90000" anchor="t">
                      <a:noAutofit/>
                    </a:bodyPr>
                    <a:p>
                      <a:pPr>
                        <a:lnSpc>
                          <a:spcPct val="100000"/>
                        </a:lnSpc>
                        <a:buNone/>
                      </a:pPr>
                      <a:endParaRPr b="0" lang="en-PH" sz="1800" spc="-1" strike="noStrike">
                        <a:latin typeface="Arial"/>
                      </a:endParaRPr>
                    </a:p>
                    <a:p>
                      <a:pPr>
                        <a:lnSpc>
                          <a:spcPct val="100000"/>
                        </a:lnSpc>
                        <a:buNone/>
                      </a:pPr>
                      <a:r>
                        <a:rPr b="0" lang="en-PH" sz="1800" spc="-1" strike="noStrike">
                          <a:latin typeface="Arial"/>
                        </a:rPr>
                        <a:t>Celsius to Kelvin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endParaRPr b="0" lang="en-PH" sz="1800" spc="-1" strike="noStrike">
                        <a:latin typeface="Arial"/>
                      </a:endParaRPr>
                    </a:p>
                    <a:p>
                      <a:pPr algn="ctr">
                        <a:lnSpc>
                          <a:spcPct val="100000"/>
                        </a:lnSpc>
                        <a:buNone/>
                      </a:pPr>
                      <a:r>
                        <a:rPr b="0" lang="en-PH" sz="1800" spc="-1" strike="noStrike">
                          <a:latin typeface="Lato"/>
                        </a:rPr>
                        <a:t>K =   </a:t>
                      </a:r>
                      <a:r>
                        <a:rPr b="0" lang="en-PH" sz="1800" spc="-1" strike="noStrike" baseline="33000">
                          <a:latin typeface="Lato"/>
                        </a:rPr>
                        <a:t>o</a:t>
                      </a:r>
                      <a:r>
                        <a:rPr b="0" lang="en-PH" sz="1800" spc="-1" strike="noStrike">
                          <a:latin typeface="Lato"/>
                        </a:rPr>
                        <a:t>C +  273</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pic>
        <p:nvPicPr>
          <p:cNvPr id="136" name="" descr=""/>
          <p:cNvPicPr/>
          <p:nvPr/>
        </p:nvPicPr>
        <p:blipFill>
          <a:blip r:embed="rId1"/>
          <a:stretch/>
        </p:blipFill>
        <p:spPr>
          <a:xfrm>
            <a:off x="7740000" y="2927520"/>
            <a:ext cx="1618920" cy="671400"/>
          </a:xfrm>
          <a:prstGeom prst="rect">
            <a:avLst/>
          </a:prstGeom>
          <a:ln w="0">
            <a:noFill/>
          </a:ln>
        </p:spPr>
      </p:pic>
      <p:pic>
        <p:nvPicPr>
          <p:cNvPr id="137" name="" descr=""/>
          <p:cNvPicPr/>
          <p:nvPr/>
        </p:nvPicPr>
        <p:blipFill>
          <a:blip r:embed="rId2"/>
          <a:stretch/>
        </p:blipFill>
        <p:spPr>
          <a:xfrm>
            <a:off x="7800480" y="3780000"/>
            <a:ext cx="1738440" cy="718920"/>
          </a:xfrm>
          <a:prstGeom prst="rect">
            <a:avLst/>
          </a:prstGeom>
          <a:ln w="0">
            <a:noFill/>
          </a:ln>
        </p:spPr>
      </p:pic>
      <p:sp>
        <p:nvSpPr>
          <p:cNvPr id="138" name=""/>
          <p:cNvSpPr/>
          <p:nvPr/>
        </p:nvSpPr>
        <p:spPr>
          <a:xfrm>
            <a:off x="720000" y="1456920"/>
            <a:ext cx="593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Formulas to use in converting temperature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Box 10"/>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40" name=""/>
          <p:cNvSpPr/>
          <p:nvPr/>
        </p:nvSpPr>
        <p:spPr>
          <a:xfrm>
            <a:off x="720000" y="1224000"/>
            <a:ext cx="10618920" cy="483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temperature of a patient suffering from Severe Acute Respiratory Syndrome (SARS) is 106°F.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If Celsius and Kelvin thermometers were used separately for the measurement, what values would be recorded?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a</a:t>
            </a:r>
            <a:r>
              <a:rPr b="0" lang="en-PH" sz="1800" spc="-1" strike="noStrike">
                <a:solidFill>
                  <a:srgbClr val="000000"/>
                </a:solidFill>
                <a:latin typeface="Lato"/>
                <a:ea typeface="DejaVu Sans"/>
              </a:rPr>
              <a:t>. Use the formula,  </a:t>
            </a:r>
            <a:r>
              <a:rPr b="0" lang="en-PH" sz="1800" spc="-1" strike="noStrike" baseline="33000">
                <a:solidFill>
                  <a:srgbClr val="000000"/>
                </a:solidFill>
                <a:latin typeface="Lato"/>
                <a:ea typeface="DejaVu Sans"/>
              </a:rPr>
              <a:t>o</a:t>
            </a:r>
            <a:r>
              <a:rPr b="0" lang="en-PH" sz="1800" spc="-1" strike="noStrike">
                <a:solidFill>
                  <a:srgbClr val="000000"/>
                </a:solidFill>
                <a:latin typeface="Lato"/>
                <a:ea typeface="DejaVu Sans"/>
              </a:rPr>
              <a:t>C = (</a:t>
            </a:r>
            <a:r>
              <a:rPr b="0" lang="en-PH" sz="1800" spc="-1" strike="noStrike" baseline="33000">
                <a:solidFill>
                  <a:srgbClr val="000000"/>
                </a:solidFill>
                <a:latin typeface="Lato"/>
                <a:ea typeface="DejaVu Sans"/>
              </a:rPr>
              <a:t>o</a:t>
            </a:r>
            <a:r>
              <a:rPr b="0" lang="en-PH" sz="1800" spc="-1" strike="noStrike">
                <a:solidFill>
                  <a:srgbClr val="000000"/>
                </a:solidFill>
                <a:latin typeface="Lato"/>
                <a:ea typeface="DejaVu Sans"/>
              </a:rPr>
              <a:t>F-32) </a:t>
            </a:r>
            <a:r>
              <a:rPr b="0" lang="en-PH" sz="1800" spc="-1" strike="noStrike" u="sng">
                <a:solidFill>
                  <a:srgbClr val="000000"/>
                </a:solidFill>
                <a:uFillTx/>
                <a:latin typeface="Lato"/>
                <a:ea typeface="DejaVu Sans"/>
              </a:rPr>
              <a:t>5</a:t>
            </a:r>
            <a:r>
              <a:rPr b="0" lang="en-PH" sz="1800" spc="-1" strike="noStrike">
                <a:solidFill>
                  <a:srgbClr val="000000"/>
                </a:solidFill>
                <a:latin typeface="Lato"/>
                <a:ea typeface="DejaVu Sans"/>
              </a:rPr>
              <a:t> to convert degree Fahrenheit to degree Celsius: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9</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r>
              <a:rPr b="0" lang="en-PH" sz="1800" spc="-1" strike="noStrike" baseline="33000">
                <a:solidFill>
                  <a:srgbClr val="000000"/>
                </a:solidFill>
                <a:latin typeface="Lato"/>
                <a:ea typeface="DejaVu Sans"/>
              </a:rPr>
              <a:t>o</a:t>
            </a:r>
            <a:r>
              <a:rPr b="0" lang="en-PH" sz="1800" spc="-1" strike="noStrike">
                <a:solidFill>
                  <a:srgbClr val="000000"/>
                </a:solidFill>
                <a:latin typeface="Lato"/>
                <a:ea typeface="DejaVu Sans"/>
              </a:rPr>
              <a:t>C = </a:t>
            </a:r>
            <a:r>
              <a:rPr b="0" lang="en-PH" sz="1800" spc="-1" strike="noStrike" baseline="33000">
                <a:solidFill>
                  <a:srgbClr val="000000"/>
                </a:solidFill>
                <a:latin typeface="Lato"/>
                <a:ea typeface="DejaVu Sans"/>
              </a:rPr>
              <a:t>o</a:t>
            </a:r>
            <a:r>
              <a:rPr b="0" lang="en-PH" sz="1800" spc="-1" strike="noStrike">
                <a:solidFill>
                  <a:srgbClr val="000000"/>
                </a:solidFill>
                <a:latin typeface="Lato"/>
                <a:ea typeface="DejaVu Sans"/>
              </a:rPr>
              <a:t>F 32 5 = (106-32) 5 = </a:t>
            </a:r>
            <a:r>
              <a:rPr b="1" lang="en-PH" sz="1800" spc="-1" strike="noStrike">
                <a:solidFill>
                  <a:srgbClr val="000000"/>
                </a:solidFill>
                <a:latin typeface="Lato"/>
                <a:ea typeface="DejaVu Sans"/>
              </a:rPr>
              <a:t>41.1 </a:t>
            </a:r>
            <a:r>
              <a:rPr b="1" lang="en-PH" sz="2000" spc="-1" strike="noStrike" baseline="33000">
                <a:solidFill>
                  <a:srgbClr val="000000"/>
                </a:solidFill>
                <a:latin typeface="Lato"/>
                <a:ea typeface="DejaVu Sans"/>
              </a:rPr>
              <a:t>o</a:t>
            </a:r>
            <a:r>
              <a:rPr b="1" lang="en-PH" sz="1800" spc="-1" strike="noStrike">
                <a:solidFill>
                  <a:srgbClr val="000000"/>
                </a:solidFill>
                <a:latin typeface="Lato"/>
                <a:ea typeface="DejaVu Sans"/>
              </a:rPr>
              <a:t>C</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b</a:t>
            </a:r>
            <a:r>
              <a:rPr b="0" lang="en-PH" sz="1800" spc="-1" strike="noStrike">
                <a:solidFill>
                  <a:srgbClr val="000000"/>
                </a:solidFill>
                <a:latin typeface="Lato"/>
                <a:ea typeface="DejaVu Sans"/>
              </a:rPr>
              <a:t>. Use the formula, K </a:t>
            </a:r>
            <a:r>
              <a:rPr b="0" lang="en-PH" sz="1200" spc="-1" strike="noStrike">
                <a:solidFill>
                  <a:srgbClr val="000000"/>
                </a:solidFill>
                <a:latin typeface="€)íéþ"/>
                <a:ea typeface="€)íéþ"/>
              </a:rPr>
              <a:t>= </a:t>
            </a:r>
            <a:r>
              <a:rPr b="0" lang="en-PH" sz="1800" spc="-1" strike="noStrike">
                <a:solidFill>
                  <a:srgbClr val="000000"/>
                </a:solidFill>
                <a:latin typeface="Lato"/>
                <a:ea typeface="€)íéþ"/>
              </a:rPr>
              <a:t>°C </a:t>
            </a:r>
            <a:r>
              <a:rPr b="0" lang="en-PH" sz="1200" spc="-1" strike="noStrike">
                <a:solidFill>
                  <a:srgbClr val="000000"/>
                </a:solidFill>
                <a:latin typeface="€)íéþ"/>
                <a:ea typeface="€)íéþ"/>
              </a:rPr>
              <a:t>+ </a:t>
            </a:r>
            <a:r>
              <a:rPr b="0" lang="en-PH" sz="1800" spc="-1" strike="noStrike">
                <a:solidFill>
                  <a:srgbClr val="000000"/>
                </a:solidFill>
                <a:latin typeface="Lato"/>
                <a:ea typeface="€)íéþ"/>
              </a:rPr>
              <a:t>273, for converting degree Celsius to Kelvin:</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r>
              <a:rPr b="0" lang="en-PH" sz="1800" spc="-1" strike="noStrike">
                <a:solidFill>
                  <a:srgbClr val="000000"/>
                </a:solidFill>
                <a:latin typeface="Lato"/>
                <a:ea typeface="€)íéþ"/>
              </a:rPr>
              <a:t>K </a:t>
            </a:r>
            <a:r>
              <a:rPr b="0" lang="en-PH" sz="1800" spc="-1" strike="noStrike">
                <a:solidFill>
                  <a:srgbClr val="000000"/>
                </a:solidFill>
                <a:latin typeface="Lato"/>
                <a:ea typeface="€&gt;íéþ"/>
              </a:rPr>
              <a:t>= °C + 273 = 41.1 °C + 273 = </a:t>
            </a:r>
            <a:r>
              <a:rPr b="1" lang="en-PH" sz="1800" spc="-1" strike="noStrike">
                <a:solidFill>
                  <a:srgbClr val="000000"/>
                </a:solidFill>
                <a:latin typeface="Lato"/>
                <a:ea typeface="€&gt;íéþ"/>
              </a:rPr>
              <a:t>314 K</a:t>
            </a:r>
            <a:r>
              <a:rPr b="0" lang="en-PH" sz="1200" spc="-1" strike="noStrike">
                <a:solidFill>
                  <a:srgbClr val="000000"/>
                </a:solidFill>
                <a:latin typeface="Lato"/>
                <a:ea typeface="€&gt;íéþ"/>
              </a:rPr>
              <a:t>       </a:t>
            </a:r>
            <a:endParaRPr b="0" lang="en-PH" sz="1200" spc="-1" strike="noStrike">
              <a:latin typeface="Arial"/>
            </a:endParaRPr>
          </a:p>
          <a:p>
            <a:pPr>
              <a:lnSpc>
                <a:spcPct val="100000"/>
              </a:lnSpc>
              <a:buNone/>
            </a:pPr>
            <a:endParaRPr b="0" lang="en-PH"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Box 11"/>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42" name=""/>
          <p:cNvSpPr/>
          <p:nvPr/>
        </p:nvSpPr>
        <p:spPr>
          <a:xfrm>
            <a:off x="720000" y="1080000"/>
            <a:ext cx="10978920" cy="22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Heat</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Heat </a:t>
            </a:r>
            <a:r>
              <a:rPr b="0" lang="en-PH" sz="1800" spc="-1" strike="noStrike">
                <a:solidFill>
                  <a:srgbClr val="000000"/>
                </a:solidFill>
                <a:latin typeface="Lato"/>
                <a:ea typeface="€&gt;íéþ"/>
              </a:rPr>
              <a:t>can be defined as the </a:t>
            </a:r>
            <a:r>
              <a:rPr b="1" i="1" lang="en-PH" sz="1800" spc="-1" strike="noStrike">
                <a:solidFill>
                  <a:srgbClr val="000000"/>
                </a:solidFill>
                <a:latin typeface="Lato"/>
                <a:ea typeface="€&gt;íéþ"/>
              </a:rPr>
              <a:t>thermal energy</a:t>
            </a:r>
            <a:r>
              <a:rPr b="0" lang="en-PH" sz="1800" spc="-1" strike="noStrike">
                <a:solidFill>
                  <a:srgbClr val="000000"/>
                </a:solidFill>
                <a:latin typeface="Lato"/>
                <a:ea typeface="€&gt;íéþ"/>
              </a:rPr>
              <a:t> that is being transferred from one object to another because of temperature difference, ΔT. Heat will always flow from hotter objects to colder objects. When an object is heated, energy is actually given off to the object.</a:t>
            </a:r>
            <a:endParaRPr b="0" lang="en-PH" sz="1800" spc="-1" strike="noStrike">
              <a:latin typeface="Arial"/>
            </a:endParaRPr>
          </a:p>
          <a:p>
            <a:pPr algn="just">
              <a:lnSpc>
                <a:spcPct val="100000"/>
              </a:lnSpc>
              <a:buNone/>
            </a:pP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It is important to remember that once heat energy touches another object, it is eventually converted into internal energy. </a:t>
            </a:r>
            <a:endParaRPr b="0" lang="en-PH" sz="1800" spc="-1" strike="noStrike">
              <a:latin typeface="Arial"/>
            </a:endParaRPr>
          </a:p>
          <a:p>
            <a:pPr algn="just">
              <a:lnSpc>
                <a:spcPct val="100000"/>
              </a:lnSpc>
              <a:buNone/>
            </a:pPr>
            <a:endParaRPr b="0" lang="en-PH" sz="1800" spc="-1" strike="noStrike">
              <a:latin typeface="Arial"/>
            </a:endParaRPr>
          </a:p>
        </p:txBody>
      </p:sp>
      <p:sp>
        <p:nvSpPr>
          <p:cNvPr id="143" name=""/>
          <p:cNvSpPr/>
          <p:nvPr/>
        </p:nvSpPr>
        <p:spPr>
          <a:xfrm>
            <a:off x="720000" y="3177720"/>
            <a:ext cx="8098920" cy="2761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Internal energy</a:t>
            </a:r>
            <a:r>
              <a:rPr b="0" lang="en-PH" sz="1800" spc="-1" strike="noStrike">
                <a:solidFill>
                  <a:srgbClr val="000000"/>
                </a:solidFill>
                <a:latin typeface="Lato"/>
                <a:ea typeface="DejaVu Sans"/>
              </a:rPr>
              <a:t> </a:t>
            </a:r>
            <a:r>
              <a:rPr b="0" lang="en-PH" sz="1800" spc="-1" strike="noStrike">
                <a:solidFill>
                  <a:srgbClr val="000000"/>
                </a:solidFill>
                <a:latin typeface="Lato"/>
                <a:ea typeface="€)íéþ"/>
              </a:rPr>
              <a:t>is defined as the total energy contained in a substance. </a:t>
            </a:r>
            <a:endParaRPr b="0" lang="en-PH" sz="1800" spc="-1" strike="noStrike">
              <a:latin typeface="Arial"/>
            </a:endParaRPr>
          </a:p>
          <a:p>
            <a:pPr algn="just">
              <a:lnSpc>
                <a:spcPct val="100000"/>
              </a:lnSpc>
              <a:buNone/>
            </a:pPr>
            <a:r>
              <a:rPr b="0" lang="en-PH" sz="1800" spc="-1" strike="noStrike">
                <a:solidFill>
                  <a:srgbClr val="000000"/>
                </a:solidFill>
                <a:latin typeface="Lato"/>
                <a:ea typeface="€)íéþ"/>
              </a:rPr>
              <a:t>When a substance absorbs heat, its molecules gain kinetic energy, and they move at a greater speed. The faster they move, the hotter the substance becomes. It is said to have gained internal energy. Heat is then a measure of the change in the total internal energy of a body. If the substance gives off heat, its internal energy decreases. Internal energy is also proportional to the temperature of a substance. </a:t>
            </a:r>
            <a:r>
              <a:rPr b="1" i="1" lang="en-PH" sz="1800" spc="-1" strike="noStrike">
                <a:solidFill>
                  <a:srgbClr val="000000"/>
                </a:solidFill>
                <a:latin typeface="Lato"/>
                <a:ea typeface="€)íéþ"/>
              </a:rPr>
              <a:t>The higher the temperature, the greater the internal energy. If the substance gives off heat, the temperature also decreases.</a:t>
            </a:r>
            <a:endParaRPr b="0" lang="en-PH" sz="1800" spc="-1" strike="noStrike">
              <a:latin typeface="Arial"/>
            </a:endParaRPr>
          </a:p>
        </p:txBody>
      </p:sp>
      <p:pic>
        <p:nvPicPr>
          <p:cNvPr id="144" name="" descr=""/>
          <p:cNvPicPr/>
          <p:nvPr/>
        </p:nvPicPr>
        <p:blipFill>
          <a:blip r:embed="rId1"/>
          <a:stretch/>
        </p:blipFill>
        <p:spPr>
          <a:xfrm>
            <a:off x="9000000" y="3543840"/>
            <a:ext cx="2752920" cy="167508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2"/>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46" name=""/>
          <p:cNvSpPr/>
          <p:nvPr/>
        </p:nvSpPr>
        <p:spPr>
          <a:xfrm>
            <a:off x="802800" y="1318680"/>
            <a:ext cx="10896480" cy="228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most common unit used for expressing heat is the unit calorie.  </a:t>
            </a: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Calorie</a:t>
            </a:r>
            <a:r>
              <a:rPr b="0" lang="en-PH" sz="1800" spc="-1" strike="noStrike">
                <a:solidFill>
                  <a:srgbClr val="000000"/>
                </a:solidFill>
                <a:latin typeface="Lato"/>
                <a:ea typeface="DejaVu Sans"/>
              </a:rPr>
              <a:t> - the amount of heat required to change the temperature of 1 gram of water by 1°C.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kilocalorie is 1,000 calories. For food energy, the unit is also in calories, but it is written with a capital </a:t>
            </a:r>
            <a:r>
              <a:rPr b="1" lang="en-PH" sz="1800" spc="-1" strike="noStrike">
                <a:solidFill>
                  <a:srgbClr val="000000"/>
                </a:solidFill>
                <a:latin typeface="Lato"/>
                <a:ea typeface="DejaVu Sans"/>
              </a:rPr>
              <a:t>C. </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1</a:t>
            </a:r>
            <a:r>
              <a:rPr b="0" lang="en-PH" sz="1800" spc="-1" strike="noStrike">
                <a:solidFill>
                  <a:srgbClr val="000000"/>
                </a:solidFill>
                <a:latin typeface="Lato"/>
                <a:ea typeface="DejaVu Sans"/>
              </a:rPr>
              <a:t> food calorie is </a:t>
            </a:r>
            <a:r>
              <a:rPr b="0" i="1" lang="en-PH" sz="1800" spc="-1" strike="noStrike">
                <a:solidFill>
                  <a:srgbClr val="000000"/>
                </a:solidFill>
                <a:latin typeface="Lato"/>
                <a:ea typeface="DejaVu Sans"/>
              </a:rPr>
              <a:t>1,000 calories</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1 calorie</a:t>
            </a:r>
            <a:r>
              <a:rPr b="0" lang="en-PH" sz="1800" spc="-1" strike="noStrike">
                <a:solidFill>
                  <a:srgbClr val="000000"/>
                </a:solidFill>
                <a:latin typeface="Lato"/>
                <a:ea typeface="DejaVu Sans"/>
              </a:rPr>
              <a:t> is </a:t>
            </a:r>
            <a:r>
              <a:rPr b="0" i="1" lang="en-PH" sz="1800" spc="-1" strike="noStrike">
                <a:solidFill>
                  <a:srgbClr val="000000"/>
                </a:solidFill>
                <a:latin typeface="Lato"/>
                <a:ea typeface="DejaVu Sans"/>
              </a:rPr>
              <a:t>1 kilocalorie</a:t>
            </a:r>
            <a:r>
              <a:rPr b="0" lang="en-PH" sz="1800" spc="-1" strike="noStrike">
                <a:solidFill>
                  <a:srgbClr val="000000"/>
                </a:solidFill>
                <a:latin typeface="Lato"/>
                <a:ea typeface="DejaVu Sans"/>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47" name=""/>
          <p:cNvSpPr/>
          <p:nvPr/>
        </p:nvSpPr>
        <p:spPr>
          <a:xfrm>
            <a:off x="802800" y="3600000"/>
            <a:ext cx="10896120" cy="1652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Another unit of heat is joule, named after the English physicist </a:t>
            </a:r>
            <a:r>
              <a:rPr b="1" lang="en-PH" sz="1800" spc="-1" strike="noStrike">
                <a:solidFill>
                  <a:srgbClr val="000000"/>
                </a:solidFill>
                <a:latin typeface="Lato"/>
                <a:ea typeface="DejaVu Sans"/>
              </a:rPr>
              <a:t>James Prescott Joule.</a:t>
            </a:r>
            <a:r>
              <a:rPr b="0" lang="en-PH" sz="1800" spc="-1" strike="noStrike">
                <a:solidFill>
                  <a:srgbClr val="000000"/>
                </a:solidFill>
                <a:latin typeface="Lato"/>
                <a:ea typeface="DejaVu Sans"/>
              </a:rPr>
              <a:t> He discovered that heat and mechanical energy are interrelated and that transformations from one to the other occur in a fixed proportion, which he called the </a:t>
            </a:r>
            <a:r>
              <a:rPr b="1" lang="en-PH" sz="1800" spc="-1" strike="noStrike">
                <a:solidFill>
                  <a:srgbClr val="000000"/>
                </a:solidFill>
                <a:latin typeface="Lato"/>
                <a:ea typeface="DejaVu Sans"/>
              </a:rPr>
              <a:t>mechanical equivalent of hea</a:t>
            </a:r>
            <a:r>
              <a:rPr b="0" lang="en-PH" sz="1800" spc="-1" strike="noStrike">
                <a:solidFill>
                  <a:srgbClr val="000000"/>
                </a:solidFill>
                <a:latin typeface="Lato"/>
                <a:ea typeface="DejaVu Sans"/>
              </a:rPr>
              <a:t>t, whose presently accepted result is </a:t>
            </a:r>
            <a:r>
              <a:rPr b="1" lang="en-PH" sz="1800" spc="-1" strike="noStrike">
                <a:solidFill>
                  <a:srgbClr val="000000"/>
                </a:solidFill>
                <a:latin typeface="Lato"/>
                <a:ea typeface="DejaVu Sans"/>
              </a:rPr>
              <a:t>1 calorie </a:t>
            </a:r>
            <a:r>
              <a:rPr b="1" lang="en-PH" sz="1800" spc="-1" strike="noStrike">
                <a:solidFill>
                  <a:srgbClr val="000000"/>
                </a:solidFill>
                <a:latin typeface="Lato"/>
                <a:ea typeface="€)íéþ"/>
              </a:rPr>
              <a:t>= 4.1868 joules.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Box 3"/>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49" name=""/>
          <p:cNvSpPr/>
          <p:nvPr/>
        </p:nvSpPr>
        <p:spPr>
          <a:xfrm>
            <a:off x="720000" y="1440000"/>
            <a:ext cx="10798920" cy="1652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Thermal Expansion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The more heat is absorbed, the greater is the increase in the temperature. This will make the molecules move faster, and as a result, the molecules tend to move farther apart. This phenomenon is known as thermal expansion. As the object cools down, its molecules contract. </a:t>
            </a:r>
            <a:endParaRPr b="0" lang="en-PH" sz="1800" spc="-1" strike="noStrike">
              <a:latin typeface="Arial"/>
            </a:endParaRPr>
          </a:p>
        </p:txBody>
      </p:sp>
      <p:pic>
        <p:nvPicPr>
          <p:cNvPr id="150" name="" descr=""/>
          <p:cNvPicPr/>
          <p:nvPr/>
        </p:nvPicPr>
        <p:blipFill>
          <a:blip r:embed="rId1"/>
          <a:stretch/>
        </p:blipFill>
        <p:spPr>
          <a:xfrm>
            <a:off x="3240000" y="3469680"/>
            <a:ext cx="5028120" cy="1749240"/>
          </a:xfrm>
          <a:prstGeom prst="rect">
            <a:avLst/>
          </a:prstGeom>
          <a:ln w="0">
            <a:noFill/>
          </a:ln>
        </p:spPr>
      </p:pic>
      <p:sp>
        <p:nvSpPr>
          <p:cNvPr id="151" name=""/>
          <p:cNvSpPr/>
          <p:nvPr/>
        </p:nvSpPr>
        <p:spPr>
          <a:xfrm>
            <a:off x="-2880000" y="4156920"/>
            <a:ext cx="23389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gt;íéþ"/>
              </a:rPr>
              <a:t>ΔL = αL</a:t>
            </a:r>
            <a:r>
              <a:rPr b="1" lang="en-PH" sz="1800" spc="-1" strike="noStrike" baseline="-8000">
                <a:solidFill>
                  <a:srgbClr val="000000"/>
                </a:solidFill>
                <a:latin typeface="Lato"/>
                <a:ea typeface="€&gt;íéþ"/>
              </a:rPr>
              <a:t>0</a:t>
            </a:r>
            <a:r>
              <a:rPr b="1" lang="en-PH" sz="1800" spc="-1" strike="noStrike">
                <a:solidFill>
                  <a:srgbClr val="000000"/>
                </a:solidFill>
                <a:latin typeface="Lato"/>
                <a:ea typeface="€&gt;íéþ"/>
              </a:rPr>
              <a:t>ΔT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Box 4"/>
          <p:cNvSpPr/>
          <p:nvPr/>
        </p:nvSpPr>
        <p:spPr>
          <a:xfrm>
            <a:off x="155160" y="15480"/>
            <a:ext cx="1072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000" spc="-1" strike="noStrike">
                <a:solidFill>
                  <a:srgbClr val="000000"/>
                </a:solidFill>
                <a:latin typeface="Lato"/>
                <a:ea typeface="DejaVu Sans"/>
              </a:rPr>
              <a:t>Heat and Temperature at the Molecular Level</a:t>
            </a:r>
            <a:endParaRPr b="0" lang="en-PH" sz="3000" spc="-1" strike="noStrike">
              <a:latin typeface="Arial"/>
            </a:endParaRPr>
          </a:p>
        </p:txBody>
      </p:sp>
      <p:sp>
        <p:nvSpPr>
          <p:cNvPr id="153" name=""/>
          <p:cNvSpPr/>
          <p:nvPr/>
        </p:nvSpPr>
        <p:spPr>
          <a:xfrm>
            <a:off x="732600" y="1080000"/>
            <a:ext cx="1096632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For linear expansion, when a solid is subjected to an increase in temperature, ΔT, its </a:t>
            </a:r>
            <a:r>
              <a:rPr b="0" lang="en-PH" sz="1800" spc="-1" strike="noStrike">
                <a:solidFill>
                  <a:srgbClr val="000000"/>
                </a:solidFill>
                <a:latin typeface="Lato"/>
                <a:ea typeface="€)íéþ"/>
              </a:rPr>
              <a:t>increase in length, ΔL, is very nearly proportional to its initial length, Lo, multiplied by ΔT. This can be represented by the equation:</a:t>
            </a:r>
            <a:endParaRPr b="0" lang="en-PH" sz="1800" spc="-1" strike="noStrike">
              <a:latin typeface="Arial"/>
            </a:endParaRPr>
          </a:p>
        </p:txBody>
      </p:sp>
      <p:sp>
        <p:nvSpPr>
          <p:cNvPr id="154" name=""/>
          <p:cNvSpPr/>
          <p:nvPr/>
        </p:nvSpPr>
        <p:spPr>
          <a:xfrm>
            <a:off x="4320000" y="1800000"/>
            <a:ext cx="1798920" cy="53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gt;íéþ"/>
              </a:rPr>
              <a:t>ΔL = αL</a:t>
            </a:r>
            <a:r>
              <a:rPr b="1" lang="en-PH" sz="1800" spc="-1" strike="noStrike" baseline="-8000">
                <a:solidFill>
                  <a:srgbClr val="000000"/>
                </a:solidFill>
                <a:latin typeface="Lato"/>
                <a:ea typeface="€&gt;íéþ"/>
              </a:rPr>
              <a:t>0</a:t>
            </a:r>
            <a:r>
              <a:rPr b="1" lang="en-PH" sz="1800" spc="-1" strike="noStrike">
                <a:solidFill>
                  <a:srgbClr val="000000"/>
                </a:solidFill>
                <a:latin typeface="Lato"/>
                <a:ea typeface="€&gt;íéþ"/>
              </a:rPr>
              <a:t>ΔT</a:t>
            </a:r>
            <a:endParaRPr b="0" lang="en-PH" sz="1800" spc="-1" strike="noStrike">
              <a:latin typeface="Arial"/>
            </a:endParaRPr>
          </a:p>
        </p:txBody>
      </p:sp>
      <p:sp>
        <p:nvSpPr>
          <p:cNvPr id="155" name=""/>
          <p:cNvSpPr/>
          <p:nvPr/>
        </p:nvSpPr>
        <p:spPr>
          <a:xfrm>
            <a:off x="720000" y="2230560"/>
            <a:ext cx="1064844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proportionality constant, </a:t>
            </a:r>
            <a:r>
              <a:rPr b="1" lang="en-PH" sz="1800" spc="-1" strike="noStrike">
                <a:solidFill>
                  <a:srgbClr val="000000"/>
                </a:solidFill>
                <a:latin typeface="Lato"/>
                <a:ea typeface="€&gt;íéþ"/>
              </a:rPr>
              <a:t>α</a:t>
            </a:r>
            <a:r>
              <a:rPr b="0" lang="en-PH" sz="1800" spc="-1" strike="noStrike">
                <a:solidFill>
                  <a:srgbClr val="000000"/>
                </a:solidFill>
                <a:latin typeface="Lato"/>
                <a:ea typeface="€&gt;íéþ"/>
              </a:rPr>
              <a:t>, called the coefficient of linear expansion, is dependent on the nature of the substance. </a:t>
            </a:r>
            <a:endParaRPr b="0" lang="en-PH" sz="1800" spc="-1" strike="noStrike">
              <a:latin typeface="Arial"/>
            </a:endParaRPr>
          </a:p>
        </p:txBody>
      </p:sp>
      <p:sp>
        <p:nvSpPr>
          <p:cNvPr id="156" name=""/>
          <p:cNvSpPr/>
          <p:nvPr/>
        </p:nvSpPr>
        <p:spPr>
          <a:xfrm>
            <a:off x="720000" y="2971080"/>
            <a:ext cx="1097892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copper bar 80.0 centimeters long at 15.0°C. What is the increase in length when it is heated to 35.0°C?</a:t>
            </a:r>
            <a:endParaRPr b="0" lang="en-PH" sz="1800" spc="-1" strike="noStrike">
              <a:latin typeface="Arial"/>
            </a:endParaRPr>
          </a:p>
        </p:txBody>
      </p:sp>
      <p:sp>
        <p:nvSpPr>
          <p:cNvPr id="157" name=""/>
          <p:cNvSpPr/>
          <p:nvPr/>
        </p:nvSpPr>
        <p:spPr>
          <a:xfrm>
            <a:off x="800640" y="3838680"/>
            <a:ext cx="10718280" cy="228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Given: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L0 </a:t>
            </a:r>
            <a:r>
              <a:rPr b="0" lang="en-PH" sz="1800" spc="-1" strike="noStrike">
                <a:solidFill>
                  <a:srgbClr val="000000"/>
                </a:solidFill>
                <a:latin typeface="Lato"/>
                <a:ea typeface="€&gt;íéþ"/>
              </a:rPr>
              <a:t>= 80.0 cm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T</a:t>
            </a:r>
            <a:r>
              <a:rPr b="0" lang="en-PH" sz="1800" spc="-1" strike="noStrike" baseline="-8000">
                <a:solidFill>
                  <a:srgbClr val="000000"/>
                </a:solidFill>
                <a:latin typeface="Lato"/>
                <a:ea typeface="€&gt;íéþ"/>
              </a:rPr>
              <a:t>i</a:t>
            </a:r>
            <a:r>
              <a:rPr b="0" lang="en-PH" sz="1800" spc="-1" strike="noStrike">
                <a:solidFill>
                  <a:srgbClr val="000000"/>
                </a:solidFill>
                <a:latin typeface="Lato"/>
                <a:ea typeface="€&gt;íéþ"/>
              </a:rPr>
              <a:t> = 15.0°C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T</a:t>
            </a:r>
            <a:r>
              <a:rPr b="0" lang="en-PH" sz="1800" spc="-1" strike="noStrike" baseline="-8000">
                <a:solidFill>
                  <a:srgbClr val="000000"/>
                </a:solidFill>
                <a:latin typeface="Lato"/>
                <a:ea typeface="€&gt;íéþ"/>
              </a:rPr>
              <a:t>f </a:t>
            </a:r>
            <a:r>
              <a:rPr b="0" lang="en-PH" sz="1800" spc="-1" strike="noStrike">
                <a:solidFill>
                  <a:srgbClr val="000000"/>
                </a:solidFill>
                <a:latin typeface="Lato"/>
                <a:ea typeface="€&gt;íéþ"/>
              </a:rPr>
              <a:t>= 35.0°C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	</a:t>
            </a:r>
            <a:r>
              <a:rPr b="0" lang="en-PH" sz="1800" spc="-1" strike="noStrike">
                <a:solidFill>
                  <a:srgbClr val="000000"/>
                </a:solidFill>
                <a:latin typeface="Lato"/>
                <a:ea typeface="€&gt;íéþ"/>
              </a:rPr>
              <a:t>α = 17 × 10–6/°C</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gt;íéþ"/>
              </a:rPr>
              <a:t>Solution:</a:t>
            </a:r>
            <a:endParaRPr b="0" lang="en-PH" sz="1800" spc="-1" strike="noStrike">
              <a:latin typeface="Arial"/>
            </a:endParaRPr>
          </a:p>
          <a:p>
            <a:pPr>
              <a:lnSpc>
                <a:spcPct val="100000"/>
              </a:lnSpc>
              <a:buNone/>
            </a:pPr>
            <a:r>
              <a:rPr b="0" lang="en-PH" sz="1800" spc="-1" strike="noStrike">
                <a:solidFill>
                  <a:srgbClr val="000000"/>
                </a:solidFill>
                <a:latin typeface="Lato"/>
                <a:ea typeface="€&gt;íéþ"/>
              </a:rPr>
              <a:t>ΔL = αL0ΔT = (17 × 10−6/°C) (80.0 cm) (35.0°C − 15.0°C)</a:t>
            </a:r>
            <a:endParaRPr b="0" lang="en-PH" sz="1800" spc="-1" strike="noStrike">
              <a:latin typeface="Arial"/>
            </a:endParaRPr>
          </a:p>
          <a:p>
            <a:pPr>
              <a:lnSpc>
                <a:spcPct val="100000"/>
              </a:lnSpc>
              <a:buNone/>
            </a:pPr>
            <a:r>
              <a:rPr b="1" lang="en-PH" sz="1800" spc="-1" strike="noStrike">
                <a:solidFill>
                  <a:srgbClr val="000000"/>
                </a:solidFill>
                <a:latin typeface="Lato"/>
                <a:ea typeface="€&gt;íéþ"/>
              </a:rPr>
              <a:t>ΔL = 2.72 × 10−2 cm</a:t>
            </a:r>
            <a:r>
              <a:rPr b="0" lang="en-PH" sz="1800" spc="-1" strike="noStrike">
                <a:solidFill>
                  <a:srgbClr val="000000"/>
                </a:solidFill>
                <a:latin typeface="Lato"/>
                <a:ea typeface="€&gt;íéþ"/>
              </a:rPr>
              <a:t> is the increase in length of a copper bar when heated from 15.0°C</a:t>
            </a:r>
            <a:endParaRPr b="0" lang="en-PH" sz="1800" spc="-1" strike="noStrike">
              <a:latin typeface="Arial"/>
            </a:endParaRPr>
          </a:p>
          <a:p>
            <a:pPr>
              <a:lnSpc>
                <a:spcPct val="100000"/>
              </a:lnSpc>
              <a:buNone/>
            </a:pPr>
            <a:r>
              <a:rPr b="0" lang="en-PH" sz="1800" spc="-1" strike="noStrike">
                <a:solidFill>
                  <a:srgbClr val="000000"/>
                </a:solidFill>
                <a:latin typeface="Lato"/>
                <a:ea typeface="€&gt;íéþ"/>
              </a:rPr>
              <a:t>to 35.0°C.</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634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2023-07-13T15:00:26Z</dcterms:modified>
  <cp:revision>115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