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3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_rels/presentation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presProps.xml" ContentType="application/vnd.openxmlformats-officedocument.presentationml.presProps+xml"/>
  <Override PartName="/ppt/slideLayouts/slideLayout1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10.xml.rels" ContentType="application/vnd.openxmlformats-package.relationship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x="12192000" cy="68580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2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3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Rectangle 6"/>
          <p:cNvSpPr/>
          <p:nvPr/>
        </p:nvSpPr>
        <p:spPr>
          <a:xfrm>
            <a:off x="0" y="0"/>
            <a:ext cx="12185280" cy="6851160"/>
          </a:xfrm>
          <a:prstGeom prst="rect">
            <a:avLst/>
          </a:prstGeom>
          <a:solidFill>
            <a:srgbClr val="ffffff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" name="Picture 4" descr=""/>
          <p:cNvPicPr/>
          <p:nvPr/>
        </p:nvPicPr>
        <p:blipFill>
          <a:blip r:embed="rId3"/>
          <a:stretch/>
        </p:blipFill>
        <p:spPr>
          <a:xfrm>
            <a:off x="333000" y="1801080"/>
            <a:ext cx="2792160" cy="2792160"/>
          </a:xfrm>
          <a:prstGeom prst="rect">
            <a:avLst/>
          </a:prstGeom>
          <a:ln w="0">
            <a:noFill/>
          </a:ln>
        </p:spPr>
      </p:pic>
      <p:sp>
        <p:nvSpPr>
          <p:cNvPr id="2" name="Rectangle 5"/>
          <p:cNvSpPr/>
          <p:nvPr/>
        </p:nvSpPr>
        <p:spPr>
          <a:xfrm>
            <a:off x="3487320" y="1475280"/>
            <a:ext cx="8697600" cy="3855600"/>
          </a:xfrm>
          <a:prstGeom prst="rect">
            <a:avLst/>
          </a:prstGeom>
          <a:solidFill>
            <a:srgbClr val="9c0000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" name="Rectangle 8"/>
          <p:cNvSpPr/>
          <p:nvPr/>
        </p:nvSpPr>
        <p:spPr>
          <a:xfrm>
            <a:off x="3487320" y="5337720"/>
            <a:ext cx="8697600" cy="377280"/>
          </a:xfrm>
          <a:prstGeom prst="rect">
            <a:avLst/>
          </a:prstGeom>
          <a:gradFill rotWithShape="0">
            <a:gsLst>
              <a:gs pos="0">
                <a:srgbClr val="c00000"/>
              </a:gs>
              <a:gs pos="100000">
                <a:srgbClr val="e9bf0e">
                  <a:alpha val="83137"/>
                </a:srgbClr>
              </a:gs>
            </a:gsLst>
            <a:lin ang="0"/>
          </a:gra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18" descr=""/>
          <p:cNvPicPr/>
          <p:nvPr/>
        </p:nvPicPr>
        <p:blipFill>
          <a:blip r:embed="rId2"/>
          <a:stretch/>
        </p:blipFill>
        <p:spPr>
          <a:xfrm>
            <a:off x="0" y="6242760"/>
            <a:ext cx="12185280" cy="628200"/>
          </a:xfrm>
          <a:prstGeom prst="rect">
            <a:avLst/>
          </a:prstGeom>
          <a:ln w="0">
            <a:noFill/>
          </a:ln>
        </p:spPr>
      </p:pic>
      <p:sp>
        <p:nvSpPr>
          <p:cNvPr id="43" name="Rectangle 7"/>
          <p:cNvSpPr/>
          <p:nvPr/>
        </p:nvSpPr>
        <p:spPr>
          <a:xfrm>
            <a:off x="10868760" y="0"/>
            <a:ext cx="963720" cy="963720"/>
          </a:xfrm>
          <a:prstGeom prst="rect">
            <a:avLst/>
          </a:prstGeom>
          <a:solidFill>
            <a:srgbClr val="9c0000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44" name="Picture 10" descr=""/>
          <p:cNvPicPr/>
          <p:nvPr/>
        </p:nvPicPr>
        <p:blipFill>
          <a:blip r:embed="rId3"/>
          <a:stretch/>
        </p:blipFill>
        <p:spPr>
          <a:xfrm>
            <a:off x="10857240" y="-64440"/>
            <a:ext cx="1027800" cy="1027800"/>
          </a:xfrm>
          <a:prstGeom prst="rect">
            <a:avLst/>
          </a:prstGeom>
          <a:ln w="0">
            <a:noFill/>
          </a:ln>
        </p:spPr>
      </p:pic>
      <p:sp>
        <p:nvSpPr>
          <p:cNvPr id="45" name="TextBox 9"/>
          <p:cNvSpPr/>
          <p:nvPr/>
        </p:nvSpPr>
        <p:spPr>
          <a:xfrm>
            <a:off x="185400" y="6362280"/>
            <a:ext cx="46850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  <a:tabLst>
                <a:tab algn="l" pos="408240"/>
              </a:tabLst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6" name="TextBox 11"/>
          <p:cNvSpPr/>
          <p:nvPr/>
        </p:nvSpPr>
        <p:spPr>
          <a:xfrm>
            <a:off x="9452520" y="6352200"/>
            <a:ext cx="26164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  <a:tabLst>
                <a:tab algn="l" pos="408240"/>
              </a:tabLst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New REX Education Mission Logo V.png" descr="New REX Education Mission Logo V.png"/>
          <p:cNvPicPr/>
          <p:nvPr/>
        </p:nvPicPr>
        <p:blipFill>
          <a:blip r:embed="rId2"/>
          <a:stretch/>
        </p:blipFill>
        <p:spPr>
          <a:xfrm>
            <a:off x="2755800" y="1508760"/>
            <a:ext cx="6609600" cy="3377880"/>
          </a:xfrm>
          <a:prstGeom prst="rect">
            <a:avLst/>
          </a:prstGeom>
          <a:ln w="12600">
            <a:noFill/>
          </a:ln>
        </p:spPr>
      </p:pic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Box 8"/>
          <p:cNvSpPr/>
          <p:nvPr/>
        </p:nvSpPr>
        <p:spPr>
          <a:xfrm>
            <a:off x="4140000" y="3060000"/>
            <a:ext cx="7488360" cy="829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90000"/>
              </a:lnSpc>
              <a:buNone/>
              <a:tabLst>
                <a:tab algn="l" pos="408240"/>
              </a:tabLst>
            </a:pPr>
            <a:br/>
            <a:r>
              <a:rPr b="0" lang="en-US" sz="36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 </a:t>
            </a:r>
            <a:r>
              <a:rPr b="0" lang="en-US" sz="36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Chemical Change 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/>
          </p:nvPr>
        </p:nvSpPr>
        <p:spPr>
          <a:xfrm>
            <a:off x="360000" y="1288800"/>
            <a:ext cx="11337480" cy="1050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/>
          </a:bodyPr>
          <a:p>
            <a:pPr>
              <a:lnSpc>
                <a:spcPct val="90000"/>
              </a:lnSpc>
              <a:spcBef>
                <a:spcPts val="1001"/>
              </a:spcBef>
              <a:buNone/>
            </a:pPr>
            <a:r>
              <a:rPr b="1" lang="en-US" sz="2200" spc="-1" strike="noStrike">
                <a:solidFill>
                  <a:srgbClr val="000000"/>
                </a:solidFill>
                <a:latin typeface="Tahoma"/>
                <a:ea typeface="Lato"/>
              </a:rPr>
              <a:t>Chemical Change</a:t>
            </a:r>
            <a:r>
              <a:rPr b="0" lang="en-US" sz="2200" spc="-1" strike="noStrike">
                <a:solidFill>
                  <a:srgbClr val="000000"/>
                </a:solidFill>
                <a:latin typeface="Tahoma"/>
                <a:ea typeface="Lato"/>
              </a:rPr>
              <a:t> produces a </a:t>
            </a:r>
            <a:r>
              <a:rPr b="0" i="1" lang="en-US" sz="2200" spc="-1" strike="noStrike">
                <a:solidFill>
                  <a:srgbClr val="000000"/>
                </a:solidFill>
                <a:latin typeface="Tahoma"/>
                <a:ea typeface="Lato"/>
              </a:rPr>
              <a:t>new product</a:t>
            </a:r>
            <a:r>
              <a:rPr b="0" lang="en-US" sz="2200" spc="-1" strike="noStrike">
                <a:solidFill>
                  <a:srgbClr val="000000"/>
                </a:solidFill>
                <a:latin typeface="Tahoma"/>
                <a:ea typeface="Lato"/>
              </a:rPr>
              <a:t> with a different identity or composition from the original combined materials.</a:t>
            </a:r>
            <a:endParaRPr b="0" lang="en-PH" sz="2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2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</a:pPr>
            <a:endParaRPr b="0" lang="en-PH" sz="22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</a:pPr>
            <a:endParaRPr b="0" lang="en-PH" sz="22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</a:pPr>
            <a:endParaRPr b="0" lang="en-PH" sz="22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</a:pPr>
            <a:endParaRPr b="0" lang="en-PH" sz="2200" spc="-1" strike="noStrike">
              <a:latin typeface="Arial"/>
            </a:endParaRPr>
          </a:p>
        </p:txBody>
      </p:sp>
      <p:sp>
        <p:nvSpPr>
          <p:cNvPr id="126" name=""/>
          <p:cNvSpPr/>
          <p:nvPr/>
        </p:nvSpPr>
        <p:spPr>
          <a:xfrm rot="21589200">
            <a:off x="359640" y="168120"/>
            <a:ext cx="6658920" cy="599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US" sz="3600" spc="-1" strike="noStrike">
                <a:solidFill>
                  <a:srgbClr val="000000"/>
                </a:solidFill>
                <a:latin typeface="Montserrat Medium"/>
                <a:ea typeface="Lato"/>
              </a:rPr>
              <a:t>Chemical Change</a:t>
            </a:r>
            <a:endParaRPr b="0" lang="en-PH" sz="3600" spc="-1" strike="noStrike">
              <a:latin typeface="Arial"/>
            </a:endParaRPr>
          </a:p>
        </p:txBody>
      </p:sp>
      <p:sp>
        <p:nvSpPr>
          <p:cNvPr id="127" name="PlaceHolder 2"/>
          <p:cNvSpPr/>
          <p:nvPr/>
        </p:nvSpPr>
        <p:spPr>
          <a:xfrm>
            <a:off x="540000" y="2340000"/>
            <a:ext cx="11337480" cy="1978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>
              <a:lnSpc>
                <a:spcPct val="90000"/>
              </a:lnSpc>
              <a:spcBef>
                <a:spcPts val="1001"/>
              </a:spcBef>
              <a:buNone/>
            </a:pPr>
            <a:r>
              <a:rPr b="0" lang="en-US" sz="2200" spc="-1" strike="noStrike">
                <a:solidFill>
                  <a:srgbClr val="000000"/>
                </a:solidFill>
                <a:latin typeface="Tahoma"/>
                <a:ea typeface="Lato"/>
              </a:rPr>
              <a:t>The most important factor for a chemical change to occur is the presence of</a:t>
            </a:r>
            <a:r>
              <a:rPr b="0" i="1" lang="en-US" sz="2200" spc="-1" strike="noStrike">
                <a:solidFill>
                  <a:srgbClr val="000000"/>
                </a:solidFill>
                <a:latin typeface="Tahoma"/>
                <a:ea typeface="Lato"/>
              </a:rPr>
              <a:t> heat</a:t>
            </a:r>
            <a:r>
              <a:rPr b="0" lang="en-US" sz="2200" spc="-1" strike="noStrike">
                <a:solidFill>
                  <a:srgbClr val="000000"/>
                </a:solidFill>
                <a:latin typeface="Tahoma"/>
                <a:ea typeface="Lato"/>
              </a:rPr>
              <a:t> and </a:t>
            </a:r>
            <a:r>
              <a:rPr b="0" i="1" lang="en-US" sz="2200" spc="-1" strike="noStrike">
                <a:solidFill>
                  <a:srgbClr val="000000"/>
                </a:solidFill>
                <a:latin typeface="Tahoma"/>
                <a:ea typeface="Lato"/>
              </a:rPr>
              <a:t>oxygen</a:t>
            </a:r>
            <a:r>
              <a:rPr b="0" lang="en-US" sz="2200" spc="-1" strike="noStrike">
                <a:solidFill>
                  <a:srgbClr val="000000"/>
                </a:solidFill>
                <a:latin typeface="Tahoma"/>
                <a:ea typeface="Lato"/>
              </a:rPr>
              <a:t>. </a:t>
            </a:r>
            <a:endParaRPr b="0" lang="en-PH" sz="22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</a:pPr>
            <a:endParaRPr b="0" lang="en-PH" sz="22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</a:pPr>
            <a:r>
              <a:rPr b="0" lang="en-US" sz="2200" spc="-1" strike="noStrike">
                <a:solidFill>
                  <a:srgbClr val="000000"/>
                </a:solidFill>
                <a:latin typeface="Tahoma"/>
                <a:ea typeface="Lato"/>
              </a:rPr>
              <a:t>Example: </a:t>
            </a:r>
            <a:endParaRPr b="0" lang="en-PH" sz="22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</a:pPr>
            <a:r>
              <a:rPr b="0" lang="en-US" sz="2200" spc="-1" strike="noStrike">
                <a:solidFill>
                  <a:srgbClr val="000000"/>
                </a:solidFill>
                <a:latin typeface="Tahoma"/>
                <a:ea typeface="Lato"/>
              </a:rPr>
              <a:t>       </a:t>
            </a:r>
            <a:r>
              <a:rPr b="0" lang="en-US" sz="2200" spc="-1" strike="noStrike">
                <a:solidFill>
                  <a:srgbClr val="000000"/>
                </a:solidFill>
                <a:latin typeface="Tahoma"/>
                <a:ea typeface="Lato"/>
              </a:rPr>
              <a:t>The digestion of food inside the body.</a:t>
            </a:r>
            <a:endParaRPr b="0" lang="en-PH" sz="22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</a:pPr>
            <a:endParaRPr b="0" lang="en-PH" sz="22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</a:pPr>
            <a:endParaRPr b="0" lang="en-PH" sz="2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2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</a:pPr>
            <a:endParaRPr b="0" lang="en-PH" sz="22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</a:pPr>
            <a:endParaRPr b="0" lang="en-PH" sz="22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</a:pPr>
            <a:endParaRPr b="0" lang="en-PH" sz="22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</a:pPr>
            <a:endParaRPr b="0" lang="en-PH" sz="2200" spc="-1" strike="noStrike">
              <a:latin typeface="Arial"/>
            </a:endParaRPr>
          </a:p>
        </p:txBody>
      </p:sp>
      <p:sp>
        <p:nvSpPr>
          <p:cNvPr id="128" name=""/>
          <p:cNvSpPr/>
          <p:nvPr/>
        </p:nvSpPr>
        <p:spPr>
          <a:xfrm>
            <a:off x="317880" y="4754160"/>
            <a:ext cx="11561040" cy="464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2200" spc="-1" strike="noStrike">
                <a:solidFill>
                  <a:srgbClr val="000000"/>
                </a:solidFill>
                <a:latin typeface="€éÄæþ"/>
                <a:ea typeface="€éÄæþ"/>
              </a:rPr>
              <a:t>You use heat and oxygen to digest the food into nutrients that can be absorbed by the body.</a:t>
            </a:r>
            <a:endParaRPr b="0" lang="en-PH" sz="2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Content Placeholder 10"/>
          <p:cNvSpPr/>
          <p:nvPr/>
        </p:nvSpPr>
        <p:spPr>
          <a:xfrm>
            <a:off x="900000" y="4320000"/>
            <a:ext cx="10615680" cy="715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0" name=""/>
          <p:cNvSpPr/>
          <p:nvPr/>
        </p:nvSpPr>
        <p:spPr>
          <a:xfrm rot="21589200">
            <a:off x="359640" y="168120"/>
            <a:ext cx="6658920" cy="599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US" sz="3600" spc="-1" strike="noStrike">
                <a:solidFill>
                  <a:srgbClr val="000000"/>
                </a:solidFill>
                <a:latin typeface="Montserrat Medium"/>
                <a:ea typeface="Lato"/>
              </a:rPr>
              <a:t>Chemical Change</a:t>
            </a:r>
            <a:endParaRPr b="0" lang="en-PH" sz="3600" spc="-1" strike="noStrike">
              <a:latin typeface="Arial"/>
            </a:endParaRPr>
          </a:p>
        </p:txBody>
      </p:sp>
      <p:sp>
        <p:nvSpPr>
          <p:cNvPr id="131" name=""/>
          <p:cNvSpPr/>
          <p:nvPr/>
        </p:nvSpPr>
        <p:spPr>
          <a:xfrm>
            <a:off x="360000" y="1440000"/>
            <a:ext cx="11698920" cy="1078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2200" spc="-1" strike="noStrike">
                <a:solidFill>
                  <a:srgbClr val="000000"/>
                </a:solidFill>
                <a:latin typeface="€éÄæþ"/>
                <a:ea typeface="€éÄæþ"/>
              </a:rPr>
              <a:t> </a:t>
            </a:r>
            <a:r>
              <a:rPr b="0" lang="en-PH" sz="2200" spc="-1" strike="noStrike">
                <a:solidFill>
                  <a:srgbClr val="000000"/>
                </a:solidFill>
                <a:latin typeface="€éÄæþ"/>
                <a:ea typeface="€éÄæþ"/>
              </a:rPr>
              <a:t>	</a:t>
            </a:r>
            <a:r>
              <a:rPr b="0" lang="en-PH" sz="2200" spc="-1" strike="noStrike">
                <a:solidFill>
                  <a:srgbClr val="000000"/>
                </a:solidFill>
                <a:latin typeface="€éÄæþ"/>
                <a:ea typeface="€éÄæþ"/>
              </a:rPr>
              <a:t>A </a:t>
            </a:r>
            <a:r>
              <a:rPr b="1" lang="en-PH" sz="2200" spc="-1" strike="noStrike">
                <a:solidFill>
                  <a:srgbClr val="000000"/>
                </a:solidFill>
                <a:latin typeface="Lato"/>
                <a:ea typeface="€éÄæþ"/>
              </a:rPr>
              <a:t>chemical change</a:t>
            </a:r>
            <a:r>
              <a:rPr b="0" lang="en-PH" sz="2200" spc="-1" strike="noStrike">
                <a:solidFill>
                  <a:srgbClr val="000000"/>
                </a:solidFill>
                <a:latin typeface="€éÄæþ"/>
                <a:ea typeface="€éÄæþ"/>
              </a:rPr>
              <a:t> can also be observed in some simple activities you do at home, like when someone </a:t>
            </a:r>
            <a:r>
              <a:rPr b="0" i="1" lang="en-PH" sz="2200" spc="-1" strike="noStrike">
                <a:solidFill>
                  <a:srgbClr val="000000"/>
                </a:solidFill>
                <a:latin typeface="Lato"/>
                <a:ea typeface="€éÄæþ"/>
              </a:rPr>
              <a:t>bakes a cake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€éÄæþ"/>
              </a:rPr>
              <a:t>.</a:t>
            </a:r>
            <a:r>
              <a:rPr b="0" lang="en-PH" sz="2200" spc="-1" strike="noStrike">
                <a:solidFill>
                  <a:srgbClr val="000000"/>
                </a:solidFill>
                <a:latin typeface="€éÄæþ"/>
                <a:ea typeface="€éÄæþ"/>
              </a:rPr>
              <a:t> </a:t>
            </a:r>
            <a:endParaRPr b="0" lang="en-PH" sz="2200" spc="-1" strike="noStrike">
              <a:latin typeface="Arial"/>
            </a:endParaRPr>
          </a:p>
        </p:txBody>
      </p:sp>
      <p:pic>
        <p:nvPicPr>
          <p:cNvPr id="132" name="" descr=""/>
          <p:cNvPicPr/>
          <p:nvPr/>
        </p:nvPicPr>
        <p:blipFill>
          <a:blip r:embed="rId1"/>
          <a:stretch/>
        </p:blipFill>
        <p:spPr>
          <a:xfrm>
            <a:off x="3532320" y="2520000"/>
            <a:ext cx="4032720" cy="2878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Content Placeholder 1"/>
          <p:cNvSpPr/>
          <p:nvPr/>
        </p:nvSpPr>
        <p:spPr>
          <a:xfrm>
            <a:off x="379080" y="1621800"/>
            <a:ext cx="10238400" cy="3235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PH" sz="1800" spc="-1" strike="noStrike">
              <a:latin typeface="Arial"/>
            </a:endParaRPr>
          </a:p>
        </p:txBody>
      </p:sp>
      <p:sp>
        <p:nvSpPr>
          <p:cNvPr id="134" name=""/>
          <p:cNvSpPr/>
          <p:nvPr/>
        </p:nvSpPr>
        <p:spPr>
          <a:xfrm>
            <a:off x="360000" y="180000"/>
            <a:ext cx="5218920" cy="599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US" sz="3600" spc="-1" strike="noStrike">
                <a:solidFill>
                  <a:srgbClr val="000000"/>
                </a:solidFill>
                <a:latin typeface="Montserrat Medium"/>
                <a:ea typeface="Lato"/>
              </a:rPr>
              <a:t>Chemical Change</a:t>
            </a:r>
            <a:endParaRPr b="0" lang="en-PH" sz="3600" spc="-1" strike="noStrike">
              <a:latin typeface="Arial"/>
            </a:endParaRPr>
          </a:p>
        </p:txBody>
      </p:sp>
      <p:sp>
        <p:nvSpPr>
          <p:cNvPr id="135" name=""/>
          <p:cNvSpPr/>
          <p:nvPr/>
        </p:nvSpPr>
        <p:spPr>
          <a:xfrm>
            <a:off x="493200" y="1260000"/>
            <a:ext cx="11205720" cy="1589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2200" spc="-1" strike="noStrike">
                <a:solidFill>
                  <a:srgbClr val="000000"/>
                </a:solidFill>
                <a:latin typeface="Lato"/>
                <a:ea typeface="DejaVu Sans"/>
              </a:rPr>
              <a:t>The process of baking cake in the oven is an example showing </a:t>
            </a:r>
            <a:r>
              <a:rPr b="0" i="1" lang="en-PH" sz="2200" spc="-1" strike="noStrike">
                <a:solidFill>
                  <a:srgbClr val="000000"/>
                </a:solidFill>
                <a:latin typeface="Lato"/>
                <a:ea typeface="DejaVu Sans"/>
              </a:rPr>
              <a:t>heat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DejaVu Sans"/>
              </a:rPr>
              <a:t> being absorbed by the combined ingredients of the cake. A chemical change occurred , resulting in the change in taste, color, and odor of the mixed ingredients after it is baked.</a:t>
            </a:r>
            <a:endParaRPr b="0" lang="en-PH" sz="2200" spc="-1" strike="noStrike">
              <a:latin typeface="Arial"/>
            </a:endParaRPr>
          </a:p>
        </p:txBody>
      </p:sp>
      <p:sp>
        <p:nvSpPr>
          <p:cNvPr id="136" name=""/>
          <p:cNvSpPr/>
          <p:nvPr/>
        </p:nvSpPr>
        <p:spPr>
          <a:xfrm>
            <a:off x="458280" y="2880000"/>
            <a:ext cx="11060640" cy="1258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2200" spc="-1" strike="noStrike">
                <a:solidFill>
                  <a:srgbClr val="000000"/>
                </a:solidFill>
                <a:latin typeface="Lato"/>
                <a:ea typeface="DejaVu Sans"/>
              </a:rPr>
              <a:t>The chemical properties of the mixed ingredients of the cake can </a:t>
            </a:r>
            <a:r>
              <a:rPr b="0" i="1" lang="en-PH" sz="2200" spc="-1" strike="noStrike">
                <a:solidFill>
                  <a:srgbClr val="000000"/>
                </a:solidFill>
                <a:latin typeface="Lato"/>
                <a:ea typeface="DejaVu Sans"/>
              </a:rPr>
              <a:t>no longer return to their original identity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DejaVu Sans"/>
              </a:rPr>
              <a:t> because they form a new composition in the cake.</a:t>
            </a:r>
            <a:endParaRPr b="0" lang="en-PH" sz="2200" spc="-1" strike="noStrike">
              <a:latin typeface="Arial"/>
            </a:endParaRPr>
          </a:p>
        </p:txBody>
      </p:sp>
      <p:sp>
        <p:nvSpPr>
          <p:cNvPr id="137" name=""/>
          <p:cNvSpPr/>
          <p:nvPr/>
        </p:nvSpPr>
        <p:spPr>
          <a:xfrm>
            <a:off x="540000" y="4140000"/>
            <a:ext cx="10978920" cy="1438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2200" spc="-1" strike="noStrike">
                <a:solidFill>
                  <a:srgbClr val="000000"/>
                </a:solidFill>
                <a:latin typeface="Lato"/>
                <a:ea typeface="DejaVu Sans"/>
              </a:rPr>
              <a:t>In a chemical change, the chemical properties of the new product or material cannot be separated by ordinary chemical means.</a:t>
            </a:r>
            <a:endParaRPr b="0" lang="en-PH" sz="2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9"/>
          <p:cNvSpPr/>
          <p:nvPr/>
        </p:nvSpPr>
        <p:spPr>
          <a:xfrm>
            <a:off x="720000" y="1037520"/>
            <a:ext cx="9895680" cy="112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9" name="PlaceHolder 3"/>
          <p:cNvSpPr/>
          <p:nvPr/>
        </p:nvSpPr>
        <p:spPr>
          <a:xfrm>
            <a:off x="900360" y="2628360"/>
            <a:ext cx="9535680" cy="430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algn="just">
              <a:lnSpc>
                <a:spcPct val="100000"/>
              </a:lnSpc>
              <a:buNone/>
              <a:tabLst>
                <a:tab algn="l" pos="408240"/>
              </a:tabLst>
            </a:pP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408240"/>
              </a:tabLst>
            </a:pPr>
            <a:endParaRPr b="0" lang="en-PH" sz="1800" spc="-1" strike="noStrike">
              <a:latin typeface="Arial"/>
            </a:endParaRPr>
          </a:p>
        </p:txBody>
      </p:sp>
      <p:sp>
        <p:nvSpPr>
          <p:cNvPr id="140" name=""/>
          <p:cNvSpPr/>
          <p:nvPr/>
        </p:nvSpPr>
        <p:spPr>
          <a:xfrm>
            <a:off x="541440" y="1261440"/>
            <a:ext cx="11157480" cy="71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US" sz="2200" spc="-1" strike="noStrike">
                <a:solidFill>
                  <a:srgbClr val="000000"/>
                </a:solidFill>
                <a:latin typeface="Lato"/>
                <a:ea typeface="Lato"/>
              </a:rPr>
              <a:t>Heat is also involved in the chemical change of </a:t>
            </a:r>
            <a:r>
              <a:rPr b="1" lang="en-US" sz="2200" spc="-1" strike="noStrike">
                <a:solidFill>
                  <a:srgbClr val="000000"/>
                </a:solidFill>
                <a:latin typeface="Lato"/>
                <a:ea typeface="Lato"/>
              </a:rPr>
              <a:t>combustible</a:t>
            </a:r>
            <a:r>
              <a:rPr b="0" lang="en-US" sz="2200" spc="-1" strike="noStrike">
                <a:solidFill>
                  <a:srgbClr val="000000"/>
                </a:solidFill>
                <a:latin typeface="Lato"/>
                <a:ea typeface="Lato"/>
              </a:rPr>
              <a:t> materials.</a:t>
            </a:r>
            <a:endParaRPr b="0" lang="en-PH" sz="2200" spc="-1" strike="noStrike">
              <a:latin typeface="Arial"/>
            </a:endParaRPr>
          </a:p>
        </p:txBody>
      </p:sp>
      <p:sp>
        <p:nvSpPr>
          <p:cNvPr id="141" name=""/>
          <p:cNvSpPr/>
          <p:nvPr/>
        </p:nvSpPr>
        <p:spPr>
          <a:xfrm>
            <a:off x="540000" y="1620000"/>
            <a:ext cx="11157120" cy="660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sp>
        <p:nvSpPr>
          <p:cNvPr id="142" name=""/>
          <p:cNvSpPr/>
          <p:nvPr/>
        </p:nvSpPr>
        <p:spPr>
          <a:xfrm>
            <a:off x="347400" y="299160"/>
            <a:ext cx="4871520" cy="599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US" sz="3600" spc="-1" strike="noStrike">
                <a:solidFill>
                  <a:srgbClr val="000000"/>
                </a:solidFill>
                <a:latin typeface="Montserrat Medium"/>
                <a:ea typeface="Lato"/>
              </a:rPr>
              <a:t>Chemical Change</a:t>
            </a:r>
            <a:endParaRPr b="0" lang="en-PH" sz="3600" spc="-1" strike="noStrike">
              <a:latin typeface="Arial"/>
            </a:endParaRPr>
          </a:p>
        </p:txBody>
      </p:sp>
      <p:sp>
        <p:nvSpPr>
          <p:cNvPr id="143" name=""/>
          <p:cNvSpPr/>
          <p:nvPr/>
        </p:nvSpPr>
        <p:spPr>
          <a:xfrm>
            <a:off x="425520" y="5040000"/>
            <a:ext cx="11093400" cy="970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44" name=""/>
          <p:cNvSpPr/>
          <p:nvPr/>
        </p:nvSpPr>
        <p:spPr>
          <a:xfrm>
            <a:off x="652680" y="2160000"/>
            <a:ext cx="11226240" cy="1214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2200" spc="-1" strike="noStrike">
                <a:solidFill>
                  <a:srgbClr val="000000"/>
                </a:solidFill>
                <a:latin typeface="Lato"/>
                <a:ea typeface="DejaVu Sans"/>
              </a:rPr>
              <a:t>Combustible materials are those that burn easily. </a:t>
            </a:r>
            <a:endParaRPr b="0" lang="en-PH" sz="2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200" spc="-1" strike="noStrike">
                <a:solidFill>
                  <a:srgbClr val="000000"/>
                </a:solidFill>
                <a:latin typeface="Lato"/>
                <a:ea typeface="DejaVu Sans"/>
              </a:rPr>
              <a:t>Examples:  </a:t>
            </a:r>
            <a:endParaRPr b="0" lang="en-PH" sz="2200" spc="-1" strike="noStrike">
              <a:latin typeface="Arial"/>
            </a:endParaRPr>
          </a:p>
        </p:txBody>
      </p:sp>
      <p:sp>
        <p:nvSpPr>
          <p:cNvPr id="145" name=""/>
          <p:cNvSpPr/>
          <p:nvPr/>
        </p:nvSpPr>
        <p:spPr>
          <a:xfrm>
            <a:off x="1564560" y="3494520"/>
            <a:ext cx="7074360" cy="464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2200" spc="-1" strike="noStrike">
                <a:solidFill>
                  <a:srgbClr val="000000"/>
                </a:solidFill>
                <a:latin typeface="Lato"/>
                <a:ea typeface="DejaVu Sans"/>
              </a:rPr>
              <a:t>paper, dry leaves, dry wood, and cloth</a:t>
            </a:r>
            <a:endParaRPr b="0" lang="en-PH" sz="2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6"/>
          <p:cNvSpPr/>
          <p:nvPr/>
        </p:nvSpPr>
        <p:spPr>
          <a:xfrm>
            <a:off x="541080" y="1477440"/>
            <a:ext cx="10976040" cy="4279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algn="just">
              <a:lnSpc>
                <a:spcPct val="100000"/>
              </a:lnSpc>
              <a:buNone/>
              <a:tabLst>
                <a:tab algn="l" pos="408240"/>
              </a:tabLst>
            </a:pP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408240"/>
              </a:tabLst>
            </a:pP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408240"/>
              </a:tabLst>
            </a:pP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408240"/>
              </a:tabLst>
            </a:pPr>
            <a:endParaRPr b="0" lang="en-PH" sz="1800" spc="-1" strike="noStrike">
              <a:latin typeface="Arial"/>
            </a:endParaRPr>
          </a:p>
        </p:txBody>
      </p:sp>
      <p:sp>
        <p:nvSpPr>
          <p:cNvPr id="147" name=""/>
          <p:cNvSpPr/>
          <p:nvPr/>
        </p:nvSpPr>
        <p:spPr>
          <a:xfrm>
            <a:off x="360000" y="180000"/>
            <a:ext cx="6118920" cy="599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US" sz="3600" spc="-1" strike="noStrike">
                <a:solidFill>
                  <a:srgbClr val="000000"/>
                </a:solidFill>
                <a:latin typeface="Montserrat Medium"/>
                <a:ea typeface="Lato"/>
              </a:rPr>
              <a:t>Chemical Change</a:t>
            </a:r>
            <a:endParaRPr b="0" lang="en-PH" sz="3600" spc="-1" strike="noStrike">
              <a:latin typeface="Arial"/>
            </a:endParaRPr>
          </a:p>
        </p:txBody>
      </p:sp>
      <p:sp>
        <p:nvSpPr>
          <p:cNvPr id="148" name=""/>
          <p:cNvSpPr/>
          <p:nvPr/>
        </p:nvSpPr>
        <p:spPr>
          <a:xfrm>
            <a:off x="540000" y="1325160"/>
            <a:ext cx="9898920" cy="833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2200" spc="-1" strike="noStrike">
                <a:solidFill>
                  <a:srgbClr val="000000"/>
                </a:solidFill>
                <a:latin typeface="€éÄæþ"/>
                <a:ea typeface="€éÄæþ"/>
              </a:rPr>
              <a:t>Materials can also undergo a chemical change with the presence of </a:t>
            </a:r>
            <a:r>
              <a:rPr b="0" i="1" lang="en-PH" sz="2200" spc="-1" strike="noStrike">
                <a:solidFill>
                  <a:srgbClr val="000000"/>
                </a:solidFill>
                <a:latin typeface="€éÄæþ"/>
                <a:ea typeface="€éÄæþ"/>
              </a:rPr>
              <a:t>oxygen</a:t>
            </a:r>
            <a:r>
              <a:rPr b="0" lang="en-PH" sz="2200" spc="-1" strike="noStrike">
                <a:solidFill>
                  <a:srgbClr val="000000"/>
                </a:solidFill>
                <a:latin typeface="€éÄæþ"/>
                <a:ea typeface="€éÄæþ"/>
              </a:rPr>
              <a:t>.</a:t>
            </a:r>
            <a:endParaRPr b="0" lang="en-PH" sz="2200" spc="-1" strike="noStrike">
              <a:latin typeface="Arial"/>
            </a:endParaRPr>
          </a:p>
        </p:txBody>
      </p:sp>
      <p:sp>
        <p:nvSpPr>
          <p:cNvPr id="149" name=""/>
          <p:cNvSpPr/>
          <p:nvPr/>
        </p:nvSpPr>
        <p:spPr>
          <a:xfrm>
            <a:off x="536400" y="2022840"/>
            <a:ext cx="10899000" cy="108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2200" spc="-1" strike="noStrike">
                <a:solidFill>
                  <a:srgbClr val="000000"/>
                </a:solidFill>
                <a:latin typeface="Arial"/>
                <a:ea typeface="DejaVu Sans"/>
              </a:rPr>
              <a:t>The combination of iron, water, carbon dioxide, and oxygen produces a new 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DejaVu Sans"/>
              </a:rPr>
              <a:t>substance called rust or iron oxide. Rust is a different material with different chemical properties from iron or oxygen.</a:t>
            </a:r>
            <a:endParaRPr b="0" lang="en-PH" sz="2200" spc="-1" strike="noStrike">
              <a:latin typeface="Arial"/>
            </a:endParaRPr>
          </a:p>
        </p:txBody>
      </p:sp>
      <p:sp>
        <p:nvSpPr>
          <p:cNvPr id="150" name=""/>
          <p:cNvSpPr/>
          <p:nvPr/>
        </p:nvSpPr>
        <p:spPr>
          <a:xfrm>
            <a:off x="541080" y="3420000"/>
            <a:ext cx="11157840" cy="1607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2200" spc="-1" strike="noStrike">
                <a:solidFill>
                  <a:srgbClr val="000000"/>
                </a:solidFill>
                <a:latin typeface="Lato"/>
                <a:ea typeface="DejaVu Sans"/>
              </a:rPr>
              <a:t>The combination of iron, water, carbon dioxide, and oxygen produces a new substance called </a:t>
            </a:r>
            <a:r>
              <a:rPr b="1" lang="en-PH" sz="2200" spc="-1" strike="noStrike">
                <a:solidFill>
                  <a:srgbClr val="000000"/>
                </a:solidFill>
                <a:latin typeface="Lato"/>
                <a:ea typeface="DejaVu Sans"/>
              </a:rPr>
              <a:t>rust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DejaVu Sans"/>
              </a:rPr>
              <a:t> or iron oxide.</a:t>
            </a:r>
            <a:endParaRPr b="0" lang="en-PH" sz="2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200" spc="-1" strike="noStrike">
                <a:solidFill>
                  <a:srgbClr val="000000"/>
                </a:solidFill>
                <a:latin typeface="Lato"/>
                <a:ea typeface="DejaVu Sans"/>
              </a:rPr>
              <a:t>Rust is a different material with different chemical properties from iron or oxygen.</a:t>
            </a:r>
            <a:endParaRPr b="0" lang="en-PH" sz="2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7"/>
          <p:cNvSpPr/>
          <p:nvPr/>
        </p:nvSpPr>
        <p:spPr>
          <a:xfrm>
            <a:off x="540000" y="1476360"/>
            <a:ext cx="10976040" cy="3739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2" name="PlaceHolder 4"/>
          <p:cNvSpPr/>
          <p:nvPr/>
        </p:nvSpPr>
        <p:spPr>
          <a:xfrm>
            <a:off x="720000" y="1800000"/>
            <a:ext cx="10508760" cy="1138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90000"/>
              </a:lnSpc>
              <a:buNone/>
            </a:pPr>
            <a:br/>
            <a:endParaRPr b="0" lang="en-PH" sz="1800" spc="-1" strike="noStrike">
              <a:latin typeface="Arial"/>
            </a:endParaRPr>
          </a:p>
        </p:txBody>
      </p:sp>
      <p:sp>
        <p:nvSpPr>
          <p:cNvPr id="153" name="PlaceHolder 5"/>
          <p:cNvSpPr/>
          <p:nvPr/>
        </p:nvSpPr>
        <p:spPr>
          <a:xfrm>
            <a:off x="648360" y="2818440"/>
            <a:ext cx="10508760" cy="1138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90000"/>
              </a:lnSpc>
              <a:buNone/>
            </a:pPr>
            <a:br/>
            <a:br/>
            <a:br/>
            <a:endParaRPr b="0" lang="en-PH" sz="1800" spc="-1" strike="noStrike">
              <a:latin typeface="Arial"/>
            </a:endParaRPr>
          </a:p>
        </p:txBody>
      </p:sp>
      <p:sp>
        <p:nvSpPr>
          <p:cNvPr id="154" name=""/>
          <p:cNvSpPr/>
          <p:nvPr/>
        </p:nvSpPr>
        <p:spPr>
          <a:xfrm>
            <a:off x="360000" y="180000"/>
            <a:ext cx="6298920" cy="599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US" sz="3600" spc="-1" strike="noStrike">
                <a:solidFill>
                  <a:srgbClr val="000000"/>
                </a:solidFill>
                <a:latin typeface="Montserrat Medium"/>
                <a:ea typeface="Lato"/>
              </a:rPr>
              <a:t>Chemical Change</a:t>
            </a:r>
            <a:endParaRPr b="0" lang="en-PH" sz="3600" spc="-1" strike="noStrike">
              <a:latin typeface="Arial"/>
            </a:endParaRPr>
          </a:p>
        </p:txBody>
      </p:sp>
      <p:sp>
        <p:nvSpPr>
          <p:cNvPr id="155" name=""/>
          <p:cNvSpPr/>
          <p:nvPr/>
        </p:nvSpPr>
        <p:spPr>
          <a:xfrm>
            <a:off x="720000" y="1476360"/>
            <a:ext cx="10796040" cy="3465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22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DejaVu Sans"/>
              </a:rPr>
              <a:t>Aside from the presence of heat and oxygen, a chemical change can also</a:t>
            </a:r>
            <a:endParaRPr b="0" lang="en-PH" sz="2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200" spc="-1" strike="noStrike">
                <a:solidFill>
                  <a:srgbClr val="000000"/>
                </a:solidFill>
                <a:latin typeface="Lato"/>
                <a:ea typeface="DejaVu Sans"/>
              </a:rPr>
              <a:t>be observed in decaying materials like rotten household wastes. When decaying</a:t>
            </a:r>
            <a:endParaRPr b="0" lang="en-PH" sz="2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200" spc="-1" strike="noStrike">
                <a:solidFill>
                  <a:srgbClr val="000000"/>
                </a:solidFill>
                <a:latin typeface="Lato"/>
                <a:ea typeface="DejaVu Sans"/>
              </a:rPr>
              <a:t>materials pile up, you can observe the unpleasant odor around the area. The change</a:t>
            </a:r>
            <a:endParaRPr b="0" lang="en-PH" sz="2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200" spc="-1" strike="noStrike">
                <a:solidFill>
                  <a:srgbClr val="000000"/>
                </a:solidFill>
                <a:latin typeface="Lato"/>
                <a:ea typeface="DejaVu Sans"/>
              </a:rPr>
              <a:t>in smell or odor is evidence that new materials are formed from the decomposition of</a:t>
            </a:r>
            <a:endParaRPr b="0" lang="en-PH" sz="2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200" spc="-1" strike="noStrike">
                <a:solidFill>
                  <a:srgbClr val="000000"/>
                </a:solidFill>
                <a:latin typeface="Lato"/>
                <a:ea typeface="DejaVu Sans"/>
              </a:rPr>
              <a:t>the wastes.</a:t>
            </a:r>
            <a:endParaRPr b="0" lang="en-PH" sz="2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"/>
          <p:cNvSpPr/>
          <p:nvPr/>
        </p:nvSpPr>
        <p:spPr>
          <a:xfrm>
            <a:off x="360000" y="180000"/>
            <a:ext cx="7198920" cy="599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US" sz="3600" spc="-1" strike="noStrike">
                <a:solidFill>
                  <a:srgbClr val="000000"/>
                </a:solidFill>
                <a:latin typeface="Montserrat Medium"/>
                <a:ea typeface="Lato"/>
              </a:rPr>
              <a:t>Chemical Change</a:t>
            </a:r>
            <a:endParaRPr b="0" lang="en-PH" sz="3600" spc="-1" strike="noStrike">
              <a:latin typeface="Arial"/>
            </a:endParaRPr>
          </a:p>
        </p:txBody>
      </p:sp>
      <p:sp>
        <p:nvSpPr>
          <p:cNvPr id="157" name=""/>
          <p:cNvSpPr/>
          <p:nvPr/>
        </p:nvSpPr>
        <p:spPr>
          <a:xfrm>
            <a:off x="540000" y="1061280"/>
            <a:ext cx="10257480" cy="1458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2200" spc="-1" strike="noStrike">
                <a:solidFill>
                  <a:srgbClr val="000000"/>
                </a:solidFill>
                <a:latin typeface="€éÄæþ"/>
                <a:ea typeface="DejaVu Sans"/>
              </a:rPr>
              <a:t>Directions: List down five examples of chemical changes.</a:t>
            </a:r>
            <a:endParaRPr b="0" lang="en-PH" sz="2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200" spc="-1" strike="noStrike">
                <a:solidFill>
                  <a:srgbClr val="000000"/>
                </a:solidFill>
                <a:latin typeface="€éÄæþ"/>
                <a:ea typeface="DejaVu Sans"/>
              </a:rPr>
              <a:t>1. ____________________________</a:t>
            </a:r>
            <a:endParaRPr b="0" lang="en-PH" sz="2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200" spc="-1" strike="noStrike">
                <a:solidFill>
                  <a:srgbClr val="000000"/>
                </a:solidFill>
                <a:latin typeface="€éÄæþ"/>
                <a:ea typeface="DejaVu Sans"/>
              </a:rPr>
              <a:t>2. ____________________________</a:t>
            </a:r>
            <a:endParaRPr b="0" lang="en-PH" sz="2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200" spc="-1" strike="noStrike">
                <a:solidFill>
                  <a:srgbClr val="000000"/>
                </a:solidFill>
                <a:latin typeface="€éÄæþ"/>
                <a:ea typeface="DejaVu Sans"/>
              </a:rPr>
              <a:t>3. ____________________________</a:t>
            </a:r>
            <a:endParaRPr b="0" lang="en-PH" sz="2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200" spc="-1" strike="noStrike">
                <a:solidFill>
                  <a:srgbClr val="000000"/>
                </a:solidFill>
                <a:latin typeface="€éÄæþ"/>
                <a:ea typeface="DejaVu Sans"/>
              </a:rPr>
              <a:t>4. ____________________________</a:t>
            </a:r>
            <a:endParaRPr b="0" lang="en-PH" sz="2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200" spc="-1" strike="noStrike">
                <a:solidFill>
                  <a:srgbClr val="000000"/>
                </a:solidFill>
                <a:latin typeface="€éÄæþ"/>
                <a:ea typeface="DejaVu Sans"/>
              </a:rPr>
              <a:t>5. ____________________________</a:t>
            </a:r>
            <a:endParaRPr b="0" lang="en-PH" sz="2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"/>
          <p:cNvSpPr/>
          <p:nvPr/>
        </p:nvSpPr>
        <p:spPr>
          <a:xfrm>
            <a:off x="360000" y="180000"/>
            <a:ext cx="7198920" cy="599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US" sz="3600" spc="-1" strike="noStrike">
                <a:solidFill>
                  <a:srgbClr val="000000"/>
                </a:solidFill>
                <a:latin typeface="Montserrat Medium"/>
                <a:ea typeface="Lato"/>
              </a:rPr>
              <a:t>Chemical Change</a:t>
            </a:r>
            <a:endParaRPr b="0" lang="en-PH" sz="3600" spc="-1" strike="noStrike">
              <a:latin typeface="Arial"/>
            </a:endParaRPr>
          </a:p>
        </p:txBody>
      </p:sp>
      <p:sp>
        <p:nvSpPr>
          <p:cNvPr id="159" name=""/>
          <p:cNvSpPr/>
          <p:nvPr/>
        </p:nvSpPr>
        <p:spPr>
          <a:xfrm>
            <a:off x="541800" y="1241280"/>
            <a:ext cx="10257480" cy="1458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2200" spc="-1" strike="noStrike">
                <a:solidFill>
                  <a:srgbClr val="000000"/>
                </a:solidFill>
                <a:latin typeface="€éÄæþ"/>
                <a:ea typeface="DejaVu Sans"/>
              </a:rPr>
              <a:t>Directions: List down five examples of chemical changes.</a:t>
            </a:r>
            <a:endParaRPr b="0" lang="en-PH" sz="2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200" spc="-1" strike="noStrike">
                <a:solidFill>
                  <a:srgbClr val="000000"/>
                </a:solidFill>
                <a:latin typeface="€éÄæþ"/>
                <a:ea typeface="DejaVu Sans"/>
              </a:rPr>
              <a:t>1. </a:t>
            </a:r>
            <a:r>
              <a:rPr b="0" lang="en-PH" sz="2200" spc="-1" strike="noStrike" u="sng">
                <a:solidFill>
                  <a:srgbClr val="000000"/>
                </a:solidFill>
                <a:uFillTx/>
                <a:latin typeface="€éÄæþ"/>
                <a:ea typeface="DejaVu Sans"/>
              </a:rPr>
              <a:t>formation of rust in some metals</a:t>
            </a:r>
            <a:endParaRPr b="0" lang="en-PH" sz="2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200" spc="-1" strike="noStrike">
                <a:solidFill>
                  <a:srgbClr val="000000"/>
                </a:solidFill>
                <a:latin typeface="€éÄæþ"/>
                <a:ea typeface="DejaVu Sans"/>
              </a:rPr>
              <a:t>2. </a:t>
            </a:r>
            <a:r>
              <a:rPr b="0" lang="en-PH" sz="2200" spc="-1" strike="noStrike" u="sng">
                <a:solidFill>
                  <a:srgbClr val="000000"/>
                </a:solidFill>
                <a:uFillTx/>
                <a:latin typeface="€éÄæþ"/>
                <a:ea typeface="DejaVu Sans"/>
              </a:rPr>
              <a:t>cooking of food</a:t>
            </a:r>
            <a:endParaRPr b="0" lang="en-PH" sz="2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200" spc="-1" strike="noStrike">
                <a:solidFill>
                  <a:srgbClr val="000000"/>
                </a:solidFill>
                <a:latin typeface="€éÄæþ"/>
                <a:ea typeface="DejaVu Sans"/>
              </a:rPr>
              <a:t>3. </a:t>
            </a:r>
            <a:r>
              <a:rPr b="0" lang="en-PH" sz="2200" spc="-1" strike="noStrike" u="sng">
                <a:solidFill>
                  <a:srgbClr val="000000"/>
                </a:solidFill>
                <a:uFillTx/>
                <a:latin typeface="€éÄæþ"/>
                <a:ea typeface="DejaVu Sans"/>
              </a:rPr>
              <a:t>decomposition of left over food</a:t>
            </a:r>
            <a:endParaRPr b="0" lang="en-PH" sz="2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200" spc="-1" strike="noStrike">
                <a:solidFill>
                  <a:srgbClr val="000000"/>
                </a:solidFill>
                <a:latin typeface="€éÄæþ"/>
                <a:ea typeface="DejaVu Sans"/>
              </a:rPr>
              <a:t>4. </a:t>
            </a:r>
            <a:r>
              <a:rPr b="0" lang="en-PH" sz="2200" spc="-1" strike="noStrike" u="sng">
                <a:solidFill>
                  <a:srgbClr val="000000"/>
                </a:solidFill>
                <a:uFillTx/>
                <a:latin typeface="€éÄæþ"/>
                <a:ea typeface="DejaVu Sans"/>
              </a:rPr>
              <a:t>digestion of food</a:t>
            </a:r>
            <a:endParaRPr b="0" lang="en-PH" sz="2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200" spc="-1" strike="noStrike">
                <a:solidFill>
                  <a:srgbClr val="000000"/>
                </a:solidFill>
                <a:latin typeface="€éÄæþ"/>
                <a:ea typeface="DejaVu Sans"/>
              </a:rPr>
              <a:t>5. </a:t>
            </a:r>
            <a:r>
              <a:rPr b="0" lang="en-PH" sz="2200" spc="-1" strike="noStrike" u="sng">
                <a:solidFill>
                  <a:srgbClr val="000000"/>
                </a:solidFill>
                <a:uFillTx/>
                <a:latin typeface="€éÄæþ"/>
                <a:ea typeface="DejaVu Sans"/>
              </a:rPr>
              <a:t>burning of paper</a:t>
            </a:r>
            <a:endParaRPr b="0" lang="en-PH" sz="2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631</TotalTime>
  <Application>LibreOffice/7.2.5.2$MacOSX_X86_64 LibreOffice_project/499f9727c189e6ef3471021d6132d4c694f357e5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2019-04-16T02:10:14Z</dcterms:created>
  <dc:creator>Microsoft Office User</dc:creator>
  <dc:description/>
  <dc:language>en-PH</dc:language>
  <cp:lastModifiedBy/>
  <dcterms:modified xsi:type="dcterms:W3CDTF">2023-07-10T14:34:55Z</dcterms:modified>
  <cp:revision>108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Widescreen</vt:lpwstr>
  </property>
  <property fmtid="{D5CDD505-2E9C-101B-9397-08002B2CF9AE}" pid="3" name="Slides">
    <vt:r8>8</vt:r8>
  </property>
</Properties>
</file>