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1320" cy="6847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200" cy="2788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3640" cy="3851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3640" cy="373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1320" cy="624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760" cy="959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840" cy="1023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5640" cy="33739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44000" y="2703960"/>
            <a:ext cx="820656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1692000" y="432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729360" y="1438920"/>
            <a:ext cx="10537920" cy="23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solidFill>
                  <a:srgbClr val="c9211e"/>
                </a:solidFill>
                <a:latin typeface="Lato"/>
                <a:ea typeface="AppleSystemUIFont"/>
              </a:rPr>
              <a:t>Activity 1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AppleSystemUIFont"/>
              </a:rPr>
              <a:t>Identify all the irregular verbs in past forms from this passage.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20000" y="2861280"/>
            <a:ext cx="10799280" cy="30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It was a hot, busy day. My dad and I went to Happy Healthy Me Cafeteria because I was very hungry and thirsty. We stood in a queue for our order when my dad’s phone rang. Since the place was noisy, dad had a hard time hearing my mom on the other line, so he handed me ₱100.00 and moved away from the crowd. I was next to the woman who just gave her payment to the cashier. I called dad, but he did not hear me. So, I decided to do the task myself and faced this challenge on my own. 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1800000" y="3654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720000" y="1440000"/>
            <a:ext cx="10717920" cy="23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300" spc="-1" strike="noStrike">
                <a:solidFill>
                  <a:srgbClr val="c9211e"/>
                </a:solidFill>
                <a:latin typeface="Lato"/>
                <a:ea typeface="AppleSystemUIFont"/>
              </a:rPr>
              <a:t> </a:t>
            </a:r>
            <a:r>
              <a:rPr b="1" lang="en-PH" sz="2300" spc="-1" strike="noStrike">
                <a:solidFill>
                  <a:srgbClr val="c9211e"/>
                </a:solidFill>
                <a:latin typeface="Lato"/>
                <a:ea typeface="AppleSystemUIFont"/>
              </a:rPr>
              <a:t>ANSWER KEY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AppleSystemUIFont"/>
              </a:rPr>
              <a:t>Identify all the irregular verbs in past forms from this passage.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3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720000" y="2861280"/>
            <a:ext cx="10799280" cy="30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It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was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a hot, busy day. My dad and I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went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to Happy Healthy Me Cafeteria because I was very hungry and thirsty. We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stood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in a queue for our order when my dad’s phone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rang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. Since the place was noisy, dad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had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a hard time hearing my mom on the other line, so he handed me ₱100.00 and moved away from the crowd. I was next to the woman who just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gave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her payment to the cashier. I called dad, but he </a:t>
            </a:r>
            <a:r>
              <a:rPr b="0" lang="en-PH" sz="23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did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 not hear me. So, I decided to do the task myself and faced this challenge on my own. 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3240000"/>
            <a:ext cx="10278000" cy="13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620000" y="576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232280" y="4448520"/>
            <a:ext cx="9747000" cy="27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Irregular verbs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are verbs that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do not follow the rules of regular verbs in forming their past tense.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708000" y="2016000"/>
            <a:ext cx="4679280" cy="21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come – came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say – said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keep – kept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know – knew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sit – sat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600000" y="1924920"/>
            <a:ext cx="4859280" cy="21592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24000" y="360000"/>
            <a:ext cx="102592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72000" y="1015560"/>
            <a:ext cx="9086040" cy="18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Here are some ways irregular verbs form their past tense.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260000" y="1495080"/>
            <a:ext cx="6704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Some do not change their spelling.</a:t>
            </a: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1659240" y="2046960"/>
          <a:ext cx="9351360" cy="3926520"/>
        </p:xfrm>
        <a:graphic>
          <a:graphicData uri="http://schemas.openxmlformats.org/drawingml/2006/table">
            <a:tbl>
              <a:tblPr/>
              <a:tblGrid>
                <a:gridCol w="2337120"/>
                <a:gridCol w="2337120"/>
                <a:gridCol w="2337120"/>
                <a:gridCol w="2340360"/>
              </a:tblGrid>
              <a:tr h="453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Verb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Past Tense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Verb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Past Tense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quit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quit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burst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burst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read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read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cast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cast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rid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rid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cut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cut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shed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shed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hurt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hurt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slit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slit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let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let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split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split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4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put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put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wed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wed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1675080" y="58068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1188000" y="1980000"/>
            <a:ext cx="10079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Some change their vowels from i in base form to a in past tense.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1675080" y="2768760"/>
          <a:ext cx="9123120" cy="2721240"/>
        </p:xfrm>
        <a:graphic>
          <a:graphicData uri="http://schemas.openxmlformats.org/drawingml/2006/table">
            <a:tbl>
              <a:tblPr/>
              <a:tblGrid>
                <a:gridCol w="2279880"/>
                <a:gridCol w="2279880"/>
                <a:gridCol w="2279880"/>
                <a:gridCol w="2283840"/>
              </a:tblGrid>
              <a:tr h="415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80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begin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began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drink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drank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75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ring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rang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shrink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shrank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sing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sang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sink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sank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2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spring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sprang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stink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stank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70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swim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swam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sit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sat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1800000" y="468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205640" y="1770840"/>
            <a:ext cx="851364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This group also changes one vowel for the past tense.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39" name=""/>
          <p:cNvGraphicFramePr/>
          <p:nvPr/>
        </p:nvGraphicFramePr>
        <p:xfrm>
          <a:off x="1694160" y="2387520"/>
          <a:ext cx="9141480" cy="3494160"/>
        </p:xfrm>
        <a:graphic>
          <a:graphicData uri="http://schemas.openxmlformats.org/drawingml/2006/table">
            <a:tbl>
              <a:tblPr/>
              <a:tblGrid>
                <a:gridCol w="2284920"/>
                <a:gridCol w="2284920"/>
                <a:gridCol w="2284920"/>
                <a:gridCol w="2287080"/>
              </a:tblGrid>
              <a:tr h="4366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Verb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Past Tense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Verb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000" spc="-1" strike="noStrike">
                          <a:latin typeface="Lato"/>
                        </a:rPr>
                        <a:t>Past Tense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bear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bore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break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broke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choose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chose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forget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forgot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freeze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froze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get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got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hide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hid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speak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spoke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speak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spoke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steal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stole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6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tear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tore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wear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wore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7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weave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wove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tell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000" spc="-1" strike="noStrike">
                          <a:latin typeface="Lato"/>
                        </a:rPr>
                        <a:t>told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468000" y="360000"/>
            <a:ext cx="107992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013760" y="1548000"/>
            <a:ext cx="11159280" cy="9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This set of verbs tends to change a vowel, drop a vowel, or add a 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consonant in the past tense.</a:t>
            </a:r>
            <a:endParaRPr b="0" lang="en-PH" sz="2600" spc="-1" strike="noStrike"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1098000" y="2669760"/>
          <a:ext cx="10061640" cy="2449080"/>
        </p:xfrm>
        <a:graphic>
          <a:graphicData uri="http://schemas.openxmlformats.org/drawingml/2006/table">
            <a:tbl>
              <a:tblPr/>
              <a:tblGrid>
                <a:gridCol w="2514960"/>
                <a:gridCol w="2500560"/>
                <a:gridCol w="2529720"/>
                <a:gridCol w="2516760"/>
              </a:tblGrid>
              <a:tr h="349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400" spc="-1" strike="noStrike">
                          <a:latin typeface="Lato"/>
                        </a:rPr>
                        <a:t>Verb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400" spc="-1" strike="noStrike">
                          <a:latin typeface="Lato"/>
                        </a:rPr>
                        <a:t>Past Tense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400" spc="-1" strike="noStrike">
                          <a:latin typeface="Lato"/>
                        </a:rPr>
                        <a:t>Verb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400" spc="-1" strike="noStrike">
                          <a:latin typeface="Lato"/>
                        </a:rPr>
                        <a:t>Past Tense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bent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bind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bound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bleed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bled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breed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bred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bring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brought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build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built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buy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bought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catch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caught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deal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dealt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dig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dug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feel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felt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fight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fought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620000" y="468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900000" y="1620000"/>
            <a:ext cx="1115928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This set of verbs tends to change a vowel, drop a vowel, or add a   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consonant in the past tense.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1364040" y="2684520"/>
          <a:ext cx="9651600" cy="2979360"/>
        </p:xfrm>
        <a:graphic>
          <a:graphicData uri="http://schemas.openxmlformats.org/drawingml/2006/table">
            <a:tbl>
              <a:tblPr/>
              <a:tblGrid>
                <a:gridCol w="2412360"/>
                <a:gridCol w="2412360"/>
                <a:gridCol w="2412360"/>
                <a:gridCol w="2414880"/>
              </a:tblGrid>
              <a:tr h="331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34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find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found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get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got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13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grind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ground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hang (suspend)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hung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have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had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hold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held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4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keep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kept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kneel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knelt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60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lead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weep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wept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60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win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won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1620000" y="468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60000" y="1684440"/>
            <a:ext cx="1025928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®ìþ"/>
              </a:rPr>
              <a:t>5. Some do not have fixed changes in their past tense.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48" name=""/>
          <p:cNvGraphicFramePr/>
          <p:nvPr/>
        </p:nvGraphicFramePr>
        <p:xfrm>
          <a:off x="1738800" y="2387520"/>
          <a:ext cx="9086760" cy="3528000"/>
        </p:xfrm>
        <a:graphic>
          <a:graphicData uri="http://schemas.openxmlformats.org/drawingml/2006/table">
            <a:tbl>
              <a:tblPr/>
              <a:tblGrid>
                <a:gridCol w="2271240"/>
                <a:gridCol w="2271240"/>
                <a:gridCol w="2271240"/>
                <a:gridCol w="2273400"/>
              </a:tblGrid>
              <a:tr h="5580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3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arise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arose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awake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awoke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8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 (is/are)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was were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beat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beat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8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bite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bit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become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became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07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blow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blew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come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came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3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do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did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draw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5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drive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drove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eat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ate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692000" y="468000"/>
            <a:ext cx="8691480" cy="39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Using Past Form of Irregular Verbs in Sentences</a:t>
            </a:r>
            <a:endParaRPr b="0" lang="en-PH" sz="3000" spc="-1" strike="noStrike">
              <a:latin typeface="Arial"/>
            </a:endParaRPr>
          </a:p>
        </p:txBody>
      </p:sp>
      <p:graphicFrame>
        <p:nvGraphicFramePr>
          <p:cNvPr id="150" name=""/>
          <p:cNvGraphicFramePr/>
          <p:nvPr/>
        </p:nvGraphicFramePr>
        <p:xfrm>
          <a:off x="1635840" y="1662840"/>
          <a:ext cx="9086760" cy="3572280"/>
        </p:xfrm>
        <a:graphic>
          <a:graphicData uri="http://schemas.openxmlformats.org/drawingml/2006/table">
            <a:tbl>
              <a:tblPr/>
              <a:tblGrid>
                <a:gridCol w="2271240"/>
                <a:gridCol w="2271240"/>
                <a:gridCol w="2271240"/>
                <a:gridCol w="2273400"/>
              </a:tblGrid>
              <a:tr h="4690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Verb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200" spc="-1" strike="noStrike">
                          <a:latin typeface="Lato"/>
                        </a:rPr>
                        <a:t>Past Tense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82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fall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fell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forgive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forgave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4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forsake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forsook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give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gave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84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grow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grew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knew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21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lie (recline)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lay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mistake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mistook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14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ride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rode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rise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rose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8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see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saw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shake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shook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88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showed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take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took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18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throw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threw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write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wrote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2023-07-11T12:59:22Z</dcterms:modified>
  <cp:revision>82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