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97640" y="2520000"/>
            <a:ext cx="8082000" cy="155232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buNone/>
            </a:pPr>
            <a:r>
              <a:rPr b="1" lang="en-US" sz="3600" spc="-1" strike="noStrike">
                <a:solidFill>
                  <a:srgbClr val="ffffff"/>
                </a:solidFill>
                <a:latin typeface="Montserrat Medium"/>
                <a:ea typeface="DejaVu Sans"/>
              </a:rPr>
              <a:t>I Love to Live in a Safe Community  </a:t>
            </a:r>
            <a:r>
              <a:rPr b="1" lang="en-US" sz="2800" spc="-1" strike="noStrike">
                <a:solidFill>
                  <a:srgbClr val="ffffff"/>
                </a:solidFill>
                <a:latin typeface="Montserrat Medium"/>
                <a:ea typeface="DejaVu Sans"/>
              </a:rPr>
              <a:t>(Be Verbs: Am, Is, Are, Was, Were)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620360" y="1800000"/>
            <a:ext cx="8819280" cy="2699640"/>
          </a:xfrm>
          <a:custGeom>
            <a:avLst/>
            <a:gdLst/>
            <a:ahLst/>
            <a:rect l="l" t="t" r="r" b="b"/>
            <a:pathLst>
              <a:path w="24502" h="7213">
                <a:moveTo>
                  <a:pt x="1201" y="0"/>
                </a:moveTo>
                <a:lnTo>
                  <a:pt x="1202" y="0"/>
                </a:lnTo>
                <a:cubicBezTo>
                  <a:pt x="991" y="0"/>
                  <a:pt x="784" y="56"/>
                  <a:pt x="601" y="161"/>
                </a:cubicBezTo>
                <a:cubicBezTo>
                  <a:pt x="418" y="267"/>
                  <a:pt x="267" y="418"/>
                  <a:pt x="161" y="601"/>
                </a:cubicBezTo>
                <a:cubicBezTo>
                  <a:pt x="56" y="784"/>
                  <a:pt x="0" y="991"/>
                  <a:pt x="0" y="1202"/>
                </a:cubicBezTo>
                <a:lnTo>
                  <a:pt x="0" y="6010"/>
                </a:lnTo>
                <a:lnTo>
                  <a:pt x="0" y="6010"/>
                </a:lnTo>
                <a:cubicBezTo>
                  <a:pt x="0" y="6221"/>
                  <a:pt x="56" y="6428"/>
                  <a:pt x="161" y="6611"/>
                </a:cubicBezTo>
                <a:cubicBezTo>
                  <a:pt x="267" y="6794"/>
                  <a:pt x="418" y="6945"/>
                  <a:pt x="601" y="7051"/>
                </a:cubicBezTo>
                <a:cubicBezTo>
                  <a:pt x="784" y="7156"/>
                  <a:pt x="991" y="7212"/>
                  <a:pt x="1202" y="7212"/>
                </a:cubicBezTo>
                <a:lnTo>
                  <a:pt x="23298" y="7212"/>
                </a:lnTo>
                <a:lnTo>
                  <a:pt x="23299" y="7212"/>
                </a:lnTo>
                <a:cubicBezTo>
                  <a:pt x="23510" y="7212"/>
                  <a:pt x="23717" y="7156"/>
                  <a:pt x="23900" y="7051"/>
                </a:cubicBezTo>
                <a:cubicBezTo>
                  <a:pt x="24083" y="6945"/>
                  <a:pt x="24234" y="6794"/>
                  <a:pt x="24340" y="6611"/>
                </a:cubicBezTo>
                <a:cubicBezTo>
                  <a:pt x="24445" y="6428"/>
                  <a:pt x="24501" y="6221"/>
                  <a:pt x="24501" y="6010"/>
                </a:cubicBezTo>
                <a:lnTo>
                  <a:pt x="24500" y="1202"/>
                </a:lnTo>
                <a:lnTo>
                  <a:pt x="24501" y="1202"/>
                </a:lnTo>
                <a:lnTo>
                  <a:pt x="24501" y="1202"/>
                </a:lnTo>
                <a:cubicBezTo>
                  <a:pt x="24501" y="991"/>
                  <a:pt x="24445" y="784"/>
                  <a:pt x="24340" y="601"/>
                </a:cubicBezTo>
                <a:cubicBezTo>
                  <a:pt x="24234" y="418"/>
                  <a:pt x="24083" y="267"/>
                  <a:pt x="23900" y="161"/>
                </a:cubicBezTo>
                <a:cubicBezTo>
                  <a:pt x="23717" y="56"/>
                  <a:pt x="23510" y="0"/>
                  <a:pt x="23299" y="0"/>
                </a:cubicBezTo>
                <a:lnTo>
                  <a:pt x="1201" y="0"/>
                </a:lnTo>
              </a:path>
            </a:pathLst>
          </a:custGeom>
          <a:noFill/>
          <a:ln w="0">
            <a:solidFill>
              <a:srgbClr val="3465a4"/>
            </a:solidFill>
          </a:ln>
        </p:spPr>
        <p:style>
          <a:lnRef idx="0"/>
          <a:fillRef idx="0"/>
          <a:effectRef idx="0"/>
          <a:fontRef idx="minor"/>
        </p:style>
        <p:txBody>
          <a:bodyPr lIns="90000" rIns="90000" tIns="45000" bIns="45000" anchor="ctr">
            <a:noAutofit/>
          </a:bodyPr>
          <a:p>
            <a:pPr algn="just">
              <a:lnSpc>
                <a:spcPct val="200000"/>
              </a:lnSpc>
              <a:buNone/>
            </a:pPr>
            <a:r>
              <a:rPr b="1" lang="en-PH" sz="2400" spc="-1" strike="noStrike">
                <a:solidFill>
                  <a:srgbClr val="000000"/>
                </a:solidFill>
                <a:latin typeface="Lato"/>
                <a:ea typeface="Calibri;Calibri"/>
              </a:rPr>
              <a:t>Valuing: </a:t>
            </a:r>
            <a:r>
              <a:rPr b="0" lang="en-PH" sz="2400" spc="-1" strike="noStrike">
                <a:solidFill>
                  <a:srgbClr val="000000"/>
                </a:solidFill>
                <a:latin typeface="Lato"/>
                <a:ea typeface="Calibri;Calibri"/>
              </a:rPr>
              <a:t>Cooperating in class activities will help you develop a sense of responsibility toward self, family, and community. </a:t>
            </a:r>
            <a:endParaRPr b="0" lang="en-PH" sz="2400" spc="-1" strike="noStrike">
              <a:latin typeface="Arial"/>
            </a:endParaRPr>
          </a:p>
        </p:txBody>
      </p:sp>
      <p:pic>
        <p:nvPicPr>
          <p:cNvPr id="150" name="" descr=""/>
          <p:cNvPicPr/>
          <p:nvPr/>
        </p:nvPicPr>
        <p:blipFill>
          <a:blip r:embed="rId1"/>
          <a:stretch/>
        </p:blipFill>
        <p:spPr>
          <a:xfrm>
            <a:off x="900000" y="1080000"/>
            <a:ext cx="1799640" cy="14713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224000" y="1080000"/>
            <a:ext cx="5794920" cy="467748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Every night, your Mama and Papa pray and thank God that your family is safe and sound. They are also thankful that there are peace officers in your community who look after the safety of everyone. </a:t>
            </a:r>
            <a:endParaRPr b="0" lang="en-PH" sz="2400" spc="-1" strike="noStrike">
              <a:latin typeface="Arial"/>
            </a:endParaRPr>
          </a:p>
        </p:txBody>
      </p:sp>
      <p:pic>
        <p:nvPicPr>
          <p:cNvPr id="126" name="" descr=""/>
          <p:cNvPicPr/>
          <p:nvPr/>
        </p:nvPicPr>
        <p:blipFill>
          <a:blip r:embed="rId1"/>
          <a:stretch/>
        </p:blipFill>
        <p:spPr>
          <a:xfrm>
            <a:off x="7308000" y="1260000"/>
            <a:ext cx="4789440" cy="4876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468000"/>
            <a:ext cx="4318920" cy="538920"/>
          </a:xfrm>
          <a:prstGeom prst="rect">
            <a:avLst/>
          </a:prstGeom>
          <a:noFill/>
          <a:ln w="0">
            <a:solidFill>
              <a:srgbClr val="3465a4"/>
            </a:solidFill>
          </a:ln>
        </p:spPr>
        <p:style>
          <a:lnRef idx="0"/>
          <a:fillRef idx="0"/>
          <a:effectRef idx="0"/>
          <a:fontRef idx="minor"/>
        </p:style>
        <p:txBody>
          <a:bodyPr lIns="0" rIns="0" tIns="0" bIns="0" anchor="ctr">
            <a:noAutofit/>
          </a:bodyPr>
          <a:p>
            <a:pPr algn="ctr">
              <a:lnSpc>
                <a:spcPct val="100000"/>
              </a:lnSpc>
              <a:spcBef>
                <a:spcPts val="601"/>
              </a:spcBef>
              <a:spcAft>
                <a:spcPts val="601"/>
              </a:spcAft>
              <a:buNone/>
            </a:pPr>
            <a:r>
              <a:rPr b="1" lang="en-PH" sz="2400" spc="-1" strike="noStrike">
                <a:solidFill>
                  <a:srgbClr val="000000"/>
                </a:solidFill>
                <a:latin typeface="Lato"/>
                <a:ea typeface="Calibri;Calibri"/>
              </a:rPr>
              <a:t>Phonics and Word Recognition </a:t>
            </a:r>
            <a:endParaRPr b="0" lang="en-PH" sz="2400" spc="-1" strike="noStrike">
              <a:latin typeface="Arial"/>
            </a:endParaRPr>
          </a:p>
        </p:txBody>
      </p:sp>
      <p:sp>
        <p:nvSpPr>
          <p:cNvPr id="128" name=""/>
          <p:cNvSpPr/>
          <p:nvPr/>
        </p:nvSpPr>
        <p:spPr>
          <a:xfrm>
            <a:off x="4680000" y="936000"/>
            <a:ext cx="2518920" cy="3650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601"/>
              </a:spcBef>
              <a:spcAft>
                <a:spcPts val="601"/>
              </a:spcAft>
              <a:buNone/>
            </a:pPr>
            <a:r>
              <a:rPr b="1" lang="en-PH" sz="2400" spc="-1" strike="noStrike">
                <a:solidFill>
                  <a:srgbClr val="000000"/>
                </a:solidFill>
                <a:latin typeface="Lato"/>
                <a:ea typeface="Calibri;Calibri"/>
              </a:rPr>
              <a:t>L Blends </a:t>
            </a:r>
            <a:endParaRPr b="0" lang="en-PH" sz="2400" spc="-1" strike="noStrike">
              <a:latin typeface="Arial"/>
            </a:endParaRPr>
          </a:p>
        </p:txBody>
      </p:sp>
      <p:graphicFrame>
        <p:nvGraphicFramePr>
          <p:cNvPr id="129" name=""/>
          <p:cNvGraphicFramePr/>
          <p:nvPr/>
        </p:nvGraphicFramePr>
        <p:xfrm>
          <a:off x="861840" y="1458720"/>
          <a:ext cx="10405800" cy="4533840"/>
        </p:xfrm>
        <a:graphic>
          <a:graphicData uri="http://schemas.openxmlformats.org/drawingml/2006/table">
            <a:tbl>
              <a:tblPr/>
              <a:tblGrid>
                <a:gridCol w="2600640"/>
                <a:gridCol w="2600640"/>
                <a:gridCol w="2600640"/>
                <a:gridCol w="2604240"/>
              </a:tblGrid>
              <a:tr h="567000">
                <a:tc>
                  <a:txBody>
                    <a:bodyPr lIns="90000" rIns="90000" anchor="ctr">
                      <a:noAutofit/>
                    </a:bodyPr>
                    <a:p>
                      <a:pPr algn="ctr">
                        <a:lnSpc>
                          <a:spcPct val="100000"/>
                        </a:lnSpc>
                        <a:buNone/>
                      </a:pPr>
                      <a:r>
                        <a:rPr b="0" lang="en-PH" sz="2400" spc="-1" strike="noStrike">
                          <a:latin typeface="Avenir"/>
                        </a:rPr>
                        <a:t>black</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blank</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blanket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blast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7000">
                <a:tc>
                  <a:txBody>
                    <a:bodyPr lIns="90000" rIns="90000" anchor="ctr">
                      <a:noAutofit/>
                    </a:bodyPr>
                    <a:p>
                      <a:pPr algn="ctr">
                        <a:lnSpc>
                          <a:spcPct val="100000"/>
                        </a:lnSpc>
                        <a:buNone/>
                      </a:pPr>
                      <a:r>
                        <a:rPr b="0" lang="en-PH" sz="2400" spc="-1" strike="noStrike">
                          <a:latin typeface="Avenir"/>
                        </a:rPr>
                        <a:t>blend</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blot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bless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blink</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7000">
                <a:tc>
                  <a:txBody>
                    <a:bodyPr lIns="90000" rIns="90000" anchor="ctr">
                      <a:noAutofit/>
                    </a:bodyPr>
                    <a:p>
                      <a:pPr algn="ctr">
                        <a:lnSpc>
                          <a:spcPct val="100000"/>
                        </a:lnSpc>
                        <a:buNone/>
                      </a:pPr>
                      <a:r>
                        <a:rPr b="0" lang="en-PH" sz="2400" spc="-1" strike="noStrike">
                          <a:latin typeface="Avenir"/>
                        </a:rPr>
                        <a:t>clan</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clap</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clash</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clip</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7000">
                <a:tc>
                  <a:txBody>
                    <a:bodyPr lIns="90000" rIns="90000" anchor="ctr">
                      <a:noAutofit/>
                    </a:bodyPr>
                    <a:p>
                      <a:pPr algn="ctr">
                        <a:lnSpc>
                          <a:spcPct val="100000"/>
                        </a:lnSpc>
                        <a:buNone/>
                      </a:pPr>
                      <a:r>
                        <a:rPr b="0" lang="en-PH" sz="2400" spc="-1" strike="noStrike">
                          <a:latin typeface="Avenir"/>
                        </a:rPr>
                        <a:t>clatter</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clever</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clinic</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clog</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7000">
                <a:tc>
                  <a:txBody>
                    <a:bodyPr lIns="90000" rIns="90000" anchor="ctr">
                      <a:noAutofit/>
                    </a:bodyPr>
                    <a:p>
                      <a:pPr algn="ctr">
                        <a:lnSpc>
                          <a:spcPct val="100000"/>
                        </a:lnSpc>
                        <a:buNone/>
                      </a:pPr>
                      <a:r>
                        <a:rPr b="0" lang="en-PH" sz="2400" spc="-1" strike="noStrike">
                          <a:latin typeface="Avenir"/>
                        </a:rPr>
                        <a:t>flag</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flap</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flash</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flesh</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7000">
                <a:tc>
                  <a:txBody>
                    <a:bodyPr lIns="90000" rIns="90000" anchor="ctr">
                      <a:noAutofit/>
                    </a:bodyPr>
                    <a:p>
                      <a:pPr algn="ctr">
                        <a:lnSpc>
                          <a:spcPct val="100000"/>
                        </a:lnSpc>
                        <a:buNone/>
                      </a:pPr>
                      <a:r>
                        <a:rPr b="0" lang="en-PH" sz="2400" spc="-1" strike="noStrike">
                          <a:latin typeface="Avenir"/>
                        </a:rPr>
                        <a:t>flat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flesh</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flower</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flush</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7000">
                <a:tc>
                  <a:txBody>
                    <a:bodyPr lIns="90000" rIns="90000" anchor="ctr">
                      <a:noAutofit/>
                    </a:bodyPr>
                    <a:p>
                      <a:pPr algn="ctr">
                        <a:lnSpc>
                          <a:spcPct val="100000"/>
                        </a:lnSpc>
                        <a:buNone/>
                      </a:pPr>
                      <a:r>
                        <a:rPr b="0" lang="en-PH" sz="2400" spc="-1" strike="noStrike">
                          <a:latin typeface="Avenir"/>
                        </a:rPr>
                        <a:t>glass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glitter</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glass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gloves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5200">
                <a:tc>
                  <a:txBody>
                    <a:bodyPr lIns="90000" rIns="90000" anchor="ctr">
                      <a:noAutofit/>
                    </a:bodyPr>
                    <a:p>
                      <a:pPr algn="ctr">
                        <a:lnSpc>
                          <a:spcPct val="100000"/>
                        </a:lnSpc>
                        <a:buNone/>
                      </a:pPr>
                      <a:r>
                        <a:rPr b="0" lang="en-PH" sz="2400" spc="-1" strike="noStrike">
                          <a:latin typeface="Avenir"/>
                        </a:rPr>
                        <a:t>planet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plant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plaster</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2400" spc="-1" strike="noStrike">
                          <a:latin typeface="Avenir"/>
                        </a:rPr>
                        <a:t>plastic</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224000" y="360000"/>
            <a:ext cx="7594920" cy="575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200000"/>
              </a:lnSpc>
              <a:buNone/>
            </a:pPr>
            <a:r>
              <a:rPr b="1" lang="en-PH" sz="2400" spc="-1" strike="noStrike">
                <a:solidFill>
                  <a:srgbClr val="000000"/>
                </a:solidFill>
                <a:latin typeface="Avenir"/>
                <a:ea typeface="Calibri;Calibri"/>
              </a:rPr>
              <a:t>	</a:t>
            </a:r>
            <a:r>
              <a:rPr b="1" lang="en-PH" sz="2400" spc="-1" strike="noStrike">
                <a:solidFill>
                  <a:srgbClr val="000000"/>
                </a:solidFill>
                <a:latin typeface="Avenir"/>
                <a:ea typeface="Calibri;Calibri"/>
              </a:rPr>
              <a:t>I Love to Live in a Safe Community</a:t>
            </a:r>
            <a:endParaRPr b="0" lang="en-PH" sz="2400" spc="-1" strike="noStrike">
              <a:latin typeface="Arial"/>
            </a:endParaRPr>
          </a:p>
          <a:p>
            <a:pPr marL="972000" indent="-972000" algn="just">
              <a:lnSpc>
                <a:spcPct val="200000"/>
              </a:lnSpc>
              <a:buNone/>
              <a:tabLst>
                <a:tab algn="l" pos="0"/>
              </a:tabLst>
            </a:pPr>
            <a:r>
              <a:rPr b="1" lang="en-PH" sz="2400" spc="-1" strike="noStrike">
                <a:solidFill>
                  <a:srgbClr val="000000"/>
                </a:solidFill>
                <a:latin typeface="Avenir"/>
                <a:ea typeface="Calibri;Calibri"/>
              </a:rPr>
              <a:t>Rody: </a:t>
            </a:r>
            <a:r>
              <a:rPr b="0" lang="en-PH" sz="2400" spc="-1" strike="noStrike">
                <a:solidFill>
                  <a:srgbClr val="000000"/>
                </a:solidFill>
                <a:latin typeface="Avenir"/>
                <a:ea typeface="Calibri;Calibri"/>
              </a:rPr>
              <a:t>Dad, I’d like to be a police officer just like you when I grow up.</a:t>
            </a:r>
            <a:endParaRPr b="0" lang="en-PH" sz="2400" spc="-1" strike="noStrike">
              <a:latin typeface="Arial"/>
            </a:endParaRPr>
          </a:p>
          <a:p>
            <a:pPr marL="972000" indent="-972000" algn="just">
              <a:lnSpc>
                <a:spcPct val="200000"/>
              </a:lnSpc>
              <a:buNone/>
              <a:tabLst>
                <a:tab algn="l" pos="0"/>
              </a:tabLst>
            </a:pPr>
            <a:r>
              <a:rPr b="1" lang="en-PH" sz="2400" spc="-1" strike="noStrike">
                <a:solidFill>
                  <a:srgbClr val="000000"/>
                </a:solidFill>
                <a:latin typeface="Avenir"/>
                <a:ea typeface="Calibri;Calibri"/>
              </a:rPr>
              <a:t>Father: </a:t>
            </a:r>
            <a:r>
              <a:rPr b="0" lang="en-PH" sz="2400" spc="-1" strike="noStrike">
                <a:solidFill>
                  <a:srgbClr val="000000"/>
                </a:solidFill>
                <a:latin typeface="Avenir"/>
                <a:ea typeface="Calibri;Calibri"/>
              </a:rPr>
              <a:t>But police work can be difficult and</a:t>
            </a:r>
            <a:endParaRPr b="0" lang="en-PH" sz="2400" spc="-1" strike="noStrike">
              <a:latin typeface="Arial"/>
            </a:endParaRPr>
          </a:p>
          <a:p>
            <a:pPr marL="972000" indent="-972000" algn="just">
              <a:lnSpc>
                <a:spcPct val="200000"/>
              </a:lnSpc>
              <a:buNone/>
              <a:tabLst>
                <a:tab algn="l" pos="0"/>
              </a:tabLst>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dangerous.</a:t>
            </a:r>
            <a:endParaRPr b="0" lang="en-PH" sz="2400" spc="-1" strike="noStrike">
              <a:latin typeface="Arial"/>
            </a:endParaRPr>
          </a:p>
          <a:p>
            <a:pPr marL="1116000" indent="-972000" algn="just">
              <a:lnSpc>
                <a:spcPct val="200000"/>
              </a:lnSpc>
              <a:buNone/>
              <a:tabLst>
                <a:tab algn="l" pos="0"/>
              </a:tabLst>
            </a:pPr>
            <a:r>
              <a:rPr b="1" lang="en-PH" sz="2400" spc="-1" strike="noStrike">
                <a:solidFill>
                  <a:srgbClr val="000000"/>
                </a:solidFill>
                <a:latin typeface="Avenir"/>
                <a:ea typeface="Calibri;Calibri"/>
              </a:rPr>
              <a:t>Rody: </a:t>
            </a:r>
            <a:r>
              <a:rPr b="0" i="1" lang="en-PH" sz="2400" spc="-1" strike="noStrike">
                <a:solidFill>
                  <a:srgbClr val="000000"/>
                </a:solidFill>
                <a:latin typeface="Avenir"/>
                <a:ea typeface="Calibri;Calibri"/>
              </a:rPr>
              <a:t>(smiling) </a:t>
            </a:r>
            <a:r>
              <a:rPr b="0" lang="en-PH" sz="2400" spc="-1" strike="noStrike">
                <a:solidFill>
                  <a:srgbClr val="000000"/>
                </a:solidFill>
                <a:latin typeface="Avenir"/>
                <a:ea typeface="Calibri;Calibri"/>
              </a:rPr>
              <a:t>It’s okay, Dad. You know I am brave just like you.</a:t>
            </a:r>
            <a:endParaRPr b="0" lang="en-PH" sz="2400" spc="-1" strike="noStrike">
              <a:latin typeface="Arial"/>
            </a:endParaRPr>
          </a:p>
          <a:p>
            <a:pPr marL="1152000" indent="-1152000" algn="just">
              <a:lnSpc>
                <a:spcPct val="200000"/>
              </a:lnSpc>
              <a:buNone/>
              <a:tabLst>
                <a:tab algn="l" pos="0"/>
              </a:tabLst>
            </a:pPr>
            <a:endParaRPr b="0" lang="en-PH" sz="2400" spc="-1" strike="noStrike">
              <a:latin typeface="Arial"/>
            </a:endParaRPr>
          </a:p>
        </p:txBody>
      </p:sp>
      <p:pic>
        <p:nvPicPr>
          <p:cNvPr id="131" name="" descr=""/>
          <p:cNvPicPr/>
          <p:nvPr/>
        </p:nvPicPr>
        <p:blipFill>
          <a:blip r:embed="rId1"/>
          <a:stretch/>
        </p:blipFill>
        <p:spPr>
          <a:xfrm>
            <a:off x="9143640" y="1137240"/>
            <a:ext cx="2915280" cy="4621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44000" y="612000"/>
            <a:ext cx="7594920" cy="52196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50000"/>
              </a:lnSpc>
              <a:buNone/>
            </a:pPr>
            <a:endParaRPr b="0" lang="en-PH" sz="1800" spc="-1" strike="noStrike">
              <a:latin typeface="Arial"/>
            </a:endParaRPr>
          </a:p>
          <a:p>
            <a:pPr marL="1152000" indent="-1152000" algn="just">
              <a:lnSpc>
                <a:spcPct val="150000"/>
              </a:lnSpc>
              <a:buNone/>
              <a:tabLst>
                <a:tab algn="l" pos="0"/>
              </a:tabLst>
            </a:pPr>
            <a:r>
              <a:rPr b="1" lang="en-PH" sz="2400" spc="-1" strike="noStrike">
                <a:solidFill>
                  <a:srgbClr val="000000"/>
                </a:solidFill>
                <a:latin typeface="Avenir"/>
                <a:ea typeface="Calibri;Calibri"/>
              </a:rPr>
              <a:t>Father: </a:t>
            </a:r>
            <a:r>
              <a:rPr b="0" lang="en-PH" sz="2400" spc="-1" strike="noStrike">
                <a:solidFill>
                  <a:srgbClr val="000000"/>
                </a:solidFill>
                <a:latin typeface="Avenir"/>
                <a:ea typeface="Calibri;Calibri"/>
              </a:rPr>
              <a:t>Well, remember that a police officer</a:t>
            </a: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performs many different jobs. We do not just enforce laws and maintain order. We also investigate crimes and patrol neighborhoods to keep people safe. When there is an accident on the highway, we offer assistance and take charge of the situation. If you get lost, we’ll give you directions. </a:t>
            </a:r>
            <a:endParaRPr b="0" lang="en-PH" sz="2400" spc="-1" strike="noStrike">
              <a:latin typeface="Arial"/>
            </a:endParaRPr>
          </a:p>
        </p:txBody>
      </p:sp>
      <p:pic>
        <p:nvPicPr>
          <p:cNvPr id="133" name="" descr=""/>
          <p:cNvPicPr/>
          <p:nvPr/>
        </p:nvPicPr>
        <p:blipFill>
          <a:blip r:embed="rId1"/>
          <a:stretch/>
        </p:blipFill>
        <p:spPr>
          <a:xfrm>
            <a:off x="8820000" y="1137240"/>
            <a:ext cx="3238920" cy="4621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164160" y="180000"/>
            <a:ext cx="2894760" cy="2645640"/>
          </a:xfrm>
          <a:prstGeom prst="rect">
            <a:avLst/>
          </a:prstGeom>
          <a:ln w="0">
            <a:noFill/>
          </a:ln>
        </p:spPr>
      </p:pic>
      <p:sp>
        <p:nvSpPr>
          <p:cNvPr id="135" name=""/>
          <p:cNvSpPr/>
          <p:nvPr/>
        </p:nvSpPr>
        <p:spPr>
          <a:xfrm>
            <a:off x="2952000" y="648000"/>
            <a:ext cx="7594920" cy="5326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15000"/>
              </a:lnSpc>
              <a:buNone/>
            </a:pPr>
            <a:endParaRPr b="0" lang="en-PH" sz="1800" spc="-1" strike="noStrike">
              <a:latin typeface="Arial"/>
            </a:endParaRPr>
          </a:p>
          <a:p>
            <a:pPr marL="1044000" indent="-1044000" algn="just">
              <a:lnSpc>
                <a:spcPct val="115000"/>
              </a:lnSpc>
              <a:buNone/>
              <a:tabLst>
                <a:tab algn="l" pos="0"/>
              </a:tabLst>
            </a:pPr>
            <a:r>
              <a:rPr b="1" lang="en-PH" sz="2400" spc="-1" strike="noStrike">
                <a:solidFill>
                  <a:srgbClr val="000000"/>
                </a:solidFill>
                <a:latin typeface="Avenir"/>
                <a:ea typeface="Calibri;Calibri"/>
              </a:rPr>
              <a:t>Rody:</a:t>
            </a:r>
            <a:r>
              <a:rPr b="0" lang="en-PH" sz="2400" spc="-1" strike="noStrike">
                <a:solidFill>
                  <a:srgbClr val="000000"/>
                </a:solidFill>
                <a:latin typeface="Avenir"/>
                <a:ea typeface="Calibri;Calibri"/>
              </a:rPr>
              <a:t> And you also teach people how to help prevent crimes and protect themselves. Right, Dad?</a:t>
            </a:r>
            <a:endParaRPr b="0" lang="en-PH" sz="2400" spc="-1" strike="noStrike">
              <a:latin typeface="Arial"/>
            </a:endParaRPr>
          </a:p>
          <a:p>
            <a:pPr marL="1044000" indent="-1044000" algn="just">
              <a:lnSpc>
                <a:spcPct val="115000"/>
              </a:lnSpc>
              <a:buNone/>
              <a:tabLst>
                <a:tab algn="l" pos="0"/>
              </a:tabLst>
            </a:pPr>
            <a:r>
              <a:rPr b="1" lang="en-PH" sz="2400" spc="-1" strike="noStrike">
                <a:solidFill>
                  <a:srgbClr val="000000"/>
                </a:solidFill>
                <a:latin typeface="Avenir"/>
                <a:ea typeface="Calibri;Calibri"/>
              </a:rPr>
              <a:t>Father:</a:t>
            </a:r>
            <a:r>
              <a:rPr b="0" lang="en-PH" sz="2400" spc="-1" strike="noStrike">
                <a:solidFill>
                  <a:srgbClr val="000000"/>
                </a:solidFill>
                <a:latin typeface="Avenir"/>
                <a:ea typeface="Calibri;Calibri"/>
              </a:rPr>
              <a:t> You are right. We also rush to help people in emergencies such as car accidents, flooding, and hurricanes. We help find </a:t>
            </a:r>
            <a:endParaRPr b="0" lang="en-PH" sz="2400" spc="-1" strike="noStrike">
              <a:latin typeface="Arial"/>
            </a:endParaRPr>
          </a:p>
          <a:p>
            <a:pPr marL="1044000" indent="-1044000" algn="just">
              <a:lnSpc>
                <a:spcPct val="115000"/>
              </a:lnSpc>
              <a:buNone/>
              <a:tabLst>
                <a:tab algn="l" pos="0"/>
              </a:tabLst>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missing people and settle </a:t>
            </a:r>
            <a:endParaRPr b="0" lang="en-PH" sz="2400" spc="-1" strike="noStrike">
              <a:latin typeface="Arial"/>
            </a:endParaRPr>
          </a:p>
          <a:p>
            <a:pPr marL="1044000" indent="-1044000" algn="just">
              <a:lnSpc>
                <a:spcPct val="115000"/>
              </a:lnSpc>
              <a:buNone/>
              <a:tabLst>
                <a:tab algn="l" pos="0"/>
              </a:tabLst>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arguments between them. </a:t>
            </a:r>
            <a:endParaRPr b="0" lang="en-PH" sz="2400" spc="-1" strike="noStrike">
              <a:latin typeface="Arial"/>
            </a:endParaRPr>
          </a:p>
          <a:p>
            <a:pPr marL="1044000" indent="-1044000" algn="just">
              <a:lnSpc>
                <a:spcPct val="115000"/>
              </a:lnSpc>
              <a:buNone/>
              <a:tabLst>
                <a:tab algn="l" pos="0"/>
              </a:tabLst>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We also watch for speeding </a:t>
            </a:r>
            <a:endParaRPr b="0" lang="en-PH" sz="2400" spc="-1" strike="noStrike">
              <a:latin typeface="Arial"/>
            </a:endParaRPr>
          </a:p>
          <a:p>
            <a:pPr marL="1044000" indent="-1044000" algn="just">
              <a:lnSpc>
                <a:spcPct val="115000"/>
              </a:lnSpc>
              <a:buNone/>
              <a:tabLst>
                <a:tab algn="l" pos="0"/>
              </a:tabLst>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drivers on the road and give </a:t>
            </a:r>
            <a:endParaRPr b="0" lang="en-PH" sz="2400" spc="-1" strike="noStrike">
              <a:latin typeface="Arial"/>
            </a:endParaRPr>
          </a:p>
          <a:p>
            <a:pPr marL="1044000" indent="-1044000" algn="just">
              <a:lnSpc>
                <a:spcPct val="115000"/>
              </a:lnSpc>
              <a:buNone/>
              <a:tabLst>
                <a:tab algn="l" pos="0"/>
              </a:tabLst>
            </a:pPr>
            <a:r>
              <a:rPr b="0" lang="en-PH" sz="2400" spc="-1" strike="noStrike">
                <a:solidFill>
                  <a:srgbClr val="000000"/>
                </a:solidFill>
                <a:latin typeface="Avenir"/>
                <a:ea typeface="Calibri;Calibri"/>
              </a:rPr>
              <a:t>	</a:t>
            </a:r>
            <a:r>
              <a:rPr b="0" lang="en-PH" sz="2400" spc="-1" strike="noStrike">
                <a:solidFill>
                  <a:srgbClr val="000000"/>
                </a:solidFill>
                <a:latin typeface="Avenir"/>
                <a:ea typeface="Calibri;Calibri"/>
              </a:rPr>
              <a:t>traffic tickets.</a:t>
            </a:r>
            <a:endParaRPr b="0" lang="en-PH" sz="2400" spc="-1" strike="noStrike">
              <a:latin typeface="Arial"/>
            </a:endParaRPr>
          </a:p>
        </p:txBody>
      </p:sp>
      <p:pic>
        <p:nvPicPr>
          <p:cNvPr id="136" name="" descr=""/>
          <p:cNvPicPr/>
          <p:nvPr/>
        </p:nvPicPr>
        <p:blipFill>
          <a:blip r:embed="rId2"/>
          <a:stretch/>
        </p:blipFill>
        <p:spPr>
          <a:xfrm>
            <a:off x="8028000" y="3185280"/>
            <a:ext cx="4171680" cy="28623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828000" y="1008000"/>
            <a:ext cx="10150920" cy="4894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spcBef>
                <a:spcPts val="850"/>
              </a:spcBef>
              <a:spcAft>
                <a:spcPts val="850"/>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Continue to study the </a:t>
            </a:r>
            <a:r>
              <a:rPr b="1" lang="en-PH" sz="2400" spc="-1" strike="noStrike">
                <a:solidFill>
                  <a:srgbClr val="000000"/>
                </a:solidFill>
                <a:latin typeface="Lato"/>
                <a:ea typeface="Calibri;Calibri"/>
              </a:rPr>
              <a:t>be verbs</a:t>
            </a:r>
            <a:r>
              <a:rPr b="0" lang="en-PH" sz="2400" spc="-1" strike="noStrike">
                <a:solidFill>
                  <a:srgbClr val="000000"/>
                </a:solidFill>
                <a:latin typeface="Lato"/>
                <a:ea typeface="Calibri;Calibri"/>
              </a:rPr>
              <a:t>. The forms of the be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verbs change depending on the time element of the sentence. </a:t>
            </a:r>
            <a:endParaRPr b="0" lang="en-PH" sz="2400" spc="-1" strike="noStrike">
              <a:latin typeface="Arial"/>
            </a:endParaRPr>
          </a:p>
          <a:p>
            <a:pPr algn="just">
              <a:lnSpc>
                <a:spcPct val="200000"/>
              </a:lnSpc>
              <a:spcBef>
                <a:spcPts val="850"/>
              </a:spcBef>
              <a:spcAft>
                <a:spcPts val="850"/>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 be verbs (</a:t>
            </a:r>
            <a:r>
              <a:rPr b="1" lang="en-PH" sz="2400" spc="-1" strike="noStrike">
                <a:solidFill>
                  <a:srgbClr val="000000"/>
                </a:solidFill>
                <a:latin typeface="Lato"/>
                <a:ea typeface="Calibri;Calibri"/>
              </a:rPr>
              <a:t>am</a:t>
            </a:r>
            <a:r>
              <a:rPr b="0" lang="en-PH" sz="2400" spc="-1" strike="noStrike">
                <a:solidFill>
                  <a:srgbClr val="000000"/>
                </a:solidFill>
                <a:latin typeface="Lato"/>
                <a:ea typeface="Calibri;Calibri"/>
              </a:rPr>
              <a:t>, </a:t>
            </a:r>
            <a:r>
              <a:rPr b="1" lang="en-PH" sz="2400" spc="-1" strike="noStrike">
                <a:solidFill>
                  <a:srgbClr val="000000"/>
                </a:solidFill>
                <a:latin typeface="Lato"/>
                <a:ea typeface="Calibri;Calibri"/>
              </a:rPr>
              <a:t>is</a:t>
            </a:r>
            <a:r>
              <a:rPr b="0" lang="en-PH" sz="2400" spc="-1" strike="noStrike">
                <a:solidFill>
                  <a:srgbClr val="000000"/>
                </a:solidFill>
                <a:latin typeface="Lato"/>
                <a:ea typeface="Calibri;Calibri"/>
              </a:rPr>
              <a:t>, </a:t>
            </a:r>
            <a:r>
              <a:rPr b="1" lang="en-PH" sz="2400" spc="-1" strike="noStrike">
                <a:solidFill>
                  <a:srgbClr val="000000"/>
                </a:solidFill>
                <a:latin typeface="Lato"/>
                <a:ea typeface="Calibri;Calibri"/>
              </a:rPr>
              <a:t>are</a:t>
            </a:r>
            <a:r>
              <a:rPr b="0" lang="en-PH" sz="2400" spc="-1" strike="noStrike">
                <a:solidFill>
                  <a:srgbClr val="000000"/>
                </a:solidFill>
                <a:latin typeface="Lato"/>
                <a:ea typeface="Calibri;Calibri"/>
              </a:rPr>
              <a:t>) are used to mean a state of being in the present. </a:t>
            </a:r>
            <a:r>
              <a:rPr b="1" lang="en-PH" sz="2400" spc="-1" strike="noStrike">
                <a:solidFill>
                  <a:srgbClr val="000000"/>
                </a:solidFill>
                <a:latin typeface="Lato"/>
                <a:ea typeface="Calibri;Calibri"/>
              </a:rPr>
              <a:t>Was </a:t>
            </a:r>
            <a:r>
              <a:rPr b="0" lang="en-PH" sz="2400" spc="-1" strike="noStrike">
                <a:solidFill>
                  <a:srgbClr val="000000"/>
                </a:solidFill>
                <a:latin typeface="Lato"/>
                <a:ea typeface="Calibri;Calibri"/>
              </a:rPr>
              <a:t>and </a:t>
            </a:r>
            <a:r>
              <a:rPr b="1" lang="en-PH" sz="2400" spc="-1" strike="noStrike">
                <a:solidFill>
                  <a:srgbClr val="000000"/>
                </a:solidFill>
                <a:latin typeface="Lato"/>
                <a:ea typeface="Calibri;Calibri"/>
              </a:rPr>
              <a:t>were </a:t>
            </a:r>
            <a:r>
              <a:rPr b="0" lang="en-PH" sz="2400" spc="-1" strike="noStrike">
                <a:solidFill>
                  <a:srgbClr val="000000"/>
                </a:solidFill>
                <a:latin typeface="Lato"/>
                <a:ea typeface="Calibri;Calibri"/>
              </a:rPr>
              <a:t>are used to refer to a status in the past. Study the chart on the next page. </a:t>
            </a:r>
            <a:endParaRPr b="0" lang="en-PH" sz="2400" spc="-1" strike="noStrike">
              <a:latin typeface="Arial"/>
            </a:endParaRPr>
          </a:p>
        </p:txBody>
      </p:sp>
      <p:sp>
        <p:nvSpPr>
          <p:cNvPr id="138" name=""/>
          <p:cNvSpPr/>
          <p:nvPr/>
        </p:nvSpPr>
        <p:spPr>
          <a:xfrm>
            <a:off x="2958840" y="468000"/>
            <a:ext cx="1648080" cy="36504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1" lang="en-PH" sz="2400" spc="-1" strike="noStrike">
                <a:solidFill>
                  <a:srgbClr val="000000"/>
                </a:solidFill>
                <a:highlight>
                  <a:srgbClr val="ffdbb6"/>
                </a:highlight>
                <a:latin typeface="Lato"/>
                <a:ea typeface="Calibri;Calibri"/>
              </a:rPr>
              <a:t>Grammar</a:t>
            </a:r>
            <a:r>
              <a:rPr b="1" lang="en-PH" sz="2400" spc="-1" strike="noStrike">
                <a:solidFill>
                  <a:srgbClr val="000000"/>
                </a:solidFill>
                <a:latin typeface="Lato"/>
                <a:ea typeface="Calibri;Calibri"/>
              </a:rPr>
              <a:t> </a:t>
            </a:r>
            <a:endParaRPr b="0" lang="en-PH" sz="2400" spc="-1" strike="noStrike">
              <a:latin typeface="Arial"/>
            </a:endParaRPr>
          </a:p>
        </p:txBody>
      </p:sp>
      <p:pic>
        <p:nvPicPr>
          <p:cNvPr id="139" name="" descr=""/>
          <p:cNvPicPr/>
          <p:nvPr/>
        </p:nvPicPr>
        <p:blipFill>
          <a:blip r:embed="rId1"/>
          <a:stretch/>
        </p:blipFill>
        <p:spPr>
          <a:xfrm>
            <a:off x="32400" y="12600"/>
            <a:ext cx="2846520" cy="2250720"/>
          </a:xfrm>
          <a:prstGeom prst="rect">
            <a:avLst/>
          </a:prstGeom>
          <a:ln w="0">
            <a:noFill/>
          </a:ln>
        </p:spPr>
      </p:pic>
      <p:sp>
        <p:nvSpPr>
          <p:cNvPr id="140" name=""/>
          <p:cNvSpPr/>
          <p:nvPr/>
        </p:nvSpPr>
        <p:spPr>
          <a:xfrm>
            <a:off x="252000" y="1332000"/>
            <a:ext cx="2306520" cy="646920"/>
          </a:xfrm>
          <a:custGeom>
            <a:avLst/>
            <a:gdLst/>
            <a:ahLst/>
            <a:rect l="l" t="t" r="r" b="b"/>
            <a:pathLst>
              <a:path w="6412" h="1802">
                <a:moveTo>
                  <a:pt x="300" y="0"/>
                </a:moveTo>
                <a:lnTo>
                  <a:pt x="300" y="0"/>
                </a:lnTo>
                <a:cubicBezTo>
                  <a:pt x="247" y="0"/>
                  <a:pt x="196" y="14"/>
                  <a:pt x="150" y="40"/>
                </a:cubicBezTo>
                <a:cubicBezTo>
                  <a:pt x="104" y="67"/>
                  <a:pt x="67" y="104"/>
                  <a:pt x="40" y="150"/>
                </a:cubicBezTo>
                <a:cubicBezTo>
                  <a:pt x="14" y="196"/>
                  <a:pt x="0" y="247"/>
                  <a:pt x="0" y="300"/>
                </a:cubicBezTo>
                <a:lnTo>
                  <a:pt x="0" y="1500"/>
                </a:lnTo>
                <a:lnTo>
                  <a:pt x="0" y="1501"/>
                </a:lnTo>
                <a:cubicBezTo>
                  <a:pt x="0" y="1554"/>
                  <a:pt x="14" y="1605"/>
                  <a:pt x="40" y="1651"/>
                </a:cubicBezTo>
                <a:cubicBezTo>
                  <a:pt x="67" y="1697"/>
                  <a:pt x="104" y="1734"/>
                  <a:pt x="150" y="1761"/>
                </a:cubicBezTo>
                <a:cubicBezTo>
                  <a:pt x="196" y="1787"/>
                  <a:pt x="247" y="1801"/>
                  <a:pt x="300" y="1801"/>
                </a:cubicBezTo>
                <a:lnTo>
                  <a:pt x="6110" y="1800"/>
                </a:lnTo>
                <a:lnTo>
                  <a:pt x="6111" y="1801"/>
                </a:lnTo>
                <a:cubicBezTo>
                  <a:pt x="6164" y="1801"/>
                  <a:pt x="6215" y="1787"/>
                  <a:pt x="6261" y="1761"/>
                </a:cubicBezTo>
                <a:cubicBezTo>
                  <a:pt x="6307" y="1734"/>
                  <a:pt x="6344" y="1697"/>
                  <a:pt x="6371" y="1651"/>
                </a:cubicBezTo>
                <a:cubicBezTo>
                  <a:pt x="6397" y="1605"/>
                  <a:pt x="6411" y="1554"/>
                  <a:pt x="6411" y="1501"/>
                </a:cubicBezTo>
                <a:lnTo>
                  <a:pt x="6410" y="300"/>
                </a:lnTo>
                <a:lnTo>
                  <a:pt x="6411" y="300"/>
                </a:lnTo>
                <a:lnTo>
                  <a:pt x="6411" y="300"/>
                </a:lnTo>
                <a:cubicBezTo>
                  <a:pt x="6411" y="247"/>
                  <a:pt x="6397" y="196"/>
                  <a:pt x="6371" y="150"/>
                </a:cubicBezTo>
                <a:cubicBezTo>
                  <a:pt x="6344" y="104"/>
                  <a:pt x="6307" y="67"/>
                  <a:pt x="6261" y="40"/>
                </a:cubicBezTo>
                <a:cubicBezTo>
                  <a:pt x="6215" y="14"/>
                  <a:pt x="6164" y="0"/>
                  <a:pt x="6111" y="0"/>
                </a:cubicBezTo>
                <a:lnTo>
                  <a:pt x="300" y="0"/>
                </a:lnTo>
              </a:path>
            </a:pathLst>
          </a:custGeom>
          <a:solidFill>
            <a:srgbClr val="eeeeee"/>
          </a:solid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solidFill>
                  <a:srgbClr val="c9211e"/>
                </a:solidFill>
                <a:latin typeface="Lato"/>
                <a:ea typeface="Calibri;Calibri"/>
              </a:rPr>
              <a:t>Be Verbs Am, Is, Are, Was, Were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2706840" y="468000"/>
            <a:ext cx="1648080" cy="36504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1" lang="en-PH" sz="2400" spc="-1" strike="noStrike">
                <a:solidFill>
                  <a:srgbClr val="000000"/>
                </a:solidFill>
                <a:latin typeface="Lato"/>
                <a:ea typeface="Calibri;Calibri"/>
              </a:rPr>
              <a:t>Grammar </a:t>
            </a:r>
            <a:endParaRPr b="0" lang="en-PH" sz="2400" spc="-1" strike="noStrike">
              <a:latin typeface="Arial"/>
            </a:endParaRPr>
          </a:p>
        </p:txBody>
      </p:sp>
      <p:graphicFrame>
        <p:nvGraphicFramePr>
          <p:cNvPr id="142" name=""/>
          <p:cNvGraphicFramePr/>
          <p:nvPr/>
        </p:nvGraphicFramePr>
        <p:xfrm>
          <a:off x="1109520" y="984600"/>
          <a:ext cx="9726120" cy="4132800"/>
        </p:xfrm>
        <a:graphic>
          <a:graphicData uri="http://schemas.openxmlformats.org/drawingml/2006/table">
            <a:tbl>
              <a:tblPr/>
              <a:tblGrid>
                <a:gridCol w="3241440"/>
                <a:gridCol w="3241440"/>
                <a:gridCol w="3243600"/>
              </a:tblGrid>
              <a:tr h="689400">
                <a:tc rowSpan="2">
                  <a:txBody>
                    <a:bodyPr lIns="90000" rIns="90000" anchor="ctr">
                      <a:noAutofit/>
                    </a:bodyPr>
                    <a:p>
                      <a:pPr algn="ctr">
                        <a:lnSpc>
                          <a:spcPct val="100000"/>
                        </a:lnSpc>
                        <a:buNone/>
                      </a:pPr>
                      <a:r>
                        <a:rPr b="1" lang="en-PH" sz="2400" spc="-1" strike="noStrike">
                          <a:latin typeface="Avenir"/>
                        </a:rPr>
                        <a:t>     </a:t>
                      </a:r>
                      <a:r>
                        <a:rPr b="1" lang="en-PH" sz="2400" spc="-1" strike="noStrike">
                          <a:latin typeface="Avenir"/>
                        </a:rPr>
                        <a:t>Subject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d7d7"/>
                    </a:solidFill>
                  </a:tcPr>
                </a:tc>
                <a:tc gridSpan="2">
                  <a:txBody>
                    <a:bodyPr lIns="90000" rIns="90000" anchor="ctr">
                      <a:noAutofit/>
                    </a:bodyPr>
                    <a:p>
                      <a:pPr algn="ctr">
                        <a:lnSpc>
                          <a:spcPct val="100000"/>
                        </a:lnSpc>
                        <a:buNone/>
                      </a:pPr>
                      <a:r>
                        <a:rPr b="1" lang="en-PH" sz="2400" spc="-1" strike="noStrike">
                          <a:latin typeface="Avenir"/>
                        </a:rPr>
                        <a:t>Be Verbs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d7d7"/>
                    </a:solidFill>
                  </a:tcPr>
                </a:tc>
                <a:tc hMerge="1">
                  <a:tcPr anchor="t" marL="90000" marR="90000">
                    <a:solidFill>
                      <a:srgbClr val="729fcf"/>
                    </a:solidFill>
                  </a:tcPr>
                </a:tc>
              </a:tr>
              <a:tr h="706680">
                <a:tc vMerge="1">
                  <a:tcPr anchor="t" marL="90000" marR="90000">
                    <a:solidFill>
                      <a:srgbClr val="729fcf"/>
                    </a:solidFill>
                  </a:tcPr>
                </a:tc>
                <a:tc>
                  <a:txBody>
                    <a:bodyPr lIns="90000" rIns="90000" anchor="ctr">
                      <a:noAutofit/>
                    </a:bodyPr>
                    <a:p>
                      <a:pPr algn="ctr">
                        <a:lnSpc>
                          <a:spcPct val="100000"/>
                        </a:lnSpc>
                        <a:buNone/>
                      </a:pPr>
                      <a:r>
                        <a:rPr b="1" lang="en-PH" sz="2400" spc="-1" strike="noStrike">
                          <a:latin typeface="Avenir"/>
                        </a:rPr>
                        <a:t>Present Tense</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d7d7"/>
                    </a:solidFill>
                  </a:tcPr>
                </a:tc>
                <a:tc>
                  <a:txBody>
                    <a:bodyPr lIns="90000" rIns="90000" anchor="ctr">
                      <a:noAutofit/>
                    </a:bodyPr>
                    <a:p>
                      <a:pPr algn="ctr">
                        <a:lnSpc>
                          <a:spcPct val="100000"/>
                        </a:lnSpc>
                        <a:buNone/>
                      </a:pPr>
                      <a:r>
                        <a:rPr b="1" lang="en-PH" sz="2400" spc="-1" strike="noStrike">
                          <a:latin typeface="Avenir"/>
                        </a:rPr>
                        <a:t>Past Tense</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d7d7"/>
                    </a:solidFill>
                  </a:tcPr>
                </a:tc>
              </a:tr>
              <a:tr h="911160">
                <a:tc>
                  <a:txBody>
                    <a:bodyPr lIns="90000" rIns="90000" anchor="ctr">
                      <a:noAutofit/>
                    </a:bodyPr>
                    <a:p>
                      <a:pPr algn="ctr">
                        <a:lnSpc>
                          <a:spcPct val="100000"/>
                        </a:lnSpc>
                        <a:buNone/>
                      </a:pPr>
                      <a:r>
                        <a:rPr b="0" lang="en-PH" sz="2400" spc="-1" strike="noStrike">
                          <a:solidFill>
                            <a:srgbClr val="000000"/>
                          </a:solidFill>
                          <a:latin typeface="Lato"/>
                          <a:ea typeface="Calibri;Calibri"/>
                        </a:rPr>
                        <a:t>I </a:t>
                      </a:r>
                      <a:endParaRPr b="0" lang="en-PH" sz="2400" spc="-1" strike="noStrike">
                        <a:latin typeface="Arial"/>
                      </a:endParaRPr>
                    </a:p>
                    <a:p>
                      <a:pPr algn="ctr">
                        <a:lnSpc>
                          <a:spcPct val="100000"/>
                        </a:lnSpc>
                        <a:buNone/>
                      </a:pPr>
                      <a:r>
                        <a:rPr b="0" lang="en-PH" sz="2400" spc="-1" strike="noStrike">
                          <a:solidFill>
                            <a:srgbClr val="000000"/>
                          </a:solidFill>
                          <a:latin typeface="Lato"/>
                          <a:ea typeface="Calibri;Calibri"/>
                        </a:rPr>
                        <a:t>(the speaker)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Lato"/>
                        </a:rPr>
                        <a:t>am</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Lato"/>
                        </a:rPr>
                        <a:t>was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11160">
                <a:tc>
                  <a:txBody>
                    <a:bodyPr lIns="90000" rIns="90000" anchor="ctr">
                      <a:noAutofit/>
                    </a:bodyPr>
                    <a:p>
                      <a:pPr algn="ctr">
                        <a:lnSpc>
                          <a:spcPct val="100000"/>
                        </a:lnSpc>
                        <a:buNone/>
                      </a:pPr>
                      <a:r>
                        <a:rPr b="0" lang="en-PH" sz="2400" spc="-1" strike="noStrike">
                          <a:solidFill>
                            <a:srgbClr val="000000"/>
                          </a:solidFill>
                          <a:latin typeface="Lato"/>
                          <a:ea typeface="Calibri;Calibri"/>
                        </a:rPr>
                        <a:t>He, She, It</a:t>
                      </a:r>
                      <a:endParaRPr b="0" lang="en-PH" sz="2400" spc="-1" strike="noStrike">
                        <a:latin typeface="Arial"/>
                      </a:endParaRPr>
                    </a:p>
                    <a:p>
                      <a:pPr algn="ctr">
                        <a:lnSpc>
                          <a:spcPct val="100000"/>
                        </a:lnSpc>
                        <a:buNone/>
                      </a:pPr>
                      <a:r>
                        <a:rPr b="0" lang="en-PH" sz="2400" spc="-1" strike="noStrike">
                          <a:solidFill>
                            <a:srgbClr val="000000"/>
                          </a:solidFill>
                          <a:latin typeface="Lato"/>
                          <a:ea typeface="Calibri;Calibri"/>
                        </a:rPr>
                        <a:t>(only one subject)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Lato"/>
                        </a:rPr>
                        <a:t>is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Lato"/>
                        </a:rPr>
                        <a:t>was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14760">
                <a:tc>
                  <a:txBody>
                    <a:bodyPr lIns="90000" rIns="90000" anchor="ctr">
                      <a:noAutofit/>
                    </a:bodyPr>
                    <a:p>
                      <a:pPr algn="ctr">
                        <a:lnSpc>
                          <a:spcPct val="100000"/>
                        </a:lnSpc>
                        <a:buNone/>
                      </a:pPr>
                      <a:r>
                        <a:rPr b="0" lang="en-PH" sz="2400" spc="-1" strike="noStrike">
                          <a:solidFill>
                            <a:srgbClr val="000000"/>
                          </a:solidFill>
                          <a:latin typeface="Lato"/>
                          <a:ea typeface="Calibri;Calibri"/>
                        </a:rPr>
                        <a:t>They, We </a:t>
                      </a:r>
                      <a:endParaRPr b="0" lang="en-PH" sz="2400" spc="-1" strike="noStrike">
                        <a:latin typeface="Arial"/>
                      </a:endParaRPr>
                    </a:p>
                    <a:p>
                      <a:pPr algn="ctr">
                        <a:lnSpc>
                          <a:spcPct val="100000"/>
                        </a:lnSpc>
                        <a:buNone/>
                      </a:pPr>
                      <a:r>
                        <a:rPr b="0" lang="en-PH" sz="2400" spc="-1" strike="noStrike">
                          <a:solidFill>
                            <a:srgbClr val="000000"/>
                          </a:solidFill>
                          <a:latin typeface="Lato"/>
                          <a:ea typeface="Calibri;Calibri"/>
                        </a:rPr>
                        <a:t>(more than one)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Lato"/>
                        </a:rPr>
                        <a:t>are</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Lato"/>
                        </a:rPr>
                        <a:t>were</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43" name="" descr=""/>
          <p:cNvPicPr/>
          <p:nvPr/>
        </p:nvPicPr>
        <p:blipFill>
          <a:blip r:embed="rId1"/>
          <a:stretch/>
        </p:blipFill>
        <p:spPr>
          <a:xfrm>
            <a:off x="32400" y="12600"/>
            <a:ext cx="2126520" cy="1681560"/>
          </a:xfrm>
          <a:prstGeom prst="rect">
            <a:avLst/>
          </a:prstGeom>
          <a:ln w="0">
            <a:noFill/>
          </a:ln>
        </p:spPr>
      </p:pic>
      <p:sp>
        <p:nvSpPr>
          <p:cNvPr id="144" name=""/>
          <p:cNvSpPr/>
          <p:nvPr/>
        </p:nvSpPr>
        <p:spPr>
          <a:xfrm>
            <a:off x="32400" y="1044000"/>
            <a:ext cx="2306520" cy="646920"/>
          </a:xfrm>
          <a:custGeom>
            <a:avLst/>
            <a:gdLst/>
            <a:ahLst/>
            <a:rect l="l" t="t" r="r" b="b"/>
            <a:pathLst>
              <a:path w="6412" h="1802">
                <a:moveTo>
                  <a:pt x="300" y="0"/>
                </a:moveTo>
                <a:lnTo>
                  <a:pt x="300" y="0"/>
                </a:lnTo>
                <a:cubicBezTo>
                  <a:pt x="247" y="0"/>
                  <a:pt x="196" y="14"/>
                  <a:pt x="150" y="40"/>
                </a:cubicBezTo>
                <a:cubicBezTo>
                  <a:pt x="104" y="67"/>
                  <a:pt x="67" y="104"/>
                  <a:pt x="40" y="150"/>
                </a:cubicBezTo>
                <a:cubicBezTo>
                  <a:pt x="14" y="196"/>
                  <a:pt x="0" y="247"/>
                  <a:pt x="0" y="300"/>
                </a:cubicBezTo>
                <a:lnTo>
                  <a:pt x="0" y="1500"/>
                </a:lnTo>
                <a:lnTo>
                  <a:pt x="0" y="1501"/>
                </a:lnTo>
                <a:cubicBezTo>
                  <a:pt x="0" y="1554"/>
                  <a:pt x="14" y="1605"/>
                  <a:pt x="40" y="1651"/>
                </a:cubicBezTo>
                <a:cubicBezTo>
                  <a:pt x="67" y="1697"/>
                  <a:pt x="104" y="1734"/>
                  <a:pt x="150" y="1761"/>
                </a:cubicBezTo>
                <a:cubicBezTo>
                  <a:pt x="196" y="1787"/>
                  <a:pt x="247" y="1801"/>
                  <a:pt x="300" y="1801"/>
                </a:cubicBezTo>
                <a:lnTo>
                  <a:pt x="6110" y="1800"/>
                </a:lnTo>
                <a:lnTo>
                  <a:pt x="6111" y="1801"/>
                </a:lnTo>
                <a:cubicBezTo>
                  <a:pt x="6164" y="1801"/>
                  <a:pt x="6215" y="1787"/>
                  <a:pt x="6261" y="1761"/>
                </a:cubicBezTo>
                <a:cubicBezTo>
                  <a:pt x="6307" y="1734"/>
                  <a:pt x="6344" y="1697"/>
                  <a:pt x="6371" y="1651"/>
                </a:cubicBezTo>
                <a:cubicBezTo>
                  <a:pt x="6397" y="1605"/>
                  <a:pt x="6411" y="1554"/>
                  <a:pt x="6411" y="1501"/>
                </a:cubicBezTo>
                <a:lnTo>
                  <a:pt x="6410" y="300"/>
                </a:lnTo>
                <a:lnTo>
                  <a:pt x="6411" y="300"/>
                </a:lnTo>
                <a:lnTo>
                  <a:pt x="6411" y="300"/>
                </a:lnTo>
                <a:cubicBezTo>
                  <a:pt x="6411" y="247"/>
                  <a:pt x="6397" y="196"/>
                  <a:pt x="6371" y="150"/>
                </a:cubicBezTo>
                <a:cubicBezTo>
                  <a:pt x="6344" y="104"/>
                  <a:pt x="6307" y="67"/>
                  <a:pt x="6261" y="40"/>
                </a:cubicBezTo>
                <a:cubicBezTo>
                  <a:pt x="6215" y="14"/>
                  <a:pt x="6164" y="0"/>
                  <a:pt x="6111" y="0"/>
                </a:cubicBezTo>
                <a:lnTo>
                  <a:pt x="300" y="0"/>
                </a:lnTo>
              </a:path>
            </a:pathLst>
          </a:custGeom>
          <a:solidFill>
            <a:srgbClr val="eeeeee"/>
          </a:solid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solidFill>
                  <a:srgbClr val="c9211e"/>
                </a:solidFill>
                <a:latin typeface="Lato"/>
                <a:ea typeface="Calibri;Calibri"/>
              </a:rPr>
              <a:t>Be Verbs Am, Is, Are, Was, Were </a:t>
            </a:r>
            <a:endParaRPr b="0" lang="en-PH" sz="1800" spc="-1" strike="noStrike">
              <a:latin typeface="Arial"/>
            </a:endParaRPr>
          </a:p>
        </p:txBody>
      </p:sp>
      <p:sp>
        <p:nvSpPr>
          <p:cNvPr id="145" name=""/>
          <p:cNvSpPr/>
          <p:nvPr/>
        </p:nvSpPr>
        <p:spPr>
          <a:xfrm>
            <a:off x="1959840" y="4937400"/>
            <a:ext cx="8407080" cy="180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400" spc="-1" strike="noStrike">
                <a:solidFill>
                  <a:srgbClr val="000000"/>
                </a:solidFill>
                <a:latin typeface="Lzto"/>
                <a:ea typeface="Calibri;Calibri"/>
              </a:rPr>
              <a:t>Examples: </a:t>
            </a:r>
            <a:r>
              <a:rPr b="0" lang="en-PH" sz="2400" spc="-1" strike="noStrike">
                <a:solidFill>
                  <a:srgbClr val="000000"/>
                </a:solidFill>
                <a:latin typeface="Lzto"/>
                <a:ea typeface="Calibri;Calibri"/>
              </a:rPr>
              <a:t>	</a:t>
            </a:r>
            <a:r>
              <a:rPr b="0" lang="en-PH" sz="2400" spc="-1" strike="noStrike">
                <a:solidFill>
                  <a:srgbClr val="000000"/>
                </a:solidFill>
                <a:latin typeface="Lzto"/>
                <a:ea typeface="Calibri;Calibri"/>
              </a:rPr>
              <a:t>My teacher in Science this year </a:t>
            </a:r>
            <a:r>
              <a:rPr b="0" lang="en-PH" sz="2400" spc="-1" strike="noStrike" u="sng">
                <a:solidFill>
                  <a:srgbClr val="000000"/>
                </a:solidFill>
                <a:uFillTx/>
                <a:latin typeface="Lzto"/>
                <a:ea typeface="Calibri;Calibri"/>
              </a:rPr>
              <a:t>is </a:t>
            </a:r>
            <a:r>
              <a:rPr b="0" lang="en-PH" sz="2400" spc="-1" strike="noStrike">
                <a:solidFill>
                  <a:srgbClr val="000000"/>
                </a:solidFill>
                <a:latin typeface="Lzto"/>
                <a:ea typeface="Calibri;Calibri"/>
              </a:rPr>
              <a:t>Mr. Cruz. </a:t>
            </a:r>
            <a:endParaRPr b="0" lang="en-PH" sz="2400" spc="-1" strike="noStrike">
              <a:latin typeface="Arial"/>
            </a:endParaRPr>
          </a:p>
          <a:p>
            <a:pPr>
              <a:lnSpc>
                <a:spcPct val="150000"/>
              </a:lnSpc>
              <a:spcAft>
                <a:spcPts val="601"/>
              </a:spcAft>
              <a:buNone/>
            </a:pPr>
            <a:r>
              <a:rPr b="0" lang="en-PH" sz="2400" spc="-1" strike="noStrike">
                <a:solidFill>
                  <a:srgbClr val="000000"/>
                </a:solidFill>
                <a:latin typeface="Lzto"/>
                <a:ea typeface="Calibri;Calibri"/>
              </a:rPr>
              <a:t>	</a:t>
            </a:r>
            <a:r>
              <a:rPr b="0" lang="en-PH" sz="2400" spc="-1" strike="noStrike">
                <a:solidFill>
                  <a:srgbClr val="000000"/>
                </a:solidFill>
                <a:latin typeface="Lzto"/>
                <a:ea typeface="Calibri;Calibri"/>
              </a:rPr>
              <a:t>	</a:t>
            </a:r>
            <a:r>
              <a:rPr b="0" lang="en-PH" sz="2400" spc="-1" strike="noStrike">
                <a:solidFill>
                  <a:srgbClr val="000000"/>
                </a:solidFill>
                <a:latin typeface="Lzto"/>
                <a:ea typeface="Calibri;Calibri"/>
              </a:rPr>
              <a:t>	</a:t>
            </a:r>
            <a:r>
              <a:rPr b="0" lang="en-PH" sz="2400" spc="-1" strike="noStrike">
                <a:solidFill>
                  <a:srgbClr val="000000"/>
                </a:solidFill>
                <a:latin typeface="Lzto"/>
                <a:ea typeface="Calibri;Calibri"/>
              </a:rPr>
              <a:t>	</a:t>
            </a:r>
            <a:r>
              <a:rPr b="0" lang="en-PH" sz="2400" spc="-1" strike="noStrike">
                <a:solidFill>
                  <a:srgbClr val="000000"/>
                </a:solidFill>
                <a:latin typeface="Lzto"/>
                <a:ea typeface="Calibri;Calibri"/>
              </a:rPr>
              <a:t>My class adviser last year </a:t>
            </a:r>
            <a:r>
              <a:rPr b="0" lang="en-PH" sz="2400" spc="-1" strike="noStrike" u="sng">
                <a:solidFill>
                  <a:srgbClr val="000000"/>
                </a:solidFill>
                <a:uFillTx/>
                <a:latin typeface="Lzto"/>
                <a:ea typeface="Calibri;Calibri"/>
              </a:rPr>
              <a:t>was </a:t>
            </a:r>
            <a:r>
              <a:rPr b="0" lang="en-PH" sz="2400" spc="-1" strike="noStrike">
                <a:solidFill>
                  <a:srgbClr val="000000"/>
                </a:solidFill>
                <a:latin typeface="Lzto"/>
                <a:ea typeface="Calibri;Calibri"/>
              </a:rPr>
              <a:t>Mrs. Arden.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 descr=""/>
          <p:cNvPicPr/>
          <p:nvPr/>
        </p:nvPicPr>
        <p:blipFill>
          <a:blip r:embed="rId1"/>
          <a:stretch/>
        </p:blipFill>
        <p:spPr>
          <a:xfrm>
            <a:off x="1980000" y="2243160"/>
            <a:ext cx="1798920" cy="1896480"/>
          </a:xfrm>
          <a:prstGeom prst="rect">
            <a:avLst/>
          </a:prstGeom>
          <a:ln w="0">
            <a:noFill/>
          </a:ln>
        </p:spPr>
      </p:pic>
      <p:pic>
        <p:nvPicPr>
          <p:cNvPr id="147" name="" descr=""/>
          <p:cNvPicPr/>
          <p:nvPr/>
        </p:nvPicPr>
        <p:blipFill>
          <a:blip r:embed="rId2"/>
          <a:stretch/>
        </p:blipFill>
        <p:spPr>
          <a:xfrm>
            <a:off x="124200" y="36000"/>
            <a:ext cx="2719440" cy="2339640"/>
          </a:xfrm>
          <a:prstGeom prst="rect">
            <a:avLst/>
          </a:prstGeom>
          <a:ln w="0">
            <a:noFill/>
          </a:ln>
        </p:spPr>
      </p:pic>
      <p:sp>
        <p:nvSpPr>
          <p:cNvPr id="148" name=""/>
          <p:cNvSpPr/>
          <p:nvPr/>
        </p:nvSpPr>
        <p:spPr>
          <a:xfrm>
            <a:off x="1800000" y="2264040"/>
            <a:ext cx="8819280" cy="2595240"/>
          </a:xfrm>
          <a:custGeom>
            <a:avLst/>
            <a:gdLst/>
            <a:ahLst/>
            <a:rect l="l" t="t" r="r" b="b"/>
            <a:pathLst>
              <a:path w="24502" h="7213">
                <a:moveTo>
                  <a:pt x="1201" y="0"/>
                </a:moveTo>
                <a:lnTo>
                  <a:pt x="1202" y="0"/>
                </a:lnTo>
                <a:cubicBezTo>
                  <a:pt x="991" y="0"/>
                  <a:pt x="784" y="56"/>
                  <a:pt x="601" y="161"/>
                </a:cubicBezTo>
                <a:cubicBezTo>
                  <a:pt x="418" y="267"/>
                  <a:pt x="267" y="418"/>
                  <a:pt x="161" y="601"/>
                </a:cubicBezTo>
                <a:cubicBezTo>
                  <a:pt x="56" y="784"/>
                  <a:pt x="0" y="991"/>
                  <a:pt x="0" y="1202"/>
                </a:cubicBezTo>
                <a:lnTo>
                  <a:pt x="0" y="6010"/>
                </a:lnTo>
                <a:lnTo>
                  <a:pt x="0" y="6010"/>
                </a:lnTo>
                <a:cubicBezTo>
                  <a:pt x="0" y="6221"/>
                  <a:pt x="56" y="6428"/>
                  <a:pt x="161" y="6611"/>
                </a:cubicBezTo>
                <a:cubicBezTo>
                  <a:pt x="267" y="6794"/>
                  <a:pt x="418" y="6945"/>
                  <a:pt x="601" y="7051"/>
                </a:cubicBezTo>
                <a:cubicBezTo>
                  <a:pt x="784" y="7156"/>
                  <a:pt x="991" y="7212"/>
                  <a:pt x="1202" y="7212"/>
                </a:cubicBezTo>
                <a:lnTo>
                  <a:pt x="23298" y="7212"/>
                </a:lnTo>
                <a:lnTo>
                  <a:pt x="23299" y="7212"/>
                </a:lnTo>
                <a:cubicBezTo>
                  <a:pt x="23510" y="7212"/>
                  <a:pt x="23717" y="7156"/>
                  <a:pt x="23900" y="7051"/>
                </a:cubicBezTo>
                <a:cubicBezTo>
                  <a:pt x="24083" y="6945"/>
                  <a:pt x="24234" y="6794"/>
                  <a:pt x="24340" y="6611"/>
                </a:cubicBezTo>
                <a:cubicBezTo>
                  <a:pt x="24445" y="6428"/>
                  <a:pt x="24501" y="6221"/>
                  <a:pt x="24501" y="6010"/>
                </a:cubicBezTo>
                <a:lnTo>
                  <a:pt x="24500" y="1202"/>
                </a:lnTo>
                <a:lnTo>
                  <a:pt x="24501" y="1202"/>
                </a:lnTo>
                <a:lnTo>
                  <a:pt x="24501" y="1202"/>
                </a:lnTo>
                <a:cubicBezTo>
                  <a:pt x="24501" y="991"/>
                  <a:pt x="24445" y="784"/>
                  <a:pt x="24340" y="601"/>
                </a:cubicBezTo>
                <a:cubicBezTo>
                  <a:pt x="24234" y="418"/>
                  <a:pt x="24083" y="267"/>
                  <a:pt x="23900" y="161"/>
                </a:cubicBezTo>
                <a:cubicBezTo>
                  <a:pt x="23717" y="56"/>
                  <a:pt x="23510" y="0"/>
                  <a:pt x="23299" y="0"/>
                </a:cubicBezTo>
                <a:lnTo>
                  <a:pt x="1201" y="0"/>
                </a:lnTo>
              </a:path>
            </a:pathLst>
          </a:custGeom>
          <a:solidFill>
            <a:srgbClr val="729fcf">
              <a:alpha val="24000"/>
            </a:srgbClr>
          </a:solidFill>
          <a:ln w="0">
            <a:solidFill>
              <a:srgbClr val="3465a4"/>
            </a:solidFill>
          </a:ln>
        </p:spPr>
        <p:style>
          <a:lnRef idx="0"/>
          <a:fillRef idx="0"/>
          <a:effectRef idx="0"/>
          <a:fontRef idx="minor"/>
        </p:style>
        <p:txBody>
          <a:bodyPr lIns="90000" rIns="90000" tIns="45000" bIns="45000" anchor="t">
            <a:noAutofit/>
          </a:bodyPr>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 be verbs </a:t>
            </a:r>
            <a:r>
              <a:rPr b="1" lang="en-PH" sz="2400" spc="-1" strike="noStrike">
                <a:solidFill>
                  <a:srgbClr val="000000"/>
                </a:solidFill>
                <a:latin typeface="Lato"/>
                <a:ea typeface="Calibri;Calibri"/>
              </a:rPr>
              <a:t>(am, is, are) </a:t>
            </a:r>
            <a:r>
              <a:rPr b="0" lang="en-PH" sz="2400" spc="-1" strike="noStrike">
                <a:solidFill>
                  <a:srgbClr val="000000"/>
                </a:solidFill>
                <a:latin typeface="Lato"/>
                <a:ea typeface="Calibri;Calibri"/>
              </a:rPr>
              <a:t>are used to refer to a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state of being in the present. </a:t>
            </a:r>
            <a:r>
              <a:rPr b="1" lang="en-PH" sz="2400" spc="-1" strike="noStrike">
                <a:solidFill>
                  <a:srgbClr val="000000"/>
                </a:solidFill>
                <a:latin typeface="Lato"/>
                <a:ea typeface="Calibri;Calibri"/>
              </a:rPr>
              <a:t>Was </a:t>
            </a:r>
            <a:r>
              <a:rPr b="0" lang="en-PH" sz="2400" spc="-1" strike="noStrike">
                <a:solidFill>
                  <a:srgbClr val="000000"/>
                </a:solidFill>
                <a:latin typeface="Lato"/>
                <a:ea typeface="Calibri;Calibri"/>
              </a:rPr>
              <a:t>and </a:t>
            </a:r>
            <a:r>
              <a:rPr b="1" lang="en-PH" sz="2400" spc="-1" strike="noStrike">
                <a:solidFill>
                  <a:srgbClr val="000000"/>
                </a:solidFill>
                <a:latin typeface="Lato"/>
                <a:ea typeface="Calibri;Calibri"/>
              </a:rPr>
              <a:t>were </a:t>
            </a:r>
            <a:r>
              <a:rPr b="0" lang="en-PH" sz="2400" spc="-1" strike="noStrike">
                <a:solidFill>
                  <a:srgbClr val="000000"/>
                </a:solidFill>
                <a:latin typeface="Lato"/>
                <a:ea typeface="Calibri;Calibri"/>
              </a:rPr>
              <a:t>are used to refer to a status in the past.</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2023-08-24T17:42:26Z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