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37297" y="211937"/>
            <a:ext cx="8422005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114" cy="6857644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-355"/>
            <a:ext cx="12186920" cy="6852920"/>
          </a:xfrm>
          <a:custGeom>
            <a:avLst/>
            <a:gdLst/>
            <a:ahLst/>
            <a:cxnLst/>
            <a:rect l="l" t="t" r="r" b="b"/>
            <a:pathLst>
              <a:path w="12186920" h="6852920">
                <a:moveTo>
                  <a:pt x="12186716" y="0"/>
                </a:moveTo>
                <a:lnTo>
                  <a:pt x="0" y="0"/>
                </a:lnTo>
                <a:lnTo>
                  <a:pt x="0" y="6852589"/>
                </a:lnTo>
                <a:lnTo>
                  <a:pt x="6093358" y="6852589"/>
                </a:lnTo>
                <a:lnTo>
                  <a:pt x="12186716" y="6852589"/>
                </a:lnTo>
                <a:lnTo>
                  <a:pt x="121867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2993" y="1800707"/>
            <a:ext cx="2793606" cy="2793606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3487318" y="1475282"/>
            <a:ext cx="8699500" cy="3857625"/>
          </a:xfrm>
          <a:custGeom>
            <a:avLst/>
            <a:gdLst/>
            <a:ahLst/>
            <a:cxnLst/>
            <a:rect l="l" t="t" r="r" b="b"/>
            <a:pathLst>
              <a:path w="8699500" h="3857625">
                <a:moveTo>
                  <a:pt x="8699042" y="0"/>
                </a:moveTo>
                <a:lnTo>
                  <a:pt x="0" y="0"/>
                </a:lnTo>
                <a:lnTo>
                  <a:pt x="0" y="3857040"/>
                </a:lnTo>
                <a:lnTo>
                  <a:pt x="4349521" y="3857040"/>
                </a:lnTo>
                <a:lnTo>
                  <a:pt x="8699042" y="3857040"/>
                </a:lnTo>
                <a:lnTo>
                  <a:pt x="8699042" y="0"/>
                </a:lnTo>
                <a:close/>
              </a:path>
            </a:pathLst>
          </a:custGeom>
          <a:solidFill>
            <a:srgbClr val="9B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87318" y="5337352"/>
            <a:ext cx="8699398" cy="37908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242405"/>
            <a:ext cx="12186716" cy="61559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857242" y="-355"/>
            <a:ext cx="1029246" cy="9651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37297" y="211937"/>
            <a:ext cx="8422005" cy="6935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83982" y="1454360"/>
            <a:ext cx="9230385" cy="28155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3055" y="6416231"/>
            <a:ext cx="2637155" cy="2813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jpg"/><Relationship Id="rId3" Type="http://schemas.openxmlformats.org/officeDocument/2006/relationships/hyperlink" Target="http://WWW.REX.COM.PH/" TargetMode="Externa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hyperlink" Target="http://WWW.REX.COM.PH/" TargetMode="Externa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hyperlink" Target="http://WWW.REX.COM.PH/" TargetMode="Externa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Relationship Id="rId3" Type="http://schemas.openxmlformats.org/officeDocument/2006/relationships/hyperlink" Target="http://WWW.REX.COM.PH/" TargetMode="Externa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Relationship Id="rId3" Type="http://schemas.openxmlformats.org/officeDocument/2006/relationships/hyperlink" Target="http://WWW.REX.COM.PH/" TargetMode="Externa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Relationship Id="rId3" Type="http://schemas.openxmlformats.org/officeDocument/2006/relationships/hyperlink" Target="http://WWW.REX.COM.PH/" TargetMode="Externa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70741" y="3096259"/>
            <a:ext cx="514985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FFFF"/>
                </a:solidFill>
              </a:rPr>
              <a:t>The</a:t>
            </a:r>
            <a:r>
              <a:rPr dirty="0" spc="-4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Menstrual</a:t>
            </a:r>
            <a:r>
              <a:rPr dirty="0" spc="-20">
                <a:solidFill>
                  <a:srgbClr val="FFFFFF"/>
                </a:solidFill>
              </a:rPr>
              <a:t> </a:t>
            </a:r>
            <a:r>
              <a:rPr dirty="0" spc="-10">
                <a:solidFill>
                  <a:srgbClr val="FFFFFF"/>
                </a:solidFill>
              </a:rPr>
              <a:t>Cycle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55"/>
              <a:t> </a:t>
            </a:r>
            <a:r>
              <a:rPr dirty="0"/>
              <a:t>Female</a:t>
            </a:r>
            <a:r>
              <a:rPr dirty="0" spc="-45"/>
              <a:t> </a:t>
            </a:r>
            <a:r>
              <a:rPr dirty="0"/>
              <a:t>Reproductive</a:t>
            </a:r>
            <a:r>
              <a:rPr dirty="0" spc="-40"/>
              <a:t> </a:t>
            </a:r>
            <a:r>
              <a:rPr dirty="0" spc="-10"/>
              <a:t>System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2123994" y="1943997"/>
            <a:ext cx="6829425" cy="4212590"/>
            <a:chOff x="2123994" y="1943997"/>
            <a:chExt cx="6829425" cy="421259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60003" y="1979637"/>
              <a:ext cx="6560388" cy="4089875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2141994" y="1961997"/>
              <a:ext cx="6793230" cy="4176395"/>
            </a:xfrm>
            <a:custGeom>
              <a:avLst/>
              <a:gdLst/>
              <a:ahLst/>
              <a:cxnLst/>
              <a:rect l="l" t="t" r="r" b="b"/>
              <a:pathLst>
                <a:path w="6793230" h="4176395">
                  <a:moveTo>
                    <a:pt x="0" y="0"/>
                  </a:moveTo>
                  <a:lnTo>
                    <a:pt x="6793204" y="0"/>
                  </a:lnTo>
                  <a:lnTo>
                    <a:pt x="6793204" y="4176001"/>
                  </a:lnTo>
                  <a:lnTo>
                    <a:pt x="0" y="4176001"/>
                  </a:lnTo>
                  <a:lnTo>
                    <a:pt x="0" y="0"/>
                  </a:lnTo>
                  <a:close/>
                </a:path>
              </a:pathLst>
            </a:custGeom>
            <a:ln w="359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808824" y="1023462"/>
            <a:ext cx="9845675" cy="727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dirty="0" sz="2000">
                <a:latin typeface="Arial Black"/>
                <a:cs typeface="Arial Black"/>
              </a:rPr>
              <a:t>Directions</a:t>
            </a:r>
            <a:r>
              <a:rPr dirty="0" sz="2000">
                <a:latin typeface="Arial"/>
                <a:cs typeface="Arial"/>
              </a:rPr>
              <a:t>.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Study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illustrations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menstrual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cycle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third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column.</a:t>
            </a:r>
            <a:r>
              <a:rPr dirty="0" sz="2000" spc="-10">
                <a:latin typeface="Arial"/>
                <a:cs typeface="Arial"/>
              </a:rPr>
              <a:t> Identify </a:t>
            </a:r>
            <a:r>
              <a:rPr dirty="0" sz="2000">
                <a:latin typeface="Arial"/>
                <a:cs typeface="Arial"/>
              </a:rPr>
              <a:t>what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phase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menstrual cycle is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shown and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describe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what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happens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 each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phase.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33297" y="1466532"/>
            <a:ext cx="156718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latin typeface="Arial"/>
                <a:cs typeface="Arial"/>
              </a:rPr>
              <a:t>Answer</a:t>
            </a:r>
            <a:r>
              <a:rPr dirty="0" sz="2000" spc="-15" b="1">
                <a:latin typeface="Arial"/>
                <a:cs typeface="Arial"/>
              </a:rPr>
              <a:t> </a:t>
            </a:r>
            <a:r>
              <a:rPr dirty="0" sz="2000" spc="-20" b="1">
                <a:latin typeface="Arial"/>
                <a:cs typeface="Arial"/>
              </a:rPr>
              <a:t>Key: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22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55"/>
              <a:t> </a:t>
            </a:r>
            <a:r>
              <a:rPr dirty="0"/>
              <a:t>Female</a:t>
            </a:r>
            <a:r>
              <a:rPr dirty="0" spc="-45"/>
              <a:t> </a:t>
            </a:r>
            <a:r>
              <a:rPr dirty="0"/>
              <a:t>Reproductive</a:t>
            </a:r>
            <a:r>
              <a:rPr dirty="0" spc="-40"/>
              <a:t> </a:t>
            </a:r>
            <a:r>
              <a:rPr dirty="0" spc="-10"/>
              <a:t>System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797661" y="2218575"/>
            <a:ext cx="132524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>
                <a:latin typeface="Arial Black"/>
                <a:cs typeface="Arial Black"/>
              </a:rPr>
              <a:t>Follicular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497656" y="2218575"/>
            <a:ext cx="606869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ovary prepares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egg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ovulation </a:t>
            </a:r>
            <a:r>
              <a:rPr dirty="0" sz="2000" spc="-10">
                <a:latin typeface="Arial"/>
                <a:cs typeface="Arial"/>
              </a:rPr>
              <a:t>process.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97661" y="2918409"/>
            <a:ext cx="89916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>
                <a:latin typeface="Arial Black"/>
                <a:cs typeface="Arial Black"/>
              </a:rPr>
              <a:t>Luteal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497656" y="2873115"/>
            <a:ext cx="7110730" cy="726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3340" marR="5080" indent="-41275">
              <a:lnSpc>
                <a:spcPct val="1149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There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 a hormonal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change in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female’s body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thicken </a:t>
            </a:r>
            <a:r>
              <a:rPr dirty="0" sz="2000" spc="-25">
                <a:latin typeface="Arial"/>
                <a:cs typeface="Arial"/>
              </a:rPr>
              <a:t>the </a:t>
            </a:r>
            <a:r>
              <a:rPr dirty="0" sz="2000">
                <a:latin typeface="Arial"/>
                <a:cs typeface="Arial"/>
              </a:rPr>
              <a:t>lining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uterus.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97661" y="3958450"/>
            <a:ext cx="140843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>
                <a:latin typeface="Arial Black"/>
                <a:cs typeface="Arial Black"/>
              </a:rPr>
              <a:t>Menstrual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497656" y="3958450"/>
            <a:ext cx="733615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uterus lining breaks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down and sheds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off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 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form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blood.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97661" y="4658296"/>
            <a:ext cx="135318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>
                <a:latin typeface="Arial Black"/>
                <a:cs typeface="Arial Black"/>
              </a:rPr>
              <a:t>Ovulation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497656" y="4658296"/>
            <a:ext cx="3564254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ovary releases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 egg </a:t>
            </a:r>
            <a:r>
              <a:rPr dirty="0" sz="2000" spc="-10">
                <a:latin typeface="Arial"/>
                <a:cs typeface="Arial"/>
              </a:rPr>
              <a:t>cell.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55798" y="1508404"/>
            <a:ext cx="6611035" cy="337931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044064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45"/>
              <a:t> </a:t>
            </a:r>
            <a:r>
              <a:rPr dirty="0"/>
              <a:t>Menstrual</a:t>
            </a:r>
            <a:r>
              <a:rPr dirty="0" spc="-25"/>
              <a:t> </a:t>
            </a:r>
            <a:r>
              <a:rPr dirty="0" spc="-10"/>
              <a:t>Cycle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97661" y="1453293"/>
            <a:ext cx="10516235" cy="39560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50800" marR="5080">
              <a:lnSpc>
                <a:spcPct val="113300"/>
              </a:lnSpc>
              <a:spcBef>
                <a:spcPts val="135"/>
              </a:spcBef>
            </a:pPr>
            <a:r>
              <a:rPr dirty="0" sz="2000">
                <a:latin typeface="Arial Black"/>
                <a:cs typeface="Arial Black"/>
              </a:rPr>
              <a:t>Menstruation</a:t>
            </a:r>
            <a:r>
              <a:rPr dirty="0" sz="2000" spc="-130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one of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most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noticeable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changes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happens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 female’s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body.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As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bodies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change,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females must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 aware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hygiene and understand how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properly </a:t>
            </a:r>
            <a:r>
              <a:rPr dirty="0" sz="2000">
                <a:latin typeface="Arial"/>
                <a:cs typeface="Arial"/>
              </a:rPr>
              <a:t>care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reproductive </a:t>
            </a:r>
            <a:r>
              <a:rPr dirty="0" sz="2000" spc="-10">
                <a:latin typeface="Arial"/>
                <a:cs typeface="Arial"/>
              </a:rPr>
              <a:t>organs.</a:t>
            </a:r>
            <a:endParaRPr sz="2000">
              <a:latin typeface="Arial"/>
              <a:cs typeface="Arial"/>
            </a:endParaRPr>
          </a:p>
          <a:p>
            <a:pPr marL="12700" marR="377190">
              <a:lnSpc>
                <a:spcPct val="111600"/>
              </a:lnSpc>
              <a:spcBef>
                <a:spcPts val="1325"/>
              </a:spcBef>
            </a:pPr>
            <a:r>
              <a:rPr dirty="0" sz="2000">
                <a:latin typeface="Arial"/>
                <a:cs typeface="Arial"/>
              </a:rPr>
              <a:t>The menstrual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cycle happens in the woman’s body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 preparation for</a:t>
            </a:r>
            <a:r>
              <a:rPr dirty="0" sz="2000" spc="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pregnancy.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-10">
                <a:latin typeface="Arial"/>
                <a:cs typeface="Arial"/>
              </a:rPr>
              <a:t> usually </a:t>
            </a:r>
            <a:r>
              <a:rPr dirty="0" sz="2000">
                <a:latin typeface="Arial"/>
                <a:cs typeface="Arial"/>
              </a:rPr>
              <a:t>begins from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10–13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years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age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continues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until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women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reach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forties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fifties.</a:t>
            </a:r>
            <a:endParaRPr sz="2000">
              <a:latin typeface="Arial"/>
              <a:cs typeface="Arial"/>
            </a:endParaRPr>
          </a:p>
          <a:p>
            <a:pPr marL="12700" marR="1295400">
              <a:lnSpc>
                <a:spcPct val="111600"/>
              </a:lnSpc>
              <a:spcBef>
                <a:spcPts val="2140"/>
              </a:spcBef>
            </a:pPr>
            <a:r>
              <a:rPr dirty="0" sz="2000">
                <a:latin typeface="Arial"/>
                <a:cs typeface="Arial"/>
              </a:rPr>
              <a:t>When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fertilized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by 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sperm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cell,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 attaches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itself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lining </a:t>
            </a:r>
            <a:r>
              <a:rPr dirty="0" sz="2000" spc="-25">
                <a:latin typeface="Arial"/>
                <a:cs typeface="Arial"/>
              </a:rPr>
              <a:t>for </a:t>
            </a:r>
            <a:r>
              <a:rPr dirty="0" sz="2000">
                <a:latin typeface="Arial"/>
                <a:cs typeface="Arial"/>
              </a:rPr>
              <a:t>nourishment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protection.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This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time,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woman is </a:t>
            </a:r>
            <a:r>
              <a:rPr dirty="0" sz="2000" spc="-10">
                <a:latin typeface="Arial"/>
                <a:cs typeface="Arial"/>
              </a:rPr>
              <a:t>pregnant.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50">
              <a:latin typeface="Arial"/>
              <a:cs typeface="Arial"/>
            </a:endParaRPr>
          </a:p>
          <a:p>
            <a:pPr marL="70485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If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cell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not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fertilized,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uterine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lining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sheds and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blood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flows out.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This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 </a:t>
            </a:r>
            <a:r>
              <a:rPr dirty="0" sz="2000" spc="-10">
                <a:latin typeface="Arial"/>
                <a:cs typeface="Arial"/>
              </a:rPr>
              <a:t>called</a:t>
            </a:r>
            <a:endParaRPr sz="2000">
              <a:latin typeface="Arial"/>
              <a:cs typeface="Arial"/>
            </a:endParaRPr>
          </a:p>
          <a:p>
            <a:pPr marL="70485">
              <a:lnSpc>
                <a:spcPct val="100000"/>
              </a:lnSpc>
              <a:spcBef>
                <a:spcPts val="350"/>
              </a:spcBef>
            </a:pPr>
            <a:r>
              <a:rPr dirty="0" sz="2000" i="1">
                <a:latin typeface="Arial"/>
                <a:cs typeface="Arial"/>
              </a:rPr>
              <a:t>menstruation</a:t>
            </a:r>
            <a:r>
              <a:rPr dirty="0" sz="2000">
                <a:latin typeface="Arial"/>
                <a:cs typeface="Arial"/>
              </a:rPr>
              <a:t>.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happens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once a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month, which is why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 called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 Black"/>
                <a:cs typeface="Arial Black"/>
              </a:rPr>
              <a:t>monthly</a:t>
            </a:r>
            <a:r>
              <a:rPr dirty="0" sz="2000" spc="5">
                <a:latin typeface="Arial Black"/>
                <a:cs typeface="Arial Black"/>
              </a:rPr>
              <a:t> </a:t>
            </a:r>
            <a:r>
              <a:rPr dirty="0" sz="2000" spc="-10">
                <a:latin typeface="Arial Black"/>
                <a:cs typeface="Arial Black"/>
              </a:rPr>
              <a:t>period</a:t>
            </a:r>
            <a:r>
              <a:rPr dirty="0" sz="2000" spc="-1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044064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45"/>
              <a:t> </a:t>
            </a:r>
            <a:r>
              <a:rPr dirty="0"/>
              <a:t>Menstrual</a:t>
            </a:r>
            <a:r>
              <a:rPr dirty="0" spc="-25"/>
              <a:t> </a:t>
            </a:r>
            <a:r>
              <a:rPr dirty="0" spc="-10"/>
              <a:t>Cycle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7703994" y="2123994"/>
            <a:ext cx="3596004" cy="3672204"/>
            <a:chOff x="7703994" y="2123994"/>
            <a:chExt cx="3596004" cy="3672204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894042" y="2159634"/>
              <a:ext cx="2926771" cy="3600005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7721993" y="2141994"/>
              <a:ext cx="3559810" cy="3636010"/>
            </a:xfrm>
            <a:custGeom>
              <a:avLst/>
              <a:gdLst/>
              <a:ahLst/>
              <a:cxnLst/>
              <a:rect l="l" t="t" r="r" b="b"/>
              <a:pathLst>
                <a:path w="3559809" h="3636010">
                  <a:moveTo>
                    <a:pt x="0" y="0"/>
                  </a:moveTo>
                  <a:lnTo>
                    <a:pt x="3559683" y="0"/>
                  </a:lnTo>
                  <a:lnTo>
                    <a:pt x="3559683" y="3636010"/>
                  </a:lnTo>
                  <a:lnTo>
                    <a:pt x="0" y="3636010"/>
                  </a:lnTo>
                  <a:lnTo>
                    <a:pt x="0" y="0"/>
                  </a:lnTo>
                  <a:close/>
                </a:path>
              </a:pathLst>
            </a:custGeom>
            <a:ln w="359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797661" y="1243045"/>
            <a:ext cx="10441305" cy="1486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7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menstrual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cycle involves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28</a:t>
            </a:r>
            <a:r>
              <a:rPr dirty="0" sz="2000" spc="5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days</a:t>
            </a:r>
            <a:r>
              <a:rPr dirty="0" sz="2000" spc="5" i="1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which the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female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reproductive system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prepares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for </a:t>
            </a:r>
            <a:r>
              <a:rPr dirty="0" sz="2000" spc="-10">
                <a:latin typeface="Arial"/>
                <a:cs typeface="Arial"/>
              </a:rPr>
              <a:t>pregnancy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250">
              <a:latin typeface="Arial"/>
              <a:cs typeface="Arial"/>
            </a:endParaRPr>
          </a:p>
          <a:p>
            <a:pPr marL="732155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Menstrual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cycle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has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 Black"/>
                <a:cs typeface="Arial Black"/>
              </a:rPr>
              <a:t>four </a:t>
            </a:r>
            <a:r>
              <a:rPr dirty="0" sz="2000" spc="-10">
                <a:latin typeface="Arial Black"/>
                <a:cs typeface="Arial Black"/>
              </a:rPr>
              <a:t>phases</a:t>
            </a:r>
            <a:r>
              <a:rPr dirty="0" sz="2000" spc="-1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1517662" y="2984296"/>
            <a:ext cx="116839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50">
                <a:latin typeface="Segoe UI Symbol"/>
                <a:cs typeface="Segoe UI Symbol"/>
              </a:rPr>
              <a:t>➢</a:t>
            </a:r>
            <a:endParaRPr sz="900">
              <a:latin typeface="Segoe UI Symbol"/>
              <a:cs typeface="Segoe UI Symbo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733664" y="2919488"/>
            <a:ext cx="1143000" cy="18611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>
                <a:latin typeface="Arial"/>
                <a:cs typeface="Arial"/>
              </a:rPr>
              <a:t>menstrual</a:t>
            </a:r>
            <a:endParaRPr sz="2000">
              <a:latin typeface="Arial"/>
              <a:cs typeface="Arial"/>
            </a:endParaRPr>
          </a:p>
          <a:p>
            <a:pPr marL="12700" marR="103505">
              <a:lnSpc>
                <a:spcPts val="4020"/>
              </a:lnSpc>
              <a:spcBef>
                <a:spcPts val="195"/>
              </a:spcBef>
            </a:pPr>
            <a:r>
              <a:rPr dirty="0" sz="2000" spc="-10">
                <a:latin typeface="Arial"/>
                <a:cs typeface="Arial"/>
              </a:rPr>
              <a:t>follicular ovulation luteal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517662" y="3494785"/>
            <a:ext cx="116839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50">
                <a:latin typeface="Segoe UI Symbol"/>
                <a:cs typeface="Segoe UI Symbol"/>
              </a:rPr>
              <a:t>➢</a:t>
            </a:r>
            <a:endParaRPr sz="900">
              <a:latin typeface="Segoe UI Symbol"/>
              <a:cs typeface="Segoe UI Symbo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517662" y="4004183"/>
            <a:ext cx="116839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50">
                <a:latin typeface="Segoe UI Symbol"/>
                <a:cs typeface="Segoe UI Symbol"/>
              </a:rPr>
              <a:t>➢</a:t>
            </a:r>
            <a:endParaRPr sz="900">
              <a:latin typeface="Segoe UI Symbol"/>
              <a:cs typeface="Segoe UI Symbo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517662" y="4514659"/>
            <a:ext cx="116839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50">
                <a:latin typeface="Segoe UI Symbol"/>
                <a:cs typeface="Segoe UI Symbol"/>
              </a:rPr>
              <a:t>➢</a:t>
            </a:r>
            <a:endParaRPr sz="900">
              <a:latin typeface="Segoe UI Symbol"/>
              <a:cs typeface="Segoe UI Symbo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044064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45"/>
              <a:t> </a:t>
            </a:r>
            <a:r>
              <a:rPr dirty="0"/>
              <a:t>Menstrual</a:t>
            </a:r>
            <a:r>
              <a:rPr dirty="0" spc="-25"/>
              <a:t> </a:t>
            </a:r>
            <a:r>
              <a:rPr dirty="0" spc="-10"/>
              <a:t>Cycle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97661" y="1381569"/>
            <a:ext cx="7044055" cy="2911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 Black"/>
                <a:cs typeface="Arial Black"/>
              </a:rPr>
              <a:t>Menstrual Phase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(Days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1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to </a:t>
            </a:r>
            <a:r>
              <a:rPr dirty="0" sz="2000" spc="-25">
                <a:latin typeface="Arial Black"/>
                <a:cs typeface="Arial Black"/>
              </a:rPr>
              <a:t>7)</a:t>
            </a:r>
            <a:endParaRPr sz="2000">
              <a:latin typeface="Arial Black"/>
              <a:cs typeface="Arial Black"/>
            </a:endParaRPr>
          </a:p>
          <a:p>
            <a:pPr marL="462280">
              <a:lnSpc>
                <a:spcPct val="100000"/>
              </a:lnSpc>
              <a:spcBef>
                <a:spcPts val="1689"/>
              </a:spcBef>
            </a:pPr>
            <a:r>
              <a:rPr dirty="0" sz="2000">
                <a:latin typeface="Arial"/>
                <a:cs typeface="Arial"/>
              </a:rPr>
              <a:t>This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start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menstrual</a:t>
            </a:r>
            <a:r>
              <a:rPr dirty="0" sz="2000" spc="-10">
                <a:latin typeface="Arial"/>
                <a:cs typeface="Arial"/>
              </a:rPr>
              <a:t> cycle.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ts val="2750"/>
              </a:lnSpc>
              <a:spcBef>
                <a:spcPts val="80"/>
              </a:spcBef>
              <a:tabLst>
                <a:tab pos="3213735" algn="l"/>
              </a:tabLst>
            </a:pP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4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this</a:t>
            </a:r>
            <a:r>
              <a:rPr dirty="0" sz="2000" spc="43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phase,</a:t>
            </a:r>
            <a:r>
              <a:rPr dirty="0" sz="2000" spc="4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when</a:t>
            </a:r>
            <a:r>
              <a:rPr dirty="0" sz="2000" spc="43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4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43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43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not</a:t>
            </a:r>
            <a:r>
              <a:rPr dirty="0" sz="2000" spc="4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fertilized,</a:t>
            </a:r>
            <a:r>
              <a:rPr dirty="0" sz="2000" spc="4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42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thickened </a:t>
            </a:r>
            <a:r>
              <a:rPr dirty="0" sz="2000">
                <a:latin typeface="Arial"/>
                <a:cs typeface="Arial"/>
              </a:rPr>
              <a:t>lining</a:t>
            </a:r>
            <a:r>
              <a:rPr dirty="0" sz="2000" spc="2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uterus,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called</a:t>
            </a:r>
            <a:r>
              <a:rPr dirty="0" sz="2000">
                <a:latin typeface="Arial"/>
                <a:cs typeface="Arial"/>
              </a:rPr>
              <a:t>	</a:t>
            </a:r>
            <a:r>
              <a:rPr dirty="0" sz="2000">
                <a:latin typeface="Arial Black"/>
                <a:cs typeface="Arial Black"/>
              </a:rPr>
              <a:t>endometrium</a:t>
            </a:r>
            <a:r>
              <a:rPr dirty="0" sz="2000">
                <a:latin typeface="Arial"/>
                <a:cs typeface="Arial"/>
              </a:rPr>
              <a:t>,</a:t>
            </a:r>
            <a:r>
              <a:rPr dirty="0" sz="2000" spc="2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sheds</a:t>
            </a:r>
            <a:r>
              <a:rPr dirty="0" sz="2000" spc="229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off</a:t>
            </a:r>
            <a:r>
              <a:rPr dirty="0" sz="2000" spc="2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21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the</a:t>
            </a:r>
            <a:endParaRPr sz="2000">
              <a:latin typeface="Arial"/>
              <a:cs typeface="Arial"/>
            </a:endParaRPr>
          </a:p>
          <a:p>
            <a:pPr marL="12700" marR="266065">
              <a:lnSpc>
                <a:spcPts val="2680"/>
              </a:lnSpc>
              <a:spcBef>
                <a:spcPts val="65"/>
              </a:spcBef>
            </a:pPr>
            <a:r>
              <a:rPr dirty="0" sz="2000">
                <a:latin typeface="Arial"/>
                <a:cs typeface="Arial"/>
              </a:rPr>
              <a:t>form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blood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flows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out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through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vagina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together </a:t>
            </a:r>
            <a:r>
              <a:rPr dirty="0" sz="2000" spc="-20">
                <a:latin typeface="Arial"/>
                <a:cs typeface="Arial"/>
              </a:rPr>
              <a:t>with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dissolved </a:t>
            </a:r>
            <a:r>
              <a:rPr dirty="0" sz="2000" spc="-20">
                <a:latin typeface="Arial"/>
                <a:cs typeface="Arial"/>
              </a:rPr>
              <a:t>egg.</a:t>
            </a:r>
            <a:endParaRPr sz="2000">
              <a:latin typeface="Arial"/>
              <a:cs typeface="Arial"/>
            </a:endParaRPr>
          </a:p>
          <a:p>
            <a:pPr marL="12700" marR="6985" indent="449580">
              <a:lnSpc>
                <a:spcPts val="2680"/>
              </a:lnSpc>
              <a:tabLst>
                <a:tab pos="1195705" algn="l"/>
                <a:tab pos="2142490" algn="l"/>
                <a:tab pos="2580640" algn="l"/>
                <a:tab pos="3185795" algn="l"/>
                <a:tab pos="4443730" algn="l"/>
                <a:tab pos="5588000" algn="l"/>
                <a:tab pos="6802755" algn="l"/>
              </a:tabLst>
            </a:pPr>
            <a:r>
              <a:rPr dirty="0" sz="2000" spc="-20">
                <a:latin typeface="Arial"/>
                <a:cs typeface="Arial"/>
              </a:rPr>
              <a:t>This</a:t>
            </a:r>
            <a:r>
              <a:rPr dirty="0" sz="2000">
                <a:latin typeface="Arial"/>
                <a:cs typeface="Arial"/>
              </a:rPr>
              <a:t>	</a:t>
            </a:r>
            <a:r>
              <a:rPr dirty="0" sz="2000" spc="-20">
                <a:latin typeface="Arial"/>
                <a:cs typeface="Arial"/>
              </a:rPr>
              <a:t>phase</a:t>
            </a:r>
            <a:r>
              <a:rPr dirty="0" sz="2000">
                <a:latin typeface="Arial"/>
                <a:cs typeface="Arial"/>
              </a:rPr>
              <a:t>	</a:t>
            </a:r>
            <a:r>
              <a:rPr dirty="0" sz="2000" spc="-25">
                <a:latin typeface="Arial"/>
                <a:cs typeface="Arial"/>
              </a:rPr>
              <a:t>is</a:t>
            </a:r>
            <a:r>
              <a:rPr dirty="0" sz="2000">
                <a:latin typeface="Arial"/>
                <a:cs typeface="Arial"/>
              </a:rPr>
              <a:t>	</a:t>
            </a:r>
            <a:r>
              <a:rPr dirty="0" sz="2000" spc="-25">
                <a:latin typeface="Arial"/>
                <a:cs typeface="Arial"/>
              </a:rPr>
              <a:t>the</a:t>
            </a:r>
            <a:r>
              <a:rPr dirty="0" sz="2000">
                <a:latin typeface="Arial"/>
                <a:cs typeface="Arial"/>
              </a:rPr>
              <a:t>	</a:t>
            </a:r>
            <a:r>
              <a:rPr dirty="0" sz="2000" spc="-10">
                <a:latin typeface="Arial"/>
                <a:cs typeface="Arial"/>
              </a:rPr>
              <a:t>woman’s</a:t>
            </a:r>
            <a:r>
              <a:rPr dirty="0" sz="2000">
                <a:latin typeface="Arial"/>
                <a:cs typeface="Arial"/>
              </a:rPr>
              <a:t>	</a:t>
            </a:r>
            <a:r>
              <a:rPr dirty="0" sz="2000" spc="-10">
                <a:latin typeface="Arial"/>
                <a:cs typeface="Arial"/>
              </a:rPr>
              <a:t>monthly</a:t>
            </a:r>
            <a:r>
              <a:rPr dirty="0" sz="2000">
                <a:latin typeface="Arial"/>
                <a:cs typeface="Arial"/>
              </a:rPr>
              <a:t>	</a:t>
            </a:r>
            <a:r>
              <a:rPr dirty="0" sz="2000" spc="-10">
                <a:latin typeface="Arial"/>
                <a:cs typeface="Arial"/>
              </a:rPr>
              <a:t>bleeding</a:t>
            </a:r>
            <a:r>
              <a:rPr dirty="0" sz="2000">
                <a:latin typeface="Arial"/>
                <a:cs typeface="Arial"/>
              </a:rPr>
              <a:t>	</a:t>
            </a:r>
            <a:r>
              <a:rPr dirty="0" sz="2000" spc="-25">
                <a:latin typeface="Arial"/>
                <a:cs typeface="Arial"/>
              </a:rPr>
              <a:t>or </a:t>
            </a:r>
            <a:r>
              <a:rPr dirty="0" sz="2000">
                <a:latin typeface="Arial"/>
                <a:cs typeface="Arial"/>
              </a:rPr>
              <a:t>menstruation.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last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three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 seven</a:t>
            </a:r>
            <a:r>
              <a:rPr dirty="0" sz="2000" spc="-10">
                <a:latin typeface="Arial"/>
                <a:cs typeface="Arial"/>
              </a:rPr>
              <a:t> days.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8243998" y="1567074"/>
            <a:ext cx="3492500" cy="3169285"/>
            <a:chOff x="8243998" y="1567074"/>
            <a:chExt cx="3492500" cy="3169285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464871" y="1787605"/>
              <a:ext cx="2957834" cy="2911838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8261998" y="1585074"/>
              <a:ext cx="3456304" cy="3133090"/>
            </a:xfrm>
            <a:custGeom>
              <a:avLst/>
              <a:gdLst/>
              <a:ahLst/>
              <a:cxnLst/>
              <a:rect l="l" t="t" r="r" b="b"/>
              <a:pathLst>
                <a:path w="3456304" h="3133090">
                  <a:moveTo>
                    <a:pt x="0" y="0"/>
                  </a:moveTo>
                  <a:lnTo>
                    <a:pt x="3456000" y="0"/>
                  </a:lnTo>
                  <a:lnTo>
                    <a:pt x="3456000" y="3132721"/>
                  </a:lnTo>
                  <a:lnTo>
                    <a:pt x="0" y="3132721"/>
                  </a:lnTo>
                  <a:lnTo>
                    <a:pt x="0" y="0"/>
                  </a:lnTo>
                  <a:close/>
                </a:path>
              </a:pathLst>
            </a:custGeom>
            <a:ln w="359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044064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45"/>
              <a:t> </a:t>
            </a:r>
            <a:r>
              <a:rPr dirty="0"/>
              <a:t>Menstrual</a:t>
            </a:r>
            <a:r>
              <a:rPr dirty="0" spc="-25"/>
              <a:t> </a:t>
            </a:r>
            <a:r>
              <a:rPr dirty="0" spc="-10"/>
              <a:t>Cycle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36943" y="1498574"/>
            <a:ext cx="7402830" cy="34232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 Black"/>
                <a:cs typeface="Arial Black"/>
              </a:rPr>
              <a:t>Follicular</a:t>
            </a:r>
            <a:r>
              <a:rPr dirty="0" sz="2000" spc="-3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Phase</a:t>
            </a:r>
            <a:r>
              <a:rPr dirty="0" sz="2000" spc="-2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(Days</a:t>
            </a:r>
            <a:r>
              <a:rPr dirty="0" sz="2000" spc="-2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8</a:t>
            </a:r>
            <a:r>
              <a:rPr dirty="0" sz="2000" spc="-3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to</a:t>
            </a:r>
            <a:r>
              <a:rPr dirty="0" sz="2000" spc="-20">
                <a:latin typeface="Arial Black"/>
                <a:cs typeface="Arial Black"/>
              </a:rPr>
              <a:t> </a:t>
            </a:r>
            <a:r>
              <a:rPr dirty="0" sz="2000" spc="-25">
                <a:latin typeface="Arial Black"/>
                <a:cs typeface="Arial Black"/>
              </a:rPr>
              <a:t>13)</a:t>
            </a:r>
            <a:endParaRPr sz="2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050">
              <a:latin typeface="Arial Black"/>
              <a:cs typeface="Arial Black"/>
            </a:endParaRPr>
          </a:p>
          <a:p>
            <a:pPr algn="just" marL="12700" marR="5080" indent="450215">
              <a:lnSpc>
                <a:spcPct val="111600"/>
              </a:lnSpc>
            </a:pPr>
            <a:r>
              <a:rPr dirty="0" sz="2000">
                <a:latin typeface="Arial"/>
                <a:cs typeface="Arial"/>
              </a:rPr>
              <a:t>After</a:t>
            </a:r>
            <a:r>
              <a:rPr dirty="0" sz="2000" spc="4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menstruation,</a:t>
            </a:r>
            <a:r>
              <a:rPr dirty="0" sz="2000" spc="4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4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hormone</a:t>
            </a:r>
            <a:r>
              <a:rPr dirty="0" sz="2000" spc="4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level</a:t>
            </a:r>
            <a:r>
              <a:rPr dirty="0" sz="2000" spc="4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4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4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female</a:t>
            </a:r>
            <a:r>
              <a:rPr dirty="0" sz="2000" spc="45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rises, </a:t>
            </a:r>
            <a:r>
              <a:rPr dirty="0" sz="2000">
                <a:latin typeface="Arial"/>
                <a:cs typeface="Arial"/>
              </a:rPr>
              <a:t>making</a:t>
            </a:r>
            <a:r>
              <a:rPr dirty="0" sz="2000" spc="1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uterine</a:t>
            </a:r>
            <a:r>
              <a:rPr dirty="0" sz="2000" spc="1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lining</a:t>
            </a:r>
            <a:r>
              <a:rPr dirty="0" sz="2000" spc="1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thicken</a:t>
            </a:r>
            <a:r>
              <a:rPr dirty="0" sz="2000" spc="1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</a:t>
            </a:r>
            <a:r>
              <a:rPr dirty="0" sz="2000" spc="1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1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preparation</a:t>
            </a:r>
            <a:r>
              <a:rPr dirty="0" sz="2000" spc="1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1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receive</a:t>
            </a:r>
            <a:r>
              <a:rPr dirty="0" sz="2000" spc="17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the </a:t>
            </a:r>
            <a:r>
              <a:rPr dirty="0" sz="2000">
                <a:latin typeface="Arial"/>
                <a:cs typeface="Arial"/>
              </a:rPr>
              <a:t>fertilized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2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cell.</a:t>
            </a:r>
            <a:r>
              <a:rPr dirty="0" sz="2000" spc="1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20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20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due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hormone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called</a:t>
            </a:r>
            <a:r>
              <a:rPr dirty="0" sz="2000" spc="1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estrogen.</a:t>
            </a:r>
            <a:r>
              <a:rPr dirty="0" sz="2000" spc="19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The </a:t>
            </a:r>
            <a:r>
              <a:rPr dirty="0" sz="2000">
                <a:latin typeface="Arial"/>
                <a:cs typeface="Arial"/>
              </a:rPr>
              <a:t>ovary</a:t>
            </a:r>
            <a:r>
              <a:rPr dirty="0" sz="2000" spc="-3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prepares</a:t>
            </a:r>
            <a:r>
              <a:rPr dirty="0" sz="2000" spc="-2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2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release</a:t>
            </a:r>
            <a:r>
              <a:rPr dirty="0" sz="2000" spc="-2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another</a:t>
            </a:r>
            <a:r>
              <a:rPr dirty="0" sz="2000" spc="-3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egg,</a:t>
            </a:r>
            <a:r>
              <a:rPr dirty="0" sz="2000" spc="-2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2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25">
                <a:latin typeface="Arial"/>
                <a:cs typeface="Arial"/>
              </a:rPr>
              <a:t>  </a:t>
            </a:r>
            <a:r>
              <a:rPr dirty="0" sz="2000" spc="-10">
                <a:latin typeface="Arial"/>
                <a:cs typeface="Arial"/>
              </a:rPr>
              <a:t>endometrium </a:t>
            </a:r>
            <a:r>
              <a:rPr dirty="0" sz="2000">
                <a:latin typeface="Arial"/>
                <a:cs typeface="Arial"/>
              </a:rPr>
              <a:t>starts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develop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receive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fertilized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egg.</a:t>
            </a:r>
            <a:endParaRPr sz="2000">
              <a:latin typeface="Arial"/>
              <a:cs typeface="Arial"/>
            </a:endParaRPr>
          </a:p>
          <a:p>
            <a:pPr algn="just" marL="12700" marR="5080" indent="450215">
              <a:lnSpc>
                <a:spcPct val="111700"/>
              </a:lnSpc>
            </a:pP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455">
                <a:latin typeface="Arial"/>
                <a:cs typeface="Arial"/>
              </a:rPr>
              <a:t>  </a:t>
            </a:r>
            <a:r>
              <a:rPr dirty="0" sz="2000" spc="-10">
                <a:latin typeface="Arial"/>
                <a:cs typeface="Arial"/>
              </a:rPr>
              <a:t>follicle-</a:t>
            </a:r>
            <a:r>
              <a:rPr dirty="0" sz="2000">
                <a:latin typeface="Arial"/>
                <a:cs typeface="Arial"/>
              </a:rPr>
              <a:t>stimulating</a:t>
            </a:r>
            <a:r>
              <a:rPr dirty="0" sz="2000" spc="45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hormone</a:t>
            </a:r>
            <a:r>
              <a:rPr dirty="0" sz="2000" spc="459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(FSH)</a:t>
            </a:r>
            <a:r>
              <a:rPr dirty="0" sz="2000" spc="45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increases</a:t>
            </a:r>
            <a:r>
              <a:rPr dirty="0" sz="2000" spc="459">
                <a:latin typeface="Arial"/>
                <a:cs typeface="Arial"/>
              </a:rPr>
              <a:t>  </a:t>
            </a:r>
            <a:r>
              <a:rPr dirty="0" sz="2000" spc="-25">
                <a:latin typeface="Arial"/>
                <a:cs typeface="Arial"/>
              </a:rPr>
              <a:t>and </a:t>
            </a:r>
            <a:r>
              <a:rPr dirty="0" sz="2000">
                <a:latin typeface="Arial"/>
                <a:cs typeface="Arial"/>
              </a:rPr>
              <a:t>stimulates</a:t>
            </a:r>
            <a:r>
              <a:rPr dirty="0" sz="2000" spc="2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ovarian</a:t>
            </a:r>
            <a:r>
              <a:rPr dirty="0" sz="2000" spc="2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follicles</a:t>
            </a:r>
            <a:r>
              <a:rPr dirty="0" sz="2000" spc="2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2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preparation</a:t>
            </a:r>
            <a:r>
              <a:rPr dirty="0" sz="2000" spc="2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2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28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to </a:t>
            </a:r>
            <a:r>
              <a:rPr dirty="0" sz="2000" spc="-10">
                <a:latin typeface="Arial"/>
                <a:cs typeface="Arial"/>
              </a:rPr>
              <a:t>mature.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8243998" y="1584003"/>
            <a:ext cx="3599815" cy="3312160"/>
            <a:chOff x="8243998" y="1584003"/>
            <a:chExt cx="3599815" cy="331216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93543" y="1795970"/>
              <a:ext cx="2821828" cy="2997549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8261998" y="1602003"/>
              <a:ext cx="3563620" cy="3276600"/>
            </a:xfrm>
            <a:custGeom>
              <a:avLst/>
              <a:gdLst/>
              <a:ahLst/>
              <a:cxnLst/>
              <a:rect l="l" t="t" r="r" b="b"/>
              <a:pathLst>
                <a:path w="3563620" h="3276600">
                  <a:moveTo>
                    <a:pt x="0" y="0"/>
                  </a:moveTo>
                  <a:lnTo>
                    <a:pt x="3563277" y="0"/>
                  </a:lnTo>
                  <a:lnTo>
                    <a:pt x="3563277" y="3275990"/>
                  </a:lnTo>
                  <a:lnTo>
                    <a:pt x="0" y="3275990"/>
                  </a:lnTo>
                  <a:lnTo>
                    <a:pt x="0" y="0"/>
                  </a:lnTo>
                  <a:close/>
                </a:path>
              </a:pathLst>
            </a:custGeom>
            <a:ln w="359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044064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45"/>
              <a:t> </a:t>
            </a:r>
            <a:r>
              <a:rPr dirty="0"/>
              <a:t>Menstrual</a:t>
            </a:r>
            <a:r>
              <a:rPr dirty="0" spc="-25"/>
              <a:t> </a:t>
            </a:r>
            <a:r>
              <a:rPr dirty="0" spc="-10"/>
              <a:t>Cycle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85139" y="1498574"/>
            <a:ext cx="6775450" cy="3060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 Black"/>
                <a:cs typeface="Arial Black"/>
              </a:rPr>
              <a:t>Ovulation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Phase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(Day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 spc="-25">
                <a:latin typeface="Arial Black"/>
                <a:cs typeface="Arial Black"/>
              </a:rPr>
              <a:t>14)</a:t>
            </a:r>
            <a:endParaRPr sz="2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</a:pPr>
            <a:endParaRPr sz="1950">
              <a:latin typeface="Arial Black"/>
              <a:cs typeface="Arial Black"/>
            </a:endParaRPr>
          </a:p>
          <a:p>
            <a:pPr algn="just" marL="12700" marR="5080" indent="449580">
              <a:lnSpc>
                <a:spcPct val="111600"/>
              </a:lnSpc>
            </a:pPr>
            <a:r>
              <a:rPr dirty="0" sz="2000">
                <a:latin typeface="Arial"/>
                <a:cs typeface="Arial"/>
              </a:rPr>
              <a:t>When</a:t>
            </a:r>
            <a:r>
              <a:rPr dirty="0" sz="2000" spc="10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0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mature</a:t>
            </a:r>
            <a:r>
              <a:rPr dirty="0" sz="2000" spc="11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10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11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released</a:t>
            </a:r>
            <a:r>
              <a:rPr dirty="0" sz="2000" spc="10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10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05">
                <a:latin typeface="Arial"/>
                <a:cs typeface="Arial"/>
              </a:rPr>
              <a:t>  </a:t>
            </a:r>
            <a:r>
              <a:rPr dirty="0" sz="2000" spc="-10">
                <a:latin typeface="Arial"/>
                <a:cs typeface="Arial"/>
              </a:rPr>
              <a:t>ovary, </a:t>
            </a:r>
            <a:r>
              <a:rPr dirty="0" sz="2000">
                <a:latin typeface="Arial"/>
                <a:cs typeface="Arial"/>
              </a:rPr>
              <a:t>ovulation</a:t>
            </a:r>
            <a:r>
              <a:rPr dirty="0" sz="2000" spc="229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takes</a:t>
            </a:r>
            <a:r>
              <a:rPr dirty="0" sz="2000" spc="229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place.</a:t>
            </a:r>
            <a:r>
              <a:rPr dirty="0" sz="2000" spc="22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When</a:t>
            </a:r>
            <a:r>
              <a:rPr dirty="0" sz="2000" spc="229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2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ovarian</a:t>
            </a:r>
            <a:r>
              <a:rPr dirty="0" sz="2000" spc="229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follicle</a:t>
            </a:r>
            <a:r>
              <a:rPr dirty="0" sz="2000" spc="229">
                <a:latin typeface="Arial"/>
                <a:cs typeface="Arial"/>
              </a:rPr>
              <a:t>  </a:t>
            </a:r>
            <a:r>
              <a:rPr dirty="0" sz="2000" spc="-20">
                <a:latin typeface="Arial"/>
                <a:cs typeface="Arial"/>
              </a:rPr>
              <a:t>gets </a:t>
            </a:r>
            <a:r>
              <a:rPr dirty="0" sz="2000">
                <a:latin typeface="Arial"/>
                <a:cs typeface="Arial"/>
              </a:rPr>
              <a:t>matured,it</a:t>
            </a:r>
            <a:r>
              <a:rPr dirty="0" sz="2000" spc="1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ruptures</a:t>
            </a:r>
            <a:r>
              <a:rPr dirty="0" sz="2000" spc="2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2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releases</a:t>
            </a:r>
            <a:r>
              <a:rPr dirty="0" sz="2000" spc="2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an</a:t>
            </a:r>
            <a:r>
              <a:rPr dirty="0" sz="2000" spc="1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2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2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5">
                <a:latin typeface="Arial"/>
                <a:cs typeface="Arial"/>
              </a:rPr>
              <a:t>  </a:t>
            </a:r>
            <a:r>
              <a:rPr dirty="0" sz="2000" spc="-10">
                <a:latin typeface="Arial"/>
                <a:cs typeface="Arial"/>
              </a:rPr>
              <a:t>nearest </a:t>
            </a:r>
            <a:r>
              <a:rPr dirty="0" sz="2000">
                <a:latin typeface="Arial"/>
                <a:cs typeface="Arial"/>
              </a:rPr>
              <a:t>fallopian</a:t>
            </a:r>
            <a:r>
              <a:rPr dirty="0" sz="2000" spc="3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tube.</a:t>
            </a:r>
            <a:r>
              <a:rPr dirty="0" sz="2000" spc="4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</a:t>
            </a:r>
            <a:r>
              <a:rPr dirty="0" sz="2000" spc="4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4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4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cell</a:t>
            </a:r>
            <a:r>
              <a:rPr dirty="0" sz="2000" spc="4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travels</a:t>
            </a:r>
            <a:r>
              <a:rPr dirty="0" sz="2000" spc="4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along</a:t>
            </a:r>
            <a:r>
              <a:rPr dirty="0" sz="2000" spc="409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41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fallopian </a:t>
            </a:r>
            <a:r>
              <a:rPr dirty="0" sz="2000">
                <a:latin typeface="Arial"/>
                <a:cs typeface="Arial"/>
              </a:rPr>
              <a:t>tube</a:t>
            </a:r>
            <a:r>
              <a:rPr dirty="0" sz="2000" spc="1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20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about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three</a:t>
            </a:r>
            <a:r>
              <a:rPr dirty="0" sz="2000" spc="20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2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four</a:t>
            </a:r>
            <a:r>
              <a:rPr dirty="0" sz="2000" spc="20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days,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uterus</a:t>
            </a:r>
            <a:r>
              <a:rPr dirty="0" sz="2000" spc="2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continuous</a:t>
            </a:r>
            <a:r>
              <a:rPr dirty="0" sz="2000" spc="21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to </a:t>
            </a:r>
            <a:r>
              <a:rPr dirty="0" sz="2000">
                <a:latin typeface="Arial"/>
                <a:cs typeface="Arial"/>
              </a:rPr>
              <a:t>thickens.</a:t>
            </a:r>
            <a:r>
              <a:rPr dirty="0" sz="2000" spc="1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During</a:t>
            </a:r>
            <a:r>
              <a:rPr dirty="0" sz="2000" spc="1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this</a:t>
            </a:r>
            <a:r>
              <a:rPr dirty="0" sz="2000" spc="1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time,</a:t>
            </a:r>
            <a:r>
              <a:rPr dirty="0" sz="2000" spc="1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1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can</a:t>
            </a:r>
            <a:r>
              <a:rPr dirty="0" sz="2000" spc="1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</a:t>
            </a:r>
            <a:r>
              <a:rPr dirty="0" sz="2000" spc="1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fertilized</a:t>
            </a:r>
            <a:r>
              <a:rPr dirty="0" sz="2000" spc="1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by</a:t>
            </a:r>
            <a:r>
              <a:rPr dirty="0" sz="2000" spc="1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9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sperm </a:t>
            </a:r>
            <a:r>
              <a:rPr dirty="0" sz="2000">
                <a:latin typeface="Arial"/>
                <a:cs typeface="Arial"/>
              </a:rPr>
              <a:t>cell.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If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not,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will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start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10">
                <a:latin typeface="Arial"/>
                <a:cs typeface="Arial"/>
              </a:rPr>
              <a:t> dissolve.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8243998" y="1754640"/>
            <a:ext cx="3312160" cy="3141980"/>
            <a:chOff x="8243998" y="1754640"/>
            <a:chExt cx="3312160" cy="314198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451662" y="1976302"/>
              <a:ext cx="2918144" cy="2836834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8261998" y="1772640"/>
              <a:ext cx="3276600" cy="3105785"/>
            </a:xfrm>
            <a:custGeom>
              <a:avLst/>
              <a:gdLst/>
              <a:ahLst/>
              <a:cxnLst/>
              <a:rect l="l" t="t" r="r" b="b"/>
              <a:pathLst>
                <a:path w="3276600" h="3105785">
                  <a:moveTo>
                    <a:pt x="0" y="0"/>
                  </a:moveTo>
                  <a:lnTo>
                    <a:pt x="3276003" y="0"/>
                  </a:lnTo>
                  <a:lnTo>
                    <a:pt x="3276003" y="3105353"/>
                  </a:lnTo>
                  <a:lnTo>
                    <a:pt x="0" y="3105353"/>
                  </a:lnTo>
                  <a:lnTo>
                    <a:pt x="0" y="0"/>
                  </a:lnTo>
                  <a:close/>
                </a:path>
              </a:pathLst>
            </a:custGeom>
            <a:ln w="359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044064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45"/>
              <a:t> </a:t>
            </a:r>
            <a:r>
              <a:rPr dirty="0"/>
              <a:t>Menstrual</a:t>
            </a:r>
            <a:r>
              <a:rPr dirty="0" spc="-25"/>
              <a:t> </a:t>
            </a:r>
            <a:r>
              <a:rPr dirty="0" spc="-10"/>
              <a:t>Cycle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97661" y="1145413"/>
            <a:ext cx="6504940" cy="44240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 Black"/>
                <a:cs typeface="Arial Black"/>
              </a:rPr>
              <a:t>Luteal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Phase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(Days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15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to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 spc="-25">
                <a:latin typeface="Arial Black"/>
                <a:cs typeface="Arial Black"/>
              </a:rPr>
              <a:t>28)</a:t>
            </a:r>
            <a:endParaRPr sz="2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150">
              <a:latin typeface="Arial Black"/>
              <a:cs typeface="Arial Black"/>
            </a:endParaRPr>
          </a:p>
          <a:p>
            <a:pPr algn="just" marL="462280">
              <a:lnSpc>
                <a:spcPct val="100000"/>
              </a:lnSpc>
              <a:spcBef>
                <a:spcPts val="5"/>
              </a:spcBef>
            </a:pPr>
            <a:r>
              <a:rPr dirty="0" sz="2000">
                <a:latin typeface="Arial"/>
                <a:cs typeface="Arial"/>
              </a:rPr>
              <a:t>If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fertilization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does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not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happen,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</a:t>
            </a:r>
            <a:r>
              <a:rPr dirty="0" sz="2000" spc="-10">
                <a:latin typeface="Arial"/>
                <a:cs typeface="Arial"/>
              </a:rPr>
              <a:t>hormone</a:t>
            </a:r>
            <a:endParaRPr sz="20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  <a:spcBef>
                <a:spcPts val="275"/>
              </a:spcBef>
            </a:pPr>
            <a:r>
              <a:rPr dirty="0" sz="2000">
                <a:latin typeface="Arial"/>
                <a:cs typeface="Arial"/>
              </a:rPr>
              <a:t>level</a:t>
            </a:r>
            <a:r>
              <a:rPr dirty="0" sz="2000" spc="1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1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20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female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changes.</a:t>
            </a:r>
            <a:r>
              <a:rPr dirty="0" sz="2000" spc="1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ovarian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follicles</a:t>
            </a:r>
            <a:r>
              <a:rPr dirty="0" sz="2000" spc="229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produce</a:t>
            </a:r>
            <a:endParaRPr sz="2000">
              <a:latin typeface="Arial"/>
              <a:cs typeface="Arial"/>
            </a:endParaRPr>
          </a:p>
          <a:p>
            <a:pPr algn="just" marL="12700" marR="5080">
              <a:lnSpc>
                <a:spcPct val="111600"/>
              </a:lnSpc>
              <a:spcBef>
                <a:spcPts val="5"/>
              </a:spcBef>
            </a:pP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16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structure</a:t>
            </a:r>
            <a:r>
              <a:rPr dirty="0" sz="2000" spc="16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called</a:t>
            </a:r>
            <a:r>
              <a:rPr dirty="0" sz="2000" spc="16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65">
                <a:latin typeface="Arial"/>
                <a:cs typeface="Arial"/>
              </a:rPr>
              <a:t>  </a:t>
            </a:r>
            <a:r>
              <a:rPr dirty="0" sz="2000" b="1" i="1">
                <a:latin typeface="Arial"/>
                <a:cs typeface="Arial"/>
              </a:rPr>
              <a:t>corpus</a:t>
            </a:r>
            <a:r>
              <a:rPr dirty="0" sz="2000" spc="160" b="1" i="1">
                <a:latin typeface="Arial"/>
                <a:cs typeface="Arial"/>
              </a:rPr>
              <a:t>  </a:t>
            </a:r>
            <a:r>
              <a:rPr dirty="0" sz="2000" b="1" i="1">
                <a:latin typeface="Arial"/>
                <a:cs typeface="Arial"/>
              </a:rPr>
              <a:t>luteum</a:t>
            </a:r>
            <a:r>
              <a:rPr dirty="0" sz="2000">
                <a:latin typeface="Arial"/>
                <a:cs typeface="Arial"/>
              </a:rPr>
              <a:t>.This</a:t>
            </a:r>
            <a:r>
              <a:rPr dirty="0" sz="2000" spc="165">
                <a:latin typeface="Arial"/>
                <a:cs typeface="Arial"/>
              </a:rPr>
              <a:t>  </a:t>
            </a:r>
            <a:r>
              <a:rPr dirty="0" sz="2000" spc="-10">
                <a:latin typeface="Arial"/>
                <a:cs typeface="Arial"/>
              </a:rPr>
              <a:t>structure </a:t>
            </a:r>
            <a:r>
              <a:rPr dirty="0" sz="2000">
                <a:latin typeface="Arial"/>
                <a:cs typeface="Arial"/>
              </a:rPr>
              <a:t>produces</a:t>
            </a:r>
            <a:r>
              <a:rPr dirty="0" sz="2000" spc="1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estrogen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1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large</a:t>
            </a:r>
            <a:r>
              <a:rPr dirty="0" sz="2000" spc="1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amount</a:t>
            </a:r>
            <a:r>
              <a:rPr dirty="0" sz="2000" spc="1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progesterone. </a:t>
            </a:r>
            <a:r>
              <a:rPr dirty="0" sz="2000">
                <a:latin typeface="Arial"/>
                <a:cs typeface="Arial"/>
              </a:rPr>
              <a:t>This</a:t>
            </a:r>
            <a:r>
              <a:rPr dirty="0" sz="2000" spc="3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hormones</a:t>
            </a:r>
            <a:r>
              <a:rPr dirty="0" sz="2000" spc="3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signals</a:t>
            </a:r>
            <a:r>
              <a:rPr dirty="0" sz="2000" spc="3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3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uterus</a:t>
            </a:r>
            <a:r>
              <a:rPr dirty="0" sz="2000" spc="3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lining</a:t>
            </a:r>
            <a:r>
              <a:rPr dirty="0" sz="2000" spc="2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3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thicken</a:t>
            </a:r>
            <a:r>
              <a:rPr dirty="0" sz="2000" spc="30">
                <a:latin typeface="Arial"/>
                <a:cs typeface="Arial"/>
              </a:rPr>
              <a:t>  </a:t>
            </a:r>
            <a:r>
              <a:rPr dirty="0" sz="2000" spc="-25">
                <a:latin typeface="Arial"/>
                <a:cs typeface="Arial"/>
              </a:rPr>
              <a:t>in </a:t>
            </a:r>
            <a:r>
              <a:rPr dirty="0" sz="2000">
                <a:latin typeface="Arial"/>
                <a:cs typeface="Arial"/>
              </a:rPr>
              <a:t>preparation</a:t>
            </a:r>
            <a:r>
              <a:rPr dirty="0" sz="2000" spc="2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2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pregnancy.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If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no</a:t>
            </a:r>
            <a:r>
              <a:rPr dirty="0" sz="2000" spc="229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fertilization</a:t>
            </a:r>
            <a:r>
              <a:rPr dirty="0" sz="2000" spc="229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takes</a:t>
            </a:r>
            <a:r>
              <a:rPr dirty="0" sz="2000" spc="23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place,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3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lining</a:t>
            </a:r>
            <a:r>
              <a:rPr dirty="0" sz="2000" spc="3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3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3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uterus</a:t>
            </a:r>
            <a:r>
              <a:rPr dirty="0" sz="2000" spc="3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sheds</a:t>
            </a:r>
            <a:r>
              <a:rPr dirty="0" sz="2000" spc="3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off</a:t>
            </a:r>
            <a:r>
              <a:rPr dirty="0" sz="2000" spc="3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3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3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form</a:t>
            </a:r>
            <a:r>
              <a:rPr dirty="0" sz="2000" spc="3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38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blood, </a:t>
            </a:r>
            <a:r>
              <a:rPr dirty="0" sz="2000">
                <a:latin typeface="Arial"/>
                <a:cs typeface="Arial"/>
              </a:rPr>
              <a:t>menstruation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occurs,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cycle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begins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again.</a:t>
            </a:r>
            <a:endParaRPr sz="2000">
              <a:latin typeface="Arial"/>
              <a:cs typeface="Arial"/>
            </a:endParaRPr>
          </a:p>
          <a:p>
            <a:pPr algn="just" marL="12700" marR="741680" indent="449580">
              <a:lnSpc>
                <a:spcPct val="111600"/>
              </a:lnSpc>
            </a:pPr>
            <a:r>
              <a:rPr dirty="0" sz="2000">
                <a:latin typeface="Arial"/>
                <a:cs typeface="Arial"/>
              </a:rPr>
              <a:t>During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menstruation,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about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30 mL 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blood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is </a:t>
            </a:r>
            <a:r>
              <a:rPr dirty="0" sz="2000">
                <a:latin typeface="Arial"/>
                <a:cs typeface="Arial"/>
              </a:rPr>
              <a:t>discharged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 female’s body.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sanitary pad </a:t>
            </a:r>
            <a:r>
              <a:rPr dirty="0" sz="2000" spc="-25">
                <a:latin typeface="Arial"/>
                <a:cs typeface="Arial"/>
              </a:rPr>
              <a:t>or</a:t>
            </a:r>
            <a:endParaRPr sz="20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  <a:spcBef>
                <a:spcPts val="280"/>
              </a:spcBef>
            </a:pPr>
            <a:r>
              <a:rPr dirty="0" sz="2000">
                <a:latin typeface="Arial"/>
                <a:cs typeface="Arial"/>
              </a:rPr>
              <a:t>napkin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 used to catch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absorb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blood </a:t>
            </a:r>
            <a:r>
              <a:rPr dirty="0" sz="2000" spc="-10">
                <a:latin typeface="Arial"/>
                <a:cs typeface="Arial"/>
              </a:rPr>
              <a:t>flow.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7523996" y="1764000"/>
            <a:ext cx="3683000" cy="3672204"/>
            <a:chOff x="7523996" y="1764000"/>
            <a:chExt cx="3683000" cy="3672204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560004" y="2003896"/>
              <a:ext cx="3326313" cy="3268090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7541996" y="1782000"/>
              <a:ext cx="3646804" cy="3636010"/>
            </a:xfrm>
            <a:custGeom>
              <a:avLst/>
              <a:gdLst/>
              <a:ahLst/>
              <a:cxnLst/>
              <a:rect l="l" t="t" r="r" b="b"/>
              <a:pathLst>
                <a:path w="3646804" h="3636010">
                  <a:moveTo>
                    <a:pt x="0" y="0"/>
                  </a:moveTo>
                  <a:lnTo>
                    <a:pt x="3646805" y="0"/>
                  </a:lnTo>
                  <a:lnTo>
                    <a:pt x="3646805" y="3635997"/>
                  </a:lnTo>
                  <a:lnTo>
                    <a:pt x="0" y="3635997"/>
                  </a:lnTo>
                  <a:lnTo>
                    <a:pt x="0" y="0"/>
                  </a:lnTo>
                  <a:close/>
                </a:path>
              </a:pathLst>
            </a:custGeom>
            <a:ln w="359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044064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45"/>
              <a:t> </a:t>
            </a:r>
            <a:r>
              <a:rPr dirty="0"/>
              <a:t>Menstrual</a:t>
            </a:r>
            <a:r>
              <a:rPr dirty="0" spc="-25"/>
              <a:t> </a:t>
            </a:r>
            <a:r>
              <a:rPr dirty="0" spc="-10"/>
              <a:t>Cycle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46355" marR="5080">
              <a:lnSpc>
                <a:spcPct val="111600"/>
              </a:lnSpc>
              <a:spcBef>
                <a:spcPts val="100"/>
              </a:spcBef>
            </a:pPr>
            <a:r>
              <a:rPr dirty="0"/>
              <a:t>Girls</a:t>
            </a:r>
            <a:r>
              <a:rPr dirty="0" spc="-5"/>
              <a:t> </a:t>
            </a:r>
            <a:r>
              <a:rPr dirty="0"/>
              <a:t>may</a:t>
            </a:r>
            <a:r>
              <a:rPr dirty="0" spc="5"/>
              <a:t> </a:t>
            </a:r>
            <a:r>
              <a:rPr dirty="0"/>
              <a:t>also</a:t>
            </a:r>
            <a:r>
              <a:rPr dirty="0" spc="5"/>
              <a:t> </a:t>
            </a:r>
            <a:r>
              <a:rPr dirty="0"/>
              <a:t>experience</a:t>
            </a:r>
            <a:r>
              <a:rPr dirty="0" spc="5"/>
              <a:t> </a:t>
            </a:r>
            <a:r>
              <a:rPr dirty="0"/>
              <a:t>abdominal</a:t>
            </a:r>
            <a:r>
              <a:rPr dirty="0" spc="-5"/>
              <a:t> </a:t>
            </a:r>
            <a:r>
              <a:rPr dirty="0"/>
              <a:t>cramps</a:t>
            </a:r>
            <a:r>
              <a:rPr dirty="0" spc="5"/>
              <a:t> </a:t>
            </a:r>
            <a:r>
              <a:rPr dirty="0"/>
              <a:t>or dysmenorrhea</a:t>
            </a:r>
            <a:r>
              <a:rPr dirty="0" spc="-5"/>
              <a:t> </a:t>
            </a:r>
            <a:r>
              <a:rPr dirty="0"/>
              <a:t>during</a:t>
            </a:r>
            <a:r>
              <a:rPr dirty="0" spc="-5"/>
              <a:t> </a:t>
            </a:r>
            <a:r>
              <a:rPr dirty="0"/>
              <a:t>this</a:t>
            </a:r>
            <a:r>
              <a:rPr dirty="0" spc="5"/>
              <a:t> </a:t>
            </a:r>
            <a:r>
              <a:rPr dirty="0" spc="-10"/>
              <a:t>period. </a:t>
            </a:r>
            <a:r>
              <a:rPr dirty="0"/>
              <a:t>It</a:t>
            </a:r>
            <a:r>
              <a:rPr dirty="0" spc="-30"/>
              <a:t> </a:t>
            </a:r>
            <a:r>
              <a:rPr dirty="0"/>
              <a:t>is</a:t>
            </a:r>
            <a:r>
              <a:rPr dirty="0" spc="-5"/>
              <a:t> </a:t>
            </a:r>
            <a:r>
              <a:rPr dirty="0"/>
              <a:t>due to</a:t>
            </a:r>
            <a:r>
              <a:rPr dirty="0" spc="-5"/>
              <a:t> </a:t>
            </a:r>
            <a:r>
              <a:rPr dirty="0"/>
              <a:t>the</a:t>
            </a:r>
            <a:r>
              <a:rPr dirty="0" spc="-10"/>
              <a:t> </a:t>
            </a:r>
            <a:r>
              <a:rPr dirty="0"/>
              <a:t>contraction</a:t>
            </a:r>
            <a:r>
              <a:rPr dirty="0" spc="-5"/>
              <a:t> </a:t>
            </a:r>
            <a:r>
              <a:rPr dirty="0"/>
              <a:t>of</a:t>
            </a:r>
            <a:r>
              <a:rPr dirty="0" spc="-15"/>
              <a:t> </a:t>
            </a:r>
            <a:r>
              <a:rPr dirty="0"/>
              <a:t>muscles</a:t>
            </a:r>
            <a:r>
              <a:rPr dirty="0" spc="-5"/>
              <a:t> </a:t>
            </a:r>
            <a:r>
              <a:rPr dirty="0"/>
              <a:t>in the</a:t>
            </a:r>
            <a:r>
              <a:rPr dirty="0" spc="-5"/>
              <a:t> </a:t>
            </a:r>
            <a:r>
              <a:rPr dirty="0"/>
              <a:t>uterus to</a:t>
            </a:r>
            <a:r>
              <a:rPr dirty="0" spc="-5"/>
              <a:t> </a:t>
            </a:r>
            <a:r>
              <a:rPr dirty="0"/>
              <a:t>eject</a:t>
            </a:r>
            <a:r>
              <a:rPr dirty="0" spc="-15"/>
              <a:t> </a:t>
            </a:r>
            <a:r>
              <a:rPr dirty="0"/>
              <a:t>blood</a:t>
            </a:r>
            <a:r>
              <a:rPr dirty="0" spc="-5"/>
              <a:t> </a:t>
            </a:r>
            <a:r>
              <a:rPr dirty="0"/>
              <a:t>and </a:t>
            </a:r>
            <a:r>
              <a:rPr dirty="0" spc="-10"/>
              <a:t>tissues.</a:t>
            </a:r>
          </a:p>
          <a:p>
            <a:pPr marL="33655">
              <a:lnSpc>
                <a:spcPct val="100000"/>
              </a:lnSpc>
            </a:pPr>
            <a:endParaRPr sz="2700"/>
          </a:p>
          <a:p>
            <a:pPr marL="33655">
              <a:lnSpc>
                <a:spcPct val="100000"/>
              </a:lnSpc>
              <a:spcBef>
                <a:spcPts val="25"/>
              </a:spcBef>
            </a:pPr>
            <a:endParaRPr sz="2400"/>
          </a:p>
          <a:p>
            <a:pPr marL="46355" marR="141605">
              <a:lnSpc>
                <a:spcPct val="111700"/>
              </a:lnSpc>
            </a:pPr>
            <a:r>
              <a:rPr dirty="0"/>
              <a:t>When</a:t>
            </a:r>
            <a:r>
              <a:rPr dirty="0" spc="-10"/>
              <a:t> </a:t>
            </a:r>
            <a:r>
              <a:rPr dirty="0"/>
              <a:t>the</a:t>
            </a:r>
            <a:r>
              <a:rPr dirty="0" spc="5"/>
              <a:t> </a:t>
            </a:r>
            <a:r>
              <a:rPr dirty="0"/>
              <a:t>ovaries of</a:t>
            </a:r>
            <a:r>
              <a:rPr dirty="0" spc="-10"/>
              <a:t> </a:t>
            </a:r>
            <a:r>
              <a:rPr dirty="0"/>
              <a:t>a woman</a:t>
            </a:r>
            <a:r>
              <a:rPr dirty="0" spc="5"/>
              <a:t> </a:t>
            </a:r>
            <a:r>
              <a:rPr dirty="0"/>
              <a:t>stop producing</a:t>
            </a:r>
            <a:r>
              <a:rPr dirty="0" spc="-5"/>
              <a:t> </a:t>
            </a:r>
            <a:r>
              <a:rPr dirty="0"/>
              <a:t>eggs,</a:t>
            </a:r>
            <a:r>
              <a:rPr dirty="0" spc="-15"/>
              <a:t> </a:t>
            </a:r>
            <a:r>
              <a:rPr dirty="0"/>
              <a:t>the</a:t>
            </a:r>
            <a:r>
              <a:rPr dirty="0" spc="5"/>
              <a:t> </a:t>
            </a:r>
            <a:r>
              <a:rPr dirty="0"/>
              <a:t>menstrual</a:t>
            </a:r>
            <a:r>
              <a:rPr dirty="0" spc="-10"/>
              <a:t> </a:t>
            </a:r>
            <a:r>
              <a:rPr dirty="0"/>
              <a:t>cycle</a:t>
            </a:r>
            <a:r>
              <a:rPr dirty="0" spc="5"/>
              <a:t> </a:t>
            </a:r>
            <a:r>
              <a:rPr dirty="0" spc="-10"/>
              <a:t>stops. </a:t>
            </a:r>
            <a:r>
              <a:rPr dirty="0"/>
              <a:t>This</a:t>
            </a:r>
            <a:r>
              <a:rPr dirty="0" spc="-5"/>
              <a:t> </a:t>
            </a:r>
            <a:r>
              <a:rPr dirty="0"/>
              <a:t>time</a:t>
            </a:r>
            <a:r>
              <a:rPr dirty="0" spc="-5"/>
              <a:t> </a:t>
            </a:r>
            <a:r>
              <a:rPr dirty="0"/>
              <a:t>of</a:t>
            </a:r>
            <a:r>
              <a:rPr dirty="0" spc="-15"/>
              <a:t> </a:t>
            </a:r>
            <a:r>
              <a:rPr dirty="0"/>
              <a:t>a</a:t>
            </a:r>
            <a:r>
              <a:rPr dirty="0" spc="-5"/>
              <a:t> </a:t>
            </a:r>
            <a:r>
              <a:rPr dirty="0"/>
              <a:t>woman’s life</a:t>
            </a:r>
            <a:r>
              <a:rPr dirty="0" spc="-5"/>
              <a:t> </a:t>
            </a:r>
            <a:r>
              <a:rPr dirty="0"/>
              <a:t>is called</a:t>
            </a:r>
            <a:r>
              <a:rPr dirty="0" spc="-5"/>
              <a:t> </a:t>
            </a:r>
            <a:r>
              <a:rPr dirty="0"/>
              <a:t>menopause.</a:t>
            </a:r>
            <a:r>
              <a:rPr dirty="0" spc="-15"/>
              <a:t> </a:t>
            </a:r>
            <a:r>
              <a:rPr dirty="0"/>
              <a:t>It</a:t>
            </a:r>
            <a:r>
              <a:rPr dirty="0" spc="-10"/>
              <a:t> </a:t>
            </a:r>
            <a:r>
              <a:rPr dirty="0"/>
              <a:t>usually happens</a:t>
            </a:r>
            <a:r>
              <a:rPr dirty="0" spc="-5"/>
              <a:t> </a:t>
            </a:r>
            <a:r>
              <a:rPr dirty="0"/>
              <a:t>between </a:t>
            </a:r>
            <a:r>
              <a:rPr dirty="0" spc="-25"/>
              <a:t>the </a:t>
            </a:r>
            <a:r>
              <a:rPr dirty="0"/>
              <a:t>ages</a:t>
            </a:r>
            <a:r>
              <a:rPr dirty="0" spc="-15"/>
              <a:t> </a:t>
            </a:r>
            <a:r>
              <a:rPr dirty="0"/>
              <a:t>of</a:t>
            </a:r>
            <a:r>
              <a:rPr dirty="0" spc="-5"/>
              <a:t> </a:t>
            </a:r>
            <a:r>
              <a:rPr dirty="0"/>
              <a:t>45</a:t>
            </a:r>
            <a:r>
              <a:rPr dirty="0" spc="-5"/>
              <a:t> </a:t>
            </a:r>
            <a:r>
              <a:rPr dirty="0"/>
              <a:t>and 55.</a:t>
            </a:r>
            <a:r>
              <a:rPr dirty="0" spc="-15"/>
              <a:t> </a:t>
            </a:r>
            <a:r>
              <a:rPr dirty="0"/>
              <a:t>When</a:t>
            </a:r>
            <a:r>
              <a:rPr dirty="0" spc="-5"/>
              <a:t> </a:t>
            </a:r>
            <a:r>
              <a:rPr dirty="0"/>
              <a:t>this time comes,</a:t>
            </a:r>
            <a:r>
              <a:rPr dirty="0" spc="-20"/>
              <a:t> </a:t>
            </a:r>
            <a:r>
              <a:rPr dirty="0"/>
              <a:t>the woman will</a:t>
            </a:r>
            <a:r>
              <a:rPr dirty="0" spc="-10"/>
              <a:t> </a:t>
            </a:r>
            <a:r>
              <a:rPr dirty="0"/>
              <a:t>not</a:t>
            </a:r>
            <a:r>
              <a:rPr dirty="0" spc="-15"/>
              <a:t> </a:t>
            </a:r>
            <a:r>
              <a:rPr dirty="0"/>
              <a:t>be able</a:t>
            </a:r>
            <a:r>
              <a:rPr dirty="0" spc="-5"/>
              <a:t> </a:t>
            </a:r>
            <a:r>
              <a:rPr dirty="0"/>
              <a:t>to bear</a:t>
            </a:r>
            <a:r>
              <a:rPr dirty="0" spc="-5"/>
              <a:t> </a:t>
            </a:r>
            <a:r>
              <a:rPr dirty="0" spc="-50"/>
              <a:t>a </a:t>
            </a:r>
            <a:r>
              <a:rPr dirty="0" spc="-10"/>
              <a:t>child.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55"/>
              <a:t> </a:t>
            </a:r>
            <a:r>
              <a:rPr dirty="0"/>
              <a:t>Female</a:t>
            </a:r>
            <a:r>
              <a:rPr dirty="0" spc="-45"/>
              <a:t> </a:t>
            </a:r>
            <a:r>
              <a:rPr dirty="0"/>
              <a:t>Reproductive</a:t>
            </a:r>
            <a:r>
              <a:rPr dirty="0" spc="-40"/>
              <a:t> </a:t>
            </a:r>
            <a:r>
              <a:rPr dirty="0" spc="-10"/>
              <a:t>System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17296" y="998181"/>
            <a:ext cx="11115040" cy="49441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 indent="449580">
              <a:lnSpc>
                <a:spcPct val="111800"/>
              </a:lnSpc>
              <a:spcBef>
                <a:spcPts val="105"/>
              </a:spcBef>
            </a:pPr>
            <a:r>
              <a:rPr dirty="0" sz="1800">
                <a:latin typeface="Arial"/>
                <a:cs typeface="Arial"/>
              </a:rPr>
              <a:t>Now,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as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you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reach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puberty,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which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is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the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onset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of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having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the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ability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to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reproduce,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you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must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take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good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20">
                <a:latin typeface="Arial"/>
                <a:cs typeface="Arial"/>
              </a:rPr>
              <a:t>care </a:t>
            </a:r>
            <a:r>
              <a:rPr dirty="0" sz="1800">
                <a:latin typeface="Arial"/>
                <a:cs typeface="Arial"/>
              </a:rPr>
              <a:t>of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the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body’s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reproductive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system.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The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organs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of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boys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and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girls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are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active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when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they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reach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puberty.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At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20">
                <a:latin typeface="Arial"/>
                <a:cs typeface="Arial"/>
              </a:rPr>
              <a:t>this </a:t>
            </a:r>
            <a:r>
              <a:rPr dirty="0" sz="1800">
                <a:latin typeface="Arial"/>
                <a:cs typeface="Arial"/>
              </a:rPr>
              <a:t>age,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you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have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to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know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how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to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maintain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the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health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and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cleanliness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of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your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reproductive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system.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Arial Black"/>
                <a:cs typeface="Arial Black"/>
              </a:rPr>
              <a:t>What</a:t>
            </a:r>
            <a:r>
              <a:rPr dirty="0" sz="1800" spc="-30">
                <a:latin typeface="Arial Black"/>
                <a:cs typeface="Arial Black"/>
              </a:rPr>
              <a:t> </a:t>
            </a:r>
            <a:r>
              <a:rPr dirty="0" sz="1800">
                <a:latin typeface="Arial Black"/>
                <a:cs typeface="Arial Black"/>
              </a:rPr>
              <a:t>can</a:t>
            </a:r>
            <a:r>
              <a:rPr dirty="0" sz="1800" spc="-15">
                <a:latin typeface="Arial Black"/>
                <a:cs typeface="Arial Black"/>
              </a:rPr>
              <a:t> </a:t>
            </a:r>
            <a:r>
              <a:rPr dirty="0" sz="1800">
                <a:latin typeface="Arial Black"/>
                <a:cs typeface="Arial Black"/>
              </a:rPr>
              <a:t>you</a:t>
            </a:r>
            <a:r>
              <a:rPr dirty="0" sz="1800" spc="-15">
                <a:latin typeface="Arial Black"/>
                <a:cs typeface="Arial Black"/>
              </a:rPr>
              <a:t> </a:t>
            </a:r>
            <a:r>
              <a:rPr dirty="0" sz="1800">
                <a:latin typeface="Arial Black"/>
                <a:cs typeface="Arial Black"/>
              </a:rPr>
              <a:t>do</a:t>
            </a:r>
            <a:r>
              <a:rPr dirty="0" sz="1800" spc="-15">
                <a:latin typeface="Arial Black"/>
                <a:cs typeface="Arial Black"/>
              </a:rPr>
              <a:t> </a:t>
            </a:r>
            <a:r>
              <a:rPr dirty="0" sz="1800">
                <a:latin typeface="Arial Black"/>
                <a:cs typeface="Arial Black"/>
              </a:rPr>
              <a:t>to</a:t>
            </a:r>
            <a:r>
              <a:rPr dirty="0" sz="1800" spc="-15">
                <a:latin typeface="Arial Black"/>
                <a:cs typeface="Arial Black"/>
              </a:rPr>
              <a:t> </a:t>
            </a:r>
            <a:r>
              <a:rPr dirty="0" sz="1800">
                <a:latin typeface="Arial Black"/>
                <a:cs typeface="Arial Black"/>
              </a:rPr>
              <a:t>make</a:t>
            </a:r>
            <a:r>
              <a:rPr dirty="0" sz="1800" spc="-20">
                <a:latin typeface="Arial Black"/>
                <a:cs typeface="Arial Black"/>
              </a:rPr>
              <a:t> </a:t>
            </a:r>
            <a:r>
              <a:rPr dirty="0" sz="1800">
                <a:latin typeface="Arial Black"/>
                <a:cs typeface="Arial Black"/>
              </a:rPr>
              <a:t>your</a:t>
            </a:r>
            <a:r>
              <a:rPr dirty="0" sz="1800" spc="-15">
                <a:latin typeface="Arial Black"/>
                <a:cs typeface="Arial Black"/>
              </a:rPr>
              <a:t> </a:t>
            </a:r>
            <a:r>
              <a:rPr dirty="0" sz="1800">
                <a:latin typeface="Arial Black"/>
                <a:cs typeface="Arial Black"/>
              </a:rPr>
              <a:t>body</a:t>
            </a:r>
            <a:r>
              <a:rPr dirty="0" sz="1800" spc="-5">
                <a:latin typeface="Arial Black"/>
                <a:cs typeface="Arial Black"/>
              </a:rPr>
              <a:t> </a:t>
            </a:r>
            <a:r>
              <a:rPr dirty="0" sz="1800">
                <a:latin typeface="Arial Black"/>
                <a:cs typeface="Arial Black"/>
              </a:rPr>
              <a:t>clean</a:t>
            </a:r>
            <a:r>
              <a:rPr dirty="0" sz="1800" spc="-15">
                <a:latin typeface="Arial Black"/>
                <a:cs typeface="Arial Black"/>
              </a:rPr>
              <a:t> </a:t>
            </a:r>
            <a:r>
              <a:rPr dirty="0" sz="1800">
                <a:latin typeface="Arial Black"/>
                <a:cs typeface="Arial Black"/>
              </a:rPr>
              <a:t>and</a:t>
            </a:r>
            <a:r>
              <a:rPr dirty="0" sz="1800" spc="-15">
                <a:latin typeface="Arial Black"/>
                <a:cs typeface="Arial Black"/>
              </a:rPr>
              <a:t> </a:t>
            </a:r>
            <a:r>
              <a:rPr dirty="0" sz="1800" spc="-10">
                <a:latin typeface="Arial Black"/>
                <a:cs typeface="Arial Black"/>
              </a:rPr>
              <a:t>healthy?</a:t>
            </a:r>
            <a:endParaRPr sz="1800">
              <a:latin typeface="Arial Black"/>
              <a:cs typeface="Arial Black"/>
            </a:endParaRPr>
          </a:p>
          <a:p>
            <a:pPr marL="156845" indent="-144145">
              <a:lnSpc>
                <a:spcPct val="100000"/>
              </a:lnSpc>
              <a:spcBef>
                <a:spcPts val="320"/>
              </a:spcBef>
              <a:buChar char="•"/>
              <a:tabLst>
                <a:tab pos="156845" algn="l"/>
              </a:tabLst>
            </a:pPr>
            <a:r>
              <a:rPr dirty="0" sz="1800">
                <a:latin typeface="Arial"/>
                <a:cs typeface="Arial"/>
              </a:rPr>
              <a:t>Take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bath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every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20">
                <a:latin typeface="Arial"/>
                <a:cs typeface="Arial"/>
              </a:rPr>
              <a:t>day.</a:t>
            </a:r>
            <a:endParaRPr sz="1800">
              <a:latin typeface="Arial"/>
              <a:cs typeface="Arial"/>
            </a:endParaRPr>
          </a:p>
          <a:p>
            <a:pPr marL="156845" indent="-144145">
              <a:lnSpc>
                <a:spcPct val="100000"/>
              </a:lnSpc>
              <a:spcBef>
                <a:spcPts val="250"/>
              </a:spcBef>
              <a:buChar char="•"/>
              <a:tabLst>
                <a:tab pos="156845" algn="l"/>
              </a:tabLst>
            </a:pPr>
            <a:r>
              <a:rPr dirty="0" sz="1800">
                <a:latin typeface="Arial"/>
                <a:cs typeface="Arial"/>
              </a:rPr>
              <a:t>Wash</a:t>
            </a:r>
            <a:r>
              <a:rPr dirty="0" sz="1800" spc="-4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your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hair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daily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with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shampoo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and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rinse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well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with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water.</a:t>
            </a:r>
            <a:endParaRPr sz="1800">
              <a:latin typeface="Arial"/>
              <a:cs typeface="Arial"/>
            </a:endParaRPr>
          </a:p>
          <a:p>
            <a:pPr marL="156845" indent="-144145">
              <a:lnSpc>
                <a:spcPct val="100000"/>
              </a:lnSpc>
              <a:spcBef>
                <a:spcPts val="254"/>
              </a:spcBef>
              <a:buChar char="•"/>
              <a:tabLst>
                <a:tab pos="156845" algn="l"/>
              </a:tabLst>
            </a:pPr>
            <a:r>
              <a:rPr dirty="0" sz="1800">
                <a:latin typeface="Arial"/>
                <a:cs typeface="Arial"/>
              </a:rPr>
              <a:t>Brush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your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teeth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three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times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20">
                <a:latin typeface="Arial"/>
                <a:cs typeface="Arial"/>
              </a:rPr>
              <a:t>day.</a:t>
            </a:r>
            <a:endParaRPr sz="1800">
              <a:latin typeface="Arial"/>
              <a:cs typeface="Arial"/>
            </a:endParaRPr>
          </a:p>
          <a:p>
            <a:pPr marL="156845" indent="-144145">
              <a:lnSpc>
                <a:spcPct val="100000"/>
              </a:lnSpc>
              <a:spcBef>
                <a:spcPts val="245"/>
              </a:spcBef>
              <a:buChar char="•"/>
              <a:tabLst>
                <a:tab pos="156845" algn="l"/>
              </a:tabLst>
            </a:pPr>
            <a:r>
              <a:rPr dirty="0" sz="1800">
                <a:latin typeface="Arial"/>
                <a:cs typeface="Arial"/>
              </a:rPr>
              <a:t>Wash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your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feet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before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you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put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on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your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clean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socks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and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shoes.</a:t>
            </a:r>
            <a:endParaRPr sz="1800">
              <a:latin typeface="Arial"/>
              <a:cs typeface="Arial"/>
            </a:endParaRPr>
          </a:p>
          <a:p>
            <a:pPr marL="156845" indent="-144145">
              <a:lnSpc>
                <a:spcPct val="100000"/>
              </a:lnSpc>
              <a:spcBef>
                <a:spcPts val="265"/>
              </a:spcBef>
              <a:buChar char="•"/>
              <a:tabLst>
                <a:tab pos="156845" algn="l"/>
              </a:tabLst>
            </a:pPr>
            <a:r>
              <a:rPr dirty="0" sz="1800">
                <a:latin typeface="Arial"/>
                <a:cs typeface="Arial"/>
              </a:rPr>
              <a:t>Always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change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your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clothes.</a:t>
            </a:r>
            <a:endParaRPr sz="1800">
              <a:latin typeface="Arial"/>
              <a:cs typeface="Arial"/>
            </a:endParaRPr>
          </a:p>
          <a:p>
            <a:pPr marL="156845" indent="-144145">
              <a:lnSpc>
                <a:spcPct val="100000"/>
              </a:lnSpc>
              <a:spcBef>
                <a:spcPts val="245"/>
              </a:spcBef>
              <a:buChar char="•"/>
              <a:tabLst>
                <a:tab pos="156845" algn="l"/>
              </a:tabLst>
            </a:pPr>
            <a:r>
              <a:rPr dirty="0" sz="1800">
                <a:latin typeface="Arial"/>
                <a:cs typeface="Arial"/>
              </a:rPr>
              <a:t>Always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change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your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underwear.</a:t>
            </a:r>
            <a:endParaRPr sz="1800">
              <a:latin typeface="Arial"/>
              <a:cs typeface="Arial"/>
            </a:endParaRPr>
          </a:p>
          <a:p>
            <a:pPr marL="156845" indent="-144145">
              <a:lnSpc>
                <a:spcPct val="100000"/>
              </a:lnSpc>
              <a:spcBef>
                <a:spcPts val="250"/>
              </a:spcBef>
              <a:buChar char="•"/>
              <a:tabLst>
                <a:tab pos="156845" algn="l"/>
              </a:tabLst>
            </a:pPr>
            <a:r>
              <a:rPr dirty="0" sz="1800">
                <a:latin typeface="Arial"/>
                <a:cs typeface="Arial"/>
              </a:rPr>
              <a:t>Eat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healthy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balanced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diet.</a:t>
            </a:r>
            <a:endParaRPr sz="1800">
              <a:latin typeface="Arial"/>
              <a:cs typeface="Arial"/>
            </a:endParaRPr>
          </a:p>
          <a:p>
            <a:pPr marL="156845" indent="-144145">
              <a:lnSpc>
                <a:spcPct val="100000"/>
              </a:lnSpc>
              <a:spcBef>
                <a:spcPts val="250"/>
              </a:spcBef>
              <a:buChar char="•"/>
              <a:tabLst>
                <a:tab pos="156845" algn="l"/>
              </a:tabLst>
            </a:pPr>
            <a:r>
              <a:rPr dirty="0" sz="1800">
                <a:latin typeface="Arial"/>
                <a:cs typeface="Arial"/>
              </a:rPr>
              <a:t>Exercise</a:t>
            </a:r>
            <a:r>
              <a:rPr dirty="0" sz="1800" spc="-5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regularly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and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have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enough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rest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and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sleep.</a:t>
            </a:r>
            <a:endParaRPr sz="1800">
              <a:latin typeface="Arial"/>
              <a:cs typeface="Arial"/>
            </a:endParaRPr>
          </a:p>
          <a:p>
            <a:pPr marL="156845" indent="-144145">
              <a:lnSpc>
                <a:spcPct val="100000"/>
              </a:lnSpc>
              <a:spcBef>
                <a:spcPts val="250"/>
              </a:spcBef>
              <a:buChar char="•"/>
              <a:tabLst>
                <a:tab pos="156845" algn="l"/>
              </a:tabLst>
            </a:pPr>
            <a:r>
              <a:rPr dirty="0" sz="1800">
                <a:latin typeface="Arial"/>
                <a:cs typeface="Arial"/>
              </a:rPr>
              <a:t>Clean</a:t>
            </a:r>
            <a:r>
              <a:rPr dirty="0" sz="1800" spc="-5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your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external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sex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organs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after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using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the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toilet.</a:t>
            </a:r>
            <a:endParaRPr sz="1800">
              <a:latin typeface="Arial"/>
              <a:cs typeface="Arial"/>
            </a:endParaRPr>
          </a:p>
          <a:p>
            <a:pPr marL="12700" marR="2839720" indent="144145">
              <a:lnSpc>
                <a:spcPct val="111500"/>
              </a:lnSpc>
              <a:spcBef>
                <a:spcPts val="15"/>
              </a:spcBef>
              <a:buChar char="•"/>
              <a:tabLst>
                <a:tab pos="156845" algn="l"/>
              </a:tabLst>
            </a:pPr>
            <a:r>
              <a:rPr dirty="0" sz="1800">
                <a:latin typeface="Arial"/>
                <a:cs typeface="Arial"/>
              </a:rPr>
              <a:t>You</a:t>
            </a:r>
            <a:r>
              <a:rPr dirty="0" sz="1800" spc="-5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may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also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use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personal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care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products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like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deodorant,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cologne,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baby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powder, </a:t>
            </a:r>
            <a:r>
              <a:rPr dirty="0" sz="1800">
                <a:latin typeface="Arial"/>
                <a:cs typeface="Arial"/>
              </a:rPr>
              <a:t>or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foot</a:t>
            </a:r>
            <a:r>
              <a:rPr dirty="0" sz="1800" spc="-10">
                <a:latin typeface="Arial"/>
                <a:cs typeface="Arial"/>
              </a:rPr>
              <a:t> powder.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Microsoft Office User</dc:creator>
  <dc:title>PowerPoint Presentation</dc:title>
  <dcterms:created xsi:type="dcterms:W3CDTF">2023-07-11T07:19:00Z</dcterms:created>
  <dcterms:modified xsi:type="dcterms:W3CDTF">2023-07-11T07:19:00Z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2023-03-09T00:00:00Z</vt:filetime>
  </property>
  <property fmtid="{D5CDD505-2E9C-101B-9397-08002B2CF9AE}" pid="3" name="Creator">
    <vt:lpwstr>Impress</vt:lpwstr>
  </property>
  <property fmtid="{D5CDD505-2E9C-101B-9397-08002B2CF9AE}" pid="4" name="Producer">
    <vt:lpwstr>LibreOffice 7.2</vt:lpwstr>
  </property>
  <property fmtid="{D5CDD505-2E9C-101B-9397-08002B2CF9AE}" pid="5" name="LastSaved">
    <vt:filetime>2023-03-09T00:00:00Z</vt:filetime>
  </property>
</Properties>
</file>