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8360" cy="68342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5240" cy="2775240"/>
          </a:xfrm>
          <a:prstGeom prst="rect">
            <a:avLst/>
          </a:prstGeom>
          <a:ln w="0">
            <a:noFill/>
          </a:ln>
        </p:spPr>
      </p:pic>
      <p:sp>
        <p:nvSpPr>
          <p:cNvPr id="2" name="Rectangle 5"/>
          <p:cNvSpPr/>
          <p:nvPr/>
        </p:nvSpPr>
        <p:spPr>
          <a:xfrm>
            <a:off x="3487320" y="1475280"/>
            <a:ext cx="8680680" cy="38386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0680" cy="3603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8360" cy="611280"/>
          </a:xfrm>
          <a:prstGeom prst="rect">
            <a:avLst/>
          </a:prstGeom>
          <a:ln w="0">
            <a:noFill/>
          </a:ln>
        </p:spPr>
      </p:pic>
      <p:sp>
        <p:nvSpPr>
          <p:cNvPr id="43" name="Rectangle 7"/>
          <p:cNvSpPr/>
          <p:nvPr/>
        </p:nvSpPr>
        <p:spPr>
          <a:xfrm>
            <a:off x="10868760" y="0"/>
            <a:ext cx="946800" cy="9468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0880" cy="1010880"/>
          </a:xfrm>
          <a:prstGeom prst="rect">
            <a:avLst/>
          </a:prstGeom>
          <a:ln w="0">
            <a:noFill/>
          </a:ln>
        </p:spPr>
      </p:pic>
      <p:sp>
        <p:nvSpPr>
          <p:cNvPr id="45" name="TextBox 9"/>
          <p:cNvSpPr/>
          <p:nvPr/>
        </p:nvSpPr>
        <p:spPr>
          <a:xfrm>
            <a:off x="185400" y="6362280"/>
            <a:ext cx="4668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9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2680" cy="33609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924000" y="2972880"/>
            <a:ext cx="7919640" cy="734760"/>
          </a:xfrm>
          <a:prstGeom prst="rect">
            <a:avLst/>
          </a:prstGeom>
          <a:noFill/>
          <a:ln w="0">
            <a:noFill/>
          </a:ln>
        </p:spPr>
        <p:style>
          <a:lnRef idx="0"/>
          <a:fillRef idx="0"/>
          <a:effectRef idx="0"/>
          <a:fontRef idx="minor"/>
        </p:style>
      </p:sp>
      <p:sp>
        <p:nvSpPr>
          <p:cNvPr id="125" name=""/>
          <p:cNvSpPr txBox="1"/>
          <p:nvPr/>
        </p:nvSpPr>
        <p:spPr>
          <a:xfrm>
            <a:off x="3960000" y="2556000"/>
            <a:ext cx="7901280" cy="1523880"/>
          </a:xfrm>
          <a:prstGeom prst="rect">
            <a:avLst/>
          </a:prstGeom>
          <a:noFill/>
          <a:ln w="0">
            <a:noFill/>
          </a:ln>
        </p:spPr>
        <p:txBody>
          <a:bodyPr lIns="90000" rIns="90000" tIns="45000" bIns="45000" anchor="t">
            <a:noAutofit/>
          </a:bodyPr>
          <a:p>
            <a:pPr>
              <a:lnSpc>
                <a:spcPct val="100000"/>
              </a:lnSpc>
              <a:spcBef>
                <a:spcPts val="567"/>
              </a:spcBef>
              <a:spcAft>
                <a:spcPts val="567"/>
              </a:spcAft>
              <a:buNone/>
            </a:pPr>
            <a:r>
              <a:rPr b="1" lang="en-PH" sz="3600" spc="-1" strike="noStrike">
                <a:solidFill>
                  <a:srgbClr val="ffffff"/>
                </a:solidFill>
                <a:latin typeface="Lato"/>
                <a:ea typeface="PingFang SC"/>
              </a:rPr>
              <a:t>Save the Endangered Animals</a:t>
            </a:r>
            <a:endParaRPr b="0" lang="en-PH" sz="3600" spc="-1" strike="noStrike">
              <a:latin typeface="Arial"/>
              <a:ea typeface="PingFang SC"/>
            </a:endParaRPr>
          </a:p>
          <a:p>
            <a:pPr>
              <a:lnSpc>
                <a:spcPct val="100000"/>
              </a:lnSpc>
              <a:spcBef>
                <a:spcPts val="567"/>
              </a:spcBef>
              <a:spcAft>
                <a:spcPts val="567"/>
              </a:spcAft>
              <a:buNone/>
            </a:pPr>
            <a:r>
              <a:rPr b="1" lang="en-PH" sz="3600" spc="-1" strike="noStrike">
                <a:solidFill>
                  <a:srgbClr val="ffffff"/>
                </a:solidFill>
                <a:latin typeface="Lato"/>
                <a:ea typeface="PingFang SC"/>
              </a:rPr>
              <a:t>(Verbs in Simple Future Tense)</a:t>
            </a:r>
            <a:endParaRPr b="0" lang="en-PH" sz="36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26" name=""/>
          <p:cNvGraphicFramePr/>
          <p:nvPr/>
        </p:nvGraphicFramePr>
        <p:xfrm>
          <a:off x="384120" y="734760"/>
          <a:ext cx="9191520" cy="4808880"/>
        </p:xfrm>
        <a:graphic>
          <a:graphicData uri="http://schemas.openxmlformats.org/drawingml/2006/table">
            <a:tbl>
              <a:tblPr/>
              <a:tblGrid>
                <a:gridCol w="2297160"/>
                <a:gridCol w="2297160"/>
                <a:gridCol w="2297160"/>
                <a:gridCol w="2300400"/>
              </a:tblGrid>
              <a:tr h="534240">
                <a:tc gridSpan="2">
                  <a:txBody>
                    <a:bodyPr lIns="90000" rIns="90000" anchor="ctr">
                      <a:noAutofit/>
                    </a:bodyPr>
                    <a:p>
                      <a:pPr algn="ctr">
                        <a:lnSpc>
                          <a:spcPct val="100000"/>
                        </a:lnSpc>
                        <a:buNone/>
                      </a:pPr>
                      <a:r>
                        <a:rPr b="1" lang="en-PH" sz="2200" spc="-1" strike="noStrike">
                          <a:latin typeface="Lato"/>
                          <a:ea typeface="AppleSystemUIFontBold"/>
                        </a:rPr>
                        <a:t>Words Starting With sh-</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7d1d5"/>
                    </a:solidFill>
                  </a:tcPr>
                </a:tc>
                <a:tc hMerge="1">
                  <a:tcPr anchor="t" marL="90000" marR="90000">
                    <a:solidFill>
                      <a:srgbClr val="729fcf"/>
                    </a:solidFill>
                  </a:tcPr>
                </a:tc>
                <a:tc gridSpan="2">
                  <a:txBody>
                    <a:bodyPr lIns="90000" rIns="90000" anchor="ctr">
                      <a:noAutofit/>
                    </a:bodyPr>
                    <a:p>
                      <a:pPr algn="ctr">
                        <a:lnSpc>
                          <a:spcPct val="100000"/>
                        </a:lnSpc>
                        <a:buNone/>
                      </a:pPr>
                      <a:r>
                        <a:rPr b="1" lang="en-PH" sz="2200" spc="-1" strike="noStrike">
                          <a:latin typeface="Lato"/>
                          <a:ea typeface="AppleSystemUIFontBold"/>
                        </a:rPr>
                        <a:t>Words Ending in -sh</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7d1d5"/>
                    </a:solidFill>
                  </a:tcPr>
                </a:tc>
                <a:tc hMerge="1">
                  <a:tcPr anchor="t" marL="90000" marR="90000">
                    <a:solidFill>
                      <a:srgbClr val="729fcf"/>
                    </a:solidFill>
                  </a:tcPr>
                </a:tc>
              </a:tr>
              <a:tr h="534240">
                <a:tc>
                  <a:txBody>
                    <a:bodyPr lIns="90000" rIns="90000" anchor="ctr">
                      <a:noAutofit/>
                    </a:bodyPr>
                    <a:p>
                      <a:pPr algn="ctr">
                        <a:lnSpc>
                          <a:spcPct val="100000"/>
                        </a:lnSpc>
                        <a:buNone/>
                      </a:pPr>
                      <a:r>
                        <a:rPr b="0" lang="en-PH" sz="2200" spc="-1" strike="noStrike">
                          <a:latin typeface="Lato"/>
                          <a:ea typeface="AppleSystemUIFont"/>
                        </a:rPr>
                        <a:t>shade</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shed</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blush</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flesh</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r>
              <a:tr h="534240">
                <a:tc>
                  <a:txBody>
                    <a:bodyPr lIns="90000" rIns="90000" anchor="ctr">
                      <a:noAutofit/>
                    </a:bodyPr>
                    <a:p>
                      <a:pPr algn="ctr">
                        <a:lnSpc>
                          <a:spcPct val="100000"/>
                        </a:lnSpc>
                        <a:buNone/>
                      </a:pPr>
                      <a:r>
                        <a:rPr b="0" lang="en-PH" sz="2200" spc="-1" strike="noStrike">
                          <a:latin typeface="Lato"/>
                          <a:ea typeface="AppleSystemUIFont"/>
                        </a:rPr>
                        <a:t>shake</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sheep</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brush</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fresh</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r>
              <a:tr h="534240">
                <a:tc>
                  <a:txBody>
                    <a:bodyPr lIns="90000" rIns="90000" anchor="ctr">
                      <a:noAutofit/>
                    </a:bodyPr>
                    <a:p>
                      <a:pPr algn="ctr">
                        <a:lnSpc>
                          <a:spcPct val="100000"/>
                        </a:lnSpc>
                        <a:buNone/>
                      </a:pPr>
                      <a:r>
                        <a:rPr b="0" lang="en-PH" sz="2200" spc="-1" strike="noStrike">
                          <a:latin typeface="Lato"/>
                          <a:ea typeface="AppleSystemUIFont"/>
                        </a:rPr>
                        <a:t>shall</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shell</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cash</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trash</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r>
              <a:tr h="534240">
                <a:tc>
                  <a:txBody>
                    <a:bodyPr lIns="90000" rIns="90000" anchor="ctr">
                      <a:noAutofit/>
                    </a:bodyPr>
                    <a:p>
                      <a:pPr algn="ctr">
                        <a:lnSpc>
                          <a:spcPct val="100000"/>
                        </a:lnSpc>
                        <a:buNone/>
                      </a:pPr>
                      <a:r>
                        <a:rPr b="0" lang="en-PH" sz="2200" spc="-1" strike="noStrike">
                          <a:latin typeface="Lato"/>
                          <a:ea typeface="AppleSystemUIFont"/>
                        </a:rPr>
                        <a:t>shape</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shoe</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crash</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punish</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r>
              <a:tr h="534240">
                <a:tc>
                  <a:txBody>
                    <a:bodyPr lIns="90000" rIns="90000" anchor="ctr">
                      <a:noAutofit/>
                    </a:bodyPr>
                    <a:p>
                      <a:pPr algn="ctr">
                        <a:lnSpc>
                          <a:spcPct val="100000"/>
                        </a:lnSpc>
                        <a:buNone/>
                      </a:pPr>
                      <a:r>
                        <a:rPr b="0" lang="en-PH" sz="2200" spc="-1" strike="noStrike">
                          <a:latin typeface="Lato"/>
                          <a:ea typeface="AppleSystemUIFont"/>
                        </a:rPr>
                        <a:t>shark</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shirt</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dish</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rush</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r>
              <a:tr h="534240">
                <a:tc>
                  <a:txBody>
                    <a:bodyPr lIns="90000" rIns="90000" anchor="ctr">
                      <a:noAutofit/>
                    </a:bodyPr>
                    <a:p>
                      <a:pPr algn="ctr">
                        <a:lnSpc>
                          <a:spcPct val="100000"/>
                        </a:lnSpc>
                        <a:buNone/>
                      </a:pPr>
                      <a:r>
                        <a:rPr b="0" lang="en-PH" sz="2200" spc="-1" strike="noStrike">
                          <a:latin typeface="Lato"/>
                          <a:ea typeface="AppleSystemUIFont"/>
                        </a:rPr>
                        <a:t>shave</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shoe</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fish</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slash</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r>
              <a:tr h="534240">
                <a:tc>
                  <a:txBody>
                    <a:bodyPr lIns="90000" rIns="90000" anchor="ctr">
                      <a:noAutofit/>
                    </a:bodyPr>
                    <a:p>
                      <a:pPr algn="ctr">
                        <a:lnSpc>
                          <a:spcPct val="100000"/>
                        </a:lnSpc>
                        <a:buNone/>
                      </a:pPr>
                      <a:r>
                        <a:rPr b="0" lang="en-PH" sz="2200" spc="-1" strike="noStrike">
                          <a:latin typeface="Lato"/>
                          <a:ea typeface="AppleSystemUIFont"/>
                        </a:rPr>
                        <a:t>she</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shop</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flash</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slush</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r>
              <a:tr h="535320">
                <a:tc>
                  <a:txBody>
                    <a:bodyPr lIns="90000" rIns="90000" anchor="ctr">
                      <a:noAutofit/>
                    </a:bodyPr>
                    <a:p>
                      <a:pPr algn="ctr">
                        <a:lnSpc>
                          <a:spcPct val="100000"/>
                        </a:lnSpc>
                        <a:buNone/>
                      </a:pPr>
                      <a:r>
                        <a:rPr b="0" lang="en-PH" sz="2200" spc="-1" strike="noStrike">
                          <a:latin typeface="Lato"/>
                          <a:ea typeface="AppleSystemUIFont"/>
                        </a:rPr>
                        <a:t>short</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shore</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wash</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c>
                  <a:txBody>
                    <a:bodyPr lIns="90000" rIns="90000" anchor="ctr">
                      <a:noAutofit/>
                    </a:bodyPr>
                    <a:p>
                      <a:pPr algn="ctr">
                        <a:lnSpc>
                          <a:spcPct val="100000"/>
                        </a:lnSpc>
                        <a:buNone/>
                      </a:pPr>
                      <a:r>
                        <a:rPr b="0" lang="en-PH" sz="2200" spc="-1" strike="noStrike">
                          <a:latin typeface="Lato"/>
                          <a:ea typeface="AppleSystemUIFont"/>
                        </a:rPr>
                        <a:t>smash</a:t>
                      </a:r>
                      <a:endParaRPr b="0" lang="en-PH" sz="2200" spc="-1" strike="noStrike">
                        <a:latin typeface="Arial"/>
                      </a:endParaRPr>
                    </a:p>
                  </a:txBody>
                  <a:tcPr anchor="ctr" marL="90000" marR="90000">
                    <a:lnL w="14400">
                      <a:solidFill>
                        <a:srgbClr val="3465a4"/>
                      </a:solidFill>
                    </a:lnL>
                    <a:lnR w="14400">
                      <a:solidFill>
                        <a:srgbClr val="3465a4"/>
                      </a:solidFill>
                    </a:lnR>
                    <a:lnT w="14400">
                      <a:solidFill>
                        <a:srgbClr val="3465a4"/>
                      </a:solidFill>
                    </a:lnT>
                    <a:lnB w="14400">
                      <a:solidFill>
                        <a:srgbClr val="3465a4"/>
                      </a:solidFill>
                    </a:lnB>
                    <a:solidFill>
                      <a:srgbClr val="ffffff"/>
                    </a:solidFill>
                  </a:tcPr>
                </a:tc>
              </a:tr>
            </a:tbl>
          </a:graphicData>
        </a:graphic>
      </p:graphicFrame>
      <p:pic>
        <p:nvPicPr>
          <p:cNvPr id="127" name="" descr=""/>
          <p:cNvPicPr/>
          <p:nvPr/>
        </p:nvPicPr>
        <p:blipFill>
          <a:blip r:embed="rId1"/>
          <a:stretch/>
        </p:blipFill>
        <p:spPr>
          <a:xfrm>
            <a:off x="9611640" y="4536000"/>
            <a:ext cx="2332440" cy="16196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 descr=""/>
          <p:cNvPicPr/>
          <p:nvPr/>
        </p:nvPicPr>
        <p:blipFill>
          <a:blip r:embed="rId1"/>
          <a:stretch/>
        </p:blipFill>
        <p:spPr>
          <a:xfrm>
            <a:off x="8784000" y="1657440"/>
            <a:ext cx="2339640" cy="3058200"/>
          </a:xfrm>
          <a:prstGeom prst="rect">
            <a:avLst/>
          </a:prstGeom>
          <a:ln w="0">
            <a:noFill/>
          </a:ln>
        </p:spPr>
      </p:pic>
      <p:sp>
        <p:nvSpPr>
          <p:cNvPr id="129" name=""/>
          <p:cNvSpPr/>
          <p:nvPr/>
        </p:nvSpPr>
        <p:spPr>
          <a:xfrm>
            <a:off x="9230400" y="4860000"/>
            <a:ext cx="2289240" cy="50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300" spc="-1" strike="noStrike">
                <a:solidFill>
                  <a:srgbClr val="c9211e"/>
                </a:solidFill>
                <a:latin typeface="Lato"/>
                <a:ea typeface="AppleSystemUIFontBold"/>
              </a:rPr>
              <a:t>shell – fish</a:t>
            </a:r>
            <a:endParaRPr b="0" lang="en-PH" sz="2300" spc="-1" strike="noStrike">
              <a:latin typeface="Arial"/>
            </a:endParaRPr>
          </a:p>
        </p:txBody>
      </p:sp>
      <p:sp>
        <p:nvSpPr>
          <p:cNvPr id="130" name=""/>
          <p:cNvSpPr/>
          <p:nvPr/>
        </p:nvSpPr>
        <p:spPr>
          <a:xfrm>
            <a:off x="468000" y="396000"/>
            <a:ext cx="7991640" cy="5435640"/>
          </a:xfrm>
          <a:custGeom>
            <a:avLst/>
            <a:gdLst/>
            <a:ahLst/>
            <a:rect l="l" t="t" r="r" b="b"/>
            <a:pathLst>
              <a:path w="22202" h="15102">
                <a:moveTo>
                  <a:pt x="2516" y="0"/>
                </a:moveTo>
                <a:lnTo>
                  <a:pt x="2517" y="0"/>
                </a:lnTo>
                <a:cubicBezTo>
                  <a:pt x="2075" y="0"/>
                  <a:pt x="1641" y="116"/>
                  <a:pt x="1258" y="337"/>
                </a:cubicBezTo>
                <a:cubicBezTo>
                  <a:pt x="876" y="558"/>
                  <a:pt x="558" y="876"/>
                  <a:pt x="337" y="1258"/>
                </a:cubicBezTo>
                <a:cubicBezTo>
                  <a:pt x="116" y="1641"/>
                  <a:pt x="0" y="2075"/>
                  <a:pt x="0" y="2517"/>
                </a:cubicBezTo>
                <a:lnTo>
                  <a:pt x="0" y="12584"/>
                </a:lnTo>
                <a:lnTo>
                  <a:pt x="0" y="12584"/>
                </a:lnTo>
                <a:cubicBezTo>
                  <a:pt x="0" y="13026"/>
                  <a:pt x="116" y="13460"/>
                  <a:pt x="337" y="13843"/>
                </a:cubicBezTo>
                <a:cubicBezTo>
                  <a:pt x="558" y="14225"/>
                  <a:pt x="876" y="14543"/>
                  <a:pt x="1258" y="14764"/>
                </a:cubicBezTo>
                <a:cubicBezTo>
                  <a:pt x="1641" y="14985"/>
                  <a:pt x="2075" y="15101"/>
                  <a:pt x="2517" y="15101"/>
                </a:cubicBezTo>
                <a:lnTo>
                  <a:pt x="19684" y="15101"/>
                </a:lnTo>
                <a:lnTo>
                  <a:pt x="19684" y="15101"/>
                </a:lnTo>
                <a:cubicBezTo>
                  <a:pt x="20126" y="15101"/>
                  <a:pt x="20560" y="14985"/>
                  <a:pt x="20943" y="14764"/>
                </a:cubicBezTo>
                <a:cubicBezTo>
                  <a:pt x="21325" y="14543"/>
                  <a:pt x="21643" y="14225"/>
                  <a:pt x="21864" y="13843"/>
                </a:cubicBezTo>
                <a:cubicBezTo>
                  <a:pt x="22085" y="13460"/>
                  <a:pt x="22201" y="13026"/>
                  <a:pt x="22201" y="12584"/>
                </a:cubicBezTo>
                <a:lnTo>
                  <a:pt x="22201" y="2516"/>
                </a:lnTo>
                <a:lnTo>
                  <a:pt x="22201" y="2517"/>
                </a:lnTo>
                <a:lnTo>
                  <a:pt x="22201" y="2517"/>
                </a:lnTo>
                <a:cubicBezTo>
                  <a:pt x="22201" y="2075"/>
                  <a:pt x="22085" y="1641"/>
                  <a:pt x="21864" y="1258"/>
                </a:cubicBezTo>
                <a:cubicBezTo>
                  <a:pt x="21643" y="876"/>
                  <a:pt x="21325" y="558"/>
                  <a:pt x="20943" y="337"/>
                </a:cubicBezTo>
                <a:cubicBezTo>
                  <a:pt x="20560" y="116"/>
                  <a:pt x="20126" y="0"/>
                  <a:pt x="19684" y="0"/>
                </a:cubicBezTo>
                <a:lnTo>
                  <a:pt x="2516" y="0"/>
                </a:lnTo>
              </a:path>
            </a:pathLst>
          </a:custGeom>
          <a:noFill/>
          <a:ln w="57240">
            <a:solidFill>
              <a:srgbClr val="000000"/>
            </a:solidFill>
            <a:round/>
          </a:ln>
        </p:spPr>
        <p:style>
          <a:lnRef idx="0"/>
          <a:fillRef idx="0"/>
          <a:effectRef idx="0"/>
          <a:fontRef idx="minor"/>
        </p:style>
      </p:sp>
      <p:sp>
        <p:nvSpPr>
          <p:cNvPr id="131" name=""/>
          <p:cNvSpPr/>
          <p:nvPr/>
        </p:nvSpPr>
        <p:spPr>
          <a:xfrm>
            <a:off x="1085400" y="1908000"/>
            <a:ext cx="6942600" cy="4176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buNone/>
            </a:pPr>
            <a:r>
              <a:rPr b="0" lang="en-PH" sz="2400" spc="-1" strike="noStrike">
                <a:latin typeface="Lato"/>
              </a:rPr>
              <a:t>1. She sells seashells by the seashore. </a:t>
            </a:r>
            <a:endParaRPr b="0" lang="en-PH" sz="2400" spc="-1" strike="noStrike">
              <a:latin typeface="Arial"/>
            </a:endParaRPr>
          </a:p>
          <a:p>
            <a:pPr algn="just">
              <a:lnSpc>
                <a:spcPct val="100000"/>
              </a:lnSpc>
              <a:spcBef>
                <a:spcPts val="850"/>
              </a:spcBef>
              <a:spcAft>
                <a:spcPts val="850"/>
              </a:spcAft>
              <a:buNone/>
            </a:pPr>
            <a:r>
              <a:rPr b="0" lang="en-PH" sz="2400" spc="-1" strike="noStrike">
                <a:latin typeface="Lato"/>
              </a:rPr>
              <a:t>2. She flashes a sigh that shines in the shelf. </a:t>
            </a:r>
            <a:endParaRPr b="0" lang="en-PH" sz="2400" spc="-1" strike="noStrike">
              <a:latin typeface="Arial"/>
            </a:endParaRPr>
          </a:p>
          <a:p>
            <a:pPr algn="just">
              <a:lnSpc>
                <a:spcPct val="100000"/>
              </a:lnSpc>
              <a:spcBef>
                <a:spcPts val="850"/>
              </a:spcBef>
              <a:spcAft>
                <a:spcPts val="850"/>
              </a:spcAft>
              <a:buNone/>
            </a:pPr>
            <a:r>
              <a:rPr b="0" lang="en-PH" sz="2400" spc="-1" strike="noStrike">
                <a:latin typeface="Lato"/>
              </a:rPr>
              <a:t>3. Be seated and get a sheet of paper. </a:t>
            </a:r>
            <a:endParaRPr b="0" lang="en-PH" sz="2400" spc="-1" strike="noStrike">
              <a:latin typeface="Arial"/>
            </a:endParaRPr>
          </a:p>
          <a:p>
            <a:pPr algn="just">
              <a:lnSpc>
                <a:spcPct val="100000"/>
              </a:lnSpc>
              <a:spcBef>
                <a:spcPts val="850"/>
              </a:spcBef>
              <a:spcAft>
                <a:spcPts val="850"/>
              </a:spcAft>
              <a:buNone/>
            </a:pPr>
            <a:r>
              <a:rPr b="0" lang="en-PH" sz="2400" spc="-1" strike="noStrike">
                <a:latin typeface="Lato"/>
              </a:rPr>
              <a:t>4. Her class clashed with my class over a             mass of mashed potatoes. </a:t>
            </a:r>
            <a:endParaRPr b="0" lang="en-PH" sz="2400" spc="-1" strike="noStrike">
              <a:latin typeface="Arial"/>
            </a:endParaRPr>
          </a:p>
          <a:p>
            <a:pPr algn="just">
              <a:lnSpc>
                <a:spcPct val="100000"/>
              </a:lnSpc>
              <a:spcBef>
                <a:spcPts val="850"/>
              </a:spcBef>
              <a:spcAft>
                <a:spcPts val="850"/>
              </a:spcAft>
              <a:buNone/>
            </a:pPr>
            <a:r>
              <a:rPr b="0" lang="en-PH" sz="2400" spc="-1" strike="noStrike">
                <a:latin typeface="Lato"/>
              </a:rPr>
              <a:t>5. She was shocked to see her sock sheared       to shreds. </a:t>
            </a:r>
            <a:endParaRPr b="0" lang="en-PH" sz="2400" spc="-1" strike="noStrike">
              <a:latin typeface="Arial"/>
            </a:endParaRPr>
          </a:p>
        </p:txBody>
      </p:sp>
      <p:pic>
        <p:nvPicPr>
          <p:cNvPr id="132" name="" descr=""/>
          <p:cNvPicPr/>
          <p:nvPr/>
        </p:nvPicPr>
        <p:blipFill>
          <a:blip r:embed="rId2"/>
          <a:stretch/>
        </p:blipFill>
        <p:spPr>
          <a:xfrm>
            <a:off x="3134520" y="468000"/>
            <a:ext cx="2805120" cy="13676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432000" y="1116000"/>
            <a:ext cx="11267640" cy="4787640"/>
          </a:xfrm>
          <a:prstGeom prst="rect">
            <a:avLst/>
          </a:prstGeom>
          <a:noFill/>
          <a:ln w="57240">
            <a:solidFill>
              <a:srgbClr val="000000"/>
            </a:solidFill>
            <a:round/>
          </a:ln>
        </p:spPr>
        <p:style>
          <a:lnRef idx="0"/>
          <a:fillRef idx="0"/>
          <a:effectRef idx="0"/>
          <a:fontRef idx="minor"/>
        </p:style>
      </p:sp>
      <p:sp>
        <p:nvSpPr>
          <p:cNvPr id="134" name=""/>
          <p:cNvSpPr/>
          <p:nvPr/>
        </p:nvSpPr>
        <p:spPr>
          <a:xfrm>
            <a:off x="2700000" y="435240"/>
            <a:ext cx="6839640" cy="5364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500" spc="-1" strike="noStrike">
                <a:solidFill>
                  <a:srgbClr val="c9211e"/>
                </a:solidFill>
                <a:latin typeface="Lato"/>
                <a:ea typeface="AppleSystemUIFont"/>
              </a:rPr>
              <a:t>Save the Endangered Animals </a:t>
            </a:r>
            <a:endParaRPr b="0" lang="en-PH" sz="2500" spc="-1" strike="noStrike">
              <a:latin typeface="Arial"/>
            </a:endParaRPr>
          </a:p>
        </p:txBody>
      </p:sp>
      <p:sp>
        <p:nvSpPr>
          <p:cNvPr id="135" name=""/>
          <p:cNvSpPr/>
          <p:nvPr/>
        </p:nvSpPr>
        <p:spPr>
          <a:xfrm>
            <a:off x="749160" y="1404000"/>
            <a:ext cx="7026480" cy="4143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283"/>
              </a:spcBef>
              <a:spcAft>
                <a:spcPts val="283"/>
              </a:spcAft>
              <a:buNone/>
            </a:pPr>
            <a:r>
              <a:rPr b="0" lang="en-PH" sz="2300" spc="-1" strike="noStrike">
                <a:latin typeface="Lato"/>
                <a:ea typeface="AppleSystemUIFont"/>
              </a:rPr>
              <a:t>	</a:t>
            </a:r>
            <a:r>
              <a:rPr b="0" lang="en-PH" sz="2300" spc="-1" strike="noStrike">
                <a:latin typeface="Lato"/>
                <a:ea typeface="AppleSystemUIFont"/>
              </a:rPr>
              <a:t>The Philippine Eagle is a giant bird of prey. It is one of the three largest eagles in the world. It has become our national bird because of its beauty, strength, and speed. Its height reaches 1 m or 3 ft. The eagle has brown and white-colored feathers. Its crest or feathers on its head are rough and thick. It is the only eagle in the world that has blue eyes. Its eyes are powerful because it can see eight times farther than that of the human eyes.</a:t>
            </a:r>
            <a:endParaRPr b="0" lang="en-PH" sz="2300" spc="-1" strike="noStrike">
              <a:latin typeface="Arial"/>
            </a:endParaRPr>
          </a:p>
        </p:txBody>
      </p:sp>
      <p:pic>
        <p:nvPicPr>
          <p:cNvPr id="136" name="" descr=""/>
          <p:cNvPicPr/>
          <p:nvPr/>
        </p:nvPicPr>
        <p:blipFill>
          <a:blip r:embed="rId1"/>
          <a:stretch/>
        </p:blipFill>
        <p:spPr>
          <a:xfrm>
            <a:off x="8064000" y="1620000"/>
            <a:ext cx="3410280" cy="37796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540000" y="618840"/>
            <a:ext cx="9647640" cy="5032800"/>
          </a:xfrm>
          <a:prstGeom prst="rect">
            <a:avLst/>
          </a:prstGeom>
          <a:noFill/>
          <a:ln w="57240">
            <a:solidFill>
              <a:srgbClr val="000000"/>
            </a:solidFill>
            <a:round/>
          </a:ln>
        </p:spPr>
        <p:style>
          <a:lnRef idx="0"/>
          <a:fillRef idx="0"/>
          <a:effectRef idx="0"/>
          <a:fontRef idx="minor"/>
        </p:style>
      </p:sp>
      <p:pic>
        <p:nvPicPr>
          <p:cNvPr id="138" name="" descr=""/>
          <p:cNvPicPr/>
          <p:nvPr/>
        </p:nvPicPr>
        <p:blipFill>
          <a:blip r:embed="rId1"/>
          <a:stretch/>
        </p:blipFill>
        <p:spPr>
          <a:xfrm>
            <a:off x="8496000" y="1668600"/>
            <a:ext cx="3419640" cy="3515040"/>
          </a:xfrm>
          <a:prstGeom prst="rect">
            <a:avLst/>
          </a:prstGeom>
          <a:ln w="0">
            <a:noFill/>
          </a:ln>
        </p:spPr>
      </p:pic>
      <p:sp>
        <p:nvSpPr>
          <p:cNvPr id="139" name=""/>
          <p:cNvSpPr/>
          <p:nvPr/>
        </p:nvSpPr>
        <p:spPr>
          <a:xfrm>
            <a:off x="828000" y="762840"/>
            <a:ext cx="7919640" cy="29088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300" spc="-1" strike="noStrike">
                <a:latin typeface="Lato"/>
                <a:ea typeface="AppleSystemUIFont"/>
              </a:rPr>
              <a:t>	</a:t>
            </a:r>
            <a:r>
              <a:rPr b="0" lang="en-PH" sz="2300" spc="-1" strike="noStrike">
                <a:latin typeface="Lato"/>
                <a:ea typeface="AppleSystemUIFont"/>
              </a:rPr>
              <a:t>There are many things that the Philippine Eagle can do. It can fly from the ground straight up and above the trees with great ease. It lives up to 60 years. This is why it is called the “King of Birds.”</a:t>
            </a:r>
            <a:endParaRPr b="0" lang="en-PH" sz="2300" spc="-1" strike="noStrike">
              <a:latin typeface="Arial"/>
            </a:endParaRPr>
          </a:p>
        </p:txBody>
      </p:sp>
      <p:sp>
        <p:nvSpPr>
          <p:cNvPr id="140" name=""/>
          <p:cNvSpPr/>
          <p:nvPr/>
        </p:nvSpPr>
        <p:spPr>
          <a:xfrm>
            <a:off x="862920" y="2952000"/>
            <a:ext cx="7344720" cy="23418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300" spc="-1" strike="noStrike">
                <a:latin typeface="Lato"/>
                <a:ea typeface="AppleSystemUIFont"/>
              </a:rPr>
              <a:t>	</a:t>
            </a:r>
            <a:r>
              <a:rPr b="0" lang="en-PH" sz="2300" spc="-1" strike="noStrike">
                <a:latin typeface="Lato"/>
                <a:ea typeface="AppleSystemUIFont"/>
              </a:rPr>
              <a:t>Unfortunately, the Great Philippine Eagle is endangered. This means that there are very few of them that are alive now and so they may soon stop existing. Their survival is at risk because hunters still shoot or capture them.</a:t>
            </a:r>
            <a:endParaRPr b="0" lang="en-PH" sz="23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504000" y="618840"/>
            <a:ext cx="9647640" cy="5032800"/>
          </a:xfrm>
          <a:prstGeom prst="rect">
            <a:avLst/>
          </a:prstGeom>
          <a:noFill/>
          <a:ln w="57240">
            <a:solidFill>
              <a:srgbClr val="000000"/>
            </a:solidFill>
            <a:round/>
          </a:ln>
        </p:spPr>
        <p:style>
          <a:lnRef idx="0"/>
          <a:fillRef idx="0"/>
          <a:effectRef idx="0"/>
          <a:fontRef idx="minor"/>
        </p:style>
      </p:sp>
      <p:sp>
        <p:nvSpPr>
          <p:cNvPr id="142" name=""/>
          <p:cNvSpPr/>
          <p:nvPr/>
        </p:nvSpPr>
        <p:spPr>
          <a:xfrm>
            <a:off x="925560" y="1044000"/>
            <a:ext cx="7894080" cy="27921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300" spc="-1" strike="noStrike">
                <a:latin typeface="Lato"/>
                <a:ea typeface="AppleSystemUIFont"/>
              </a:rPr>
              <a:t>	</a:t>
            </a:r>
            <a:r>
              <a:rPr b="0" lang="en-PH" sz="2300" spc="-1" strike="noStrike">
                <a:latin typeface="Lato"/>
                <a:ea typeface="AppleSystemUIFont"/>
              </a:rPr>
              <a:t>Another reason is deforestation. The forest is their only home. The Philippine Eagle loves to live in the forest where they get their food, produce, and take care of their young. However, loggers have cut down the trees where many of the eagles live in. This resulted to the disappearance of their home which is the forest. </a:t>
            </a:r>
            <a:endParaRPr b="0" lang="en-PH" sz="2300" spc="-1" strike="noStrike">
              <a:latin typeface="Arial"/>
            </a:endParaRPr>
          </a:p>
        </p:txBody>
      </p:sp>
      <p:pic>
        <p:nvPicPr>
          <p:cNvPr id="143" name="" descr=""/>
          <p:cNvPicPr/>
          <p:nvPr/>
        </p:nvPicPr>
        <p:blipFill>
          <a:blip r:embed="rId1"/>
          <a:stretch/>
        </p:blipFill>
        <p:spPr>
          <a:xfrm>
            <a:off x="9000000" y="1836000"/>
            <a:ext cx="2951640" cy="3024000"/>
          </a:xfrm>
          <a:prstGeom prst="rect">
            <a:avLst/>
          </a:prstGeom>
          <a:ln w="0">
            <a:noFill/>
          </a:ln>
        </p:spPr>
      </p:pic>
      <p:sp>
        <p:nvSpPr>
          <p:cNvPr id="144" name=""/>
          <p:cNvSpPr/>
          <p:nvPr/>
        </p:nvSpPr>
        <p:spPr>
          <a:xfrm>
            <a:off x="900000" y="4212000"/>
            <a:ext cx="7919640" cy="9907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2300" spc="-1" strike="noStrike">
                <a:latin typeface="Lato"/>
                <a:ea typeface="AppleSystemUIFont"/>
              </a:rPr>
              <a:t>	</a:t>
            </a:r>
            <a:r>
              <a:rPr b="0" lang="en-PH" sz="2300" spc="-1" strike="noStrike">
                <a:latin typeface="Lato"/>
                <a:ea typeface="AppleSystemUIFont"/>
              </a:rPr>
              <a:t>The Philippine Eagle needs to be protected because it is found only in our country. </a:t>
            </a:r>
            <a:endParaRPr b="0" lang="en-PH" sz="23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116000" y="1008000"/>
            <a:ext cx="8819640" cy="4319640"/>
          </a:xfrm>
          <a:custGeom>
            <a:avLst/>
            <a:gdLst/>
            <a:ahLst/>
            <a:rect l="l" t="t" r="r" b="b"/>
            <a:pathLst>
              <a:path w="24502" h="12002">
                <a:moveTo>
                  <a:pt x="2000" y="0"/>
                </a:moveTo>
                <a:lnTo>
                  <a:pt x="2000" y="0"/>
                </a:lnTo>
                <a:cubicBezTo>
                  <a:pt x="1649" y="0"/>
                  <a:pt x="1304" y="92"/>
                  <a:pt x="1000" y="268"/>
                </a:cubicBezTo>
                <a:cubicBezTo>
                  <a:pt x="696" y="444"/>
                  <a:pt x="444" y="696"/>
                  <a:pt x="268" y="1000"/>
                </a:cubicBezTo>
                <a:cubicBezTo>
                  <a:pt x="92" y="1304"/>
                  <a:pt x="0" y="1649"/>
                  <a:pt x="0" y="2000"/>
                </a:cubicBezTo>
                <a:lnTo>
                  <a:pt x="0" y="10000"/>
                </a:lnTo>
                <a:lnTo>
                  <a:pt x="0" y="10001"/>
                </a:lnTo>
                <a:cubicBezTo>
                  <a:pt x="0" y="10352"/>
                  <a:pt x="92" y="10697"/>
                  <a:pt x="268" y="11001"/>
                </a:cubicBezTo>
                <a:cubicBezTo>
                  <a:pt x="444" y="11305"/>
                  <a:pt x="696" y="11557"/>
                  <a:pt x="1000" y="11733"/>
                </a:cubicBezTo>
                <a:cubicBezTo>
                  <a:pt x="1304" y="11909"/>
                  <a:pt x="1649" y="12001"/>
                  <a:pt x="2000" y="12001"/>
                </a:cubicBezTo>
                <a:lnTo>
                  <a:pt x="22500" y="12001"/>
                </a:lnTo>
                <a:lnTo>
                  <a:pt x="22501" y="12001"/>
                </a:lnTo>
                <a:cubicBezTo>
                  <a:pt x="22852" y="12001"/>
                  <a:pt x="23197" y="11909"/>
                  <a:pt x="23501" y="11733"/>
                </a:cubicBezTo>
                <a:cubicBezTo>
                  <a:pt x="23805" y="11557"/>
                  <a:pt x="24057" y="11305"/>
                  <a:pt x="24233" y="11001"/>
                </a:cubicBezTo>
                <a:cubicBezTo>
                  <a:pt x="24409" y="10697"/>
                  <a:pt x="24501" y="10352"/>
                  <a:pt x="24501" y="10001"/>
                </a:cubicBezTo>
                <a:lnTo>
                  <a:pt x="24501" y="2000"/>
                </a:lnTo>
                <a:lnTo>
                  <a:pt x="24501" y="2000"/>
                </a:lnTo>
                <a:lnTo>
                  <a:pt x="24501" y="2000"/>
                </a:lnTo>
                <a:cubicBezTo>
                  <a:pt x="24501" y="1649"/>
                  <a:pt x="24409" y="1304"/>
                  <a:pt x="24233" y="1000"/>
                </a:cubicBezTo>
                <a:cubicBezTo>
                  <a:pt x="24057" y="696"/>
                  <a:pt x="23805" y="444"/>
                  <a:pt x="23501" y="268"/>
                </a:cubicBezTo>
                <a:cubicBezTo>
                  <a:pt x="23197" y="92"/>
                  <a:pt x="22852" y="0"/>
                  <a:pt x="22501" y="0"/>
                </a:cubicBezTo>
                <a:lnTo>
                  <a:pt x="2000" y="0"/>
                </a:lnTo>
              </a:path>
            </a:pathLst>
          </a:custGeom>
          <a:solidFill>
            <a:srgbClr val="f6f9d4">
              <a:alpha val="31000"/>
            </a:srgbClr>
          </a:solidFill>
          <a:ln w="76320">
            <a:solidFill>
              <a:srgbClr val="1e6a39"/>
            </a:solidFill>
            <a:round/>
          </a:ln>
        </p:spPr>
        <p:style>
          <a:lnRef idx="0"/>
          <a:fillRef idx="0"/>
          <a:effectRef idx="0"/>
          <a:fontRef idx="minor"/>
        </p:style>
      </p:sp>
      <p:sp>
        <p:nvSpPr>
          <p:cNvPr id="146" name=""/>
          <p:cNvSpPr/>
          <p:nvPr/>
        </p:nvSpPr>
        <p:spPr>
          <a:xfrm>
            <a:off x="1656000" y="1332000"/>
            <a:ext cx="8398800" cy="376740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0" lang="en-PH" sz="2400" spc="-1" strike="noStrike">
                <a:latin typeface="Lato"/>
              </a:rPr>
              <a:t>1. Where does the Philippine Eagle love to live? </a:t>
            </a:r>
            <a:endParaRPr b="0" lang="en-PH" sz="2400" spc="-1" strike="noStrike">
              <a:latin typeface="Arial"/>
            </a:endParaRPr>
          </a:p>
          <a:p>
            <a:pPr>
              <a:lnSpc>
                <a:spcPct val="200000"/>
              </a:lnSpc>
              <a:buNone/>
            </a:pPr>
            <a:r>
              <a:rPr b="0" lang="en-PH" sz="2400" spc="-1" strike="noStrike">
                <a:latin typeface="Lato"/>
              </a:rPr>
              <a:t>2. Why is the Philippine Eagle very rare? </a:t>
            </a:r>
            <a:endParaRPr b="0" lang="en-PH" sz="2400" spc="-1" strike="noStrike">
              <a:latin typeface="Arial"/>
            </a:endParaRPr>
          </a:p>
          <a:p>
            <a:pPr>
              <a:lnSpc>
                <a:spcPct val="200000"/>
              </a:lnSpc>
              <a:buNone/>
            </a:pPr>
            <a:r>
              <a:rPr b="0" lang="en-PH" sz="2400" spc="-1" strike="noStrike">
                <a:latin typeface="Lato"/>
              </a:rPr>
              <a:t>3. What should be done to have more Philippine Eagles? </a:t>
            </a:r>
            <a:endParaRPr b="0" lang="en-PH" sz="2400" spc="-1" strike="noStrike">
              <a:latin typeface="Arial"/>
            </a:endParaRPr>
          </a:p>
          <a:p>
            <a:pPr>
              <a:lnSpc>
                <a:spcPct val="200000"/>
              </a:lnSpc>
              <a:buNone/>
            </a:pPr>
            <a:r>
              <a:rPr b="0" lang="en-PH" sz="2400" spc="-1" strike="noStrike">
                <a:latin typeface="Lato"/>
              </a:rPr>
              <a:t>4. Why is it called the “King of Birds”?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7" name="" descr=""/>
          <p:cNvPicPr/>
          <p:nvPr/>
        </p:nvPicPr>
        <p:blipFill>
          <a:blip r:embed="rId1"/>
          <a:stretch/>
        </p:blipFill>
        <p:spPr>
          <a:xfrm>
            <a:off x="360000" y="3060000"/>
            <a:ext cx="3017160" cy="2519640"/>
          </a:xfrm>
          <a:prstGeom prst="rect">
            <a:avLst/>
          </a:prstGeom>
          <a:ln w="0">
            <a:noFill/>
          </a:ln>
        </p:spPr>
      </p:pic>
      <p:sp>
        <p:nvSpPr>
          <p:cNvPr id="148" name=""/>
          <p:cNvSpPr/>
          <p:nvPr/>
        </p:nvSpPr>
        <p:spPr>
          <a:xfrm>
            <a:off x="1337760" y="286920"/>
            <a:ext cx="9191880" cy="949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400" spc="-1" strike="noStrike">
                <a:solidFill>
                  <a:srgbClr val="c9211e"/>
                </a:solidFill>
                <a:latin typeface="Lato"/>
                <a:ea typeface="AppleSystemUIFontBold"/>
              </a:rPr>
              <a:t>Simple future tense:</a:t>
            </a:r>
            <a:r>
              <a:rPr b="1" lang="en-PH" sz="2400" spc="-1" strike="noStrike">
                <a:latin typeface="Lato"/>
                <a:ea typeface="AppleSystemUIFontBold"/>
              </a:rPr>
              <a:t> </a:t>
            </a:r>
            <a:endParaRPr b="0" lang="en-PH" sz="2400" spc="-1" strike="noStrike">
              <a:latin typeface="Arial"/>
            </a:endParaRPr>
          </a:p>
          <a:p>
            <a:pPr algn="ctr">
              <a:lnSpc>
                <a:spcPct val="100000"/>
              </a:lnSpc>
              <a:buNone/>
            </a:pPr>
            <a:r>
              <a:rPr b="1" lang="en-PH" sz="2400" spc="-1" strike="noStrike">
                <a:latin typeface="Lato"/>
                <a:ea typeface="AppleSystemUIFontBold"/>
              </a:rPr>
              <a:t>Be Verbs + going to + simple form of the verbs</a:t>
            </a:r>
            <a:endParaRPr b="0" lang="en-PH" sz="2400" spc="-1" strike="noStrike">
              <a:latin typeface="Arial"/>
            </a:endParaRPr>
          </a:p>
        </p:txBody>
      </p:sp>
      <p:sp>
        <p:nvSpPr>
          <p:cNvPr id="149" name=""/>
          <p:cNvSpPr/>
          <p:nvPr/>
        </p:nvSpPr>
        <p:spPr>
          <a:xfrm>
            <a:off x="432000" y="1476000"/>
            <a:ext cx="11267640" cy="928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300" spc="-1" strike="noStrike">
                <a:latin typeface="Lato"/>
                <a:ea typeface="AppleSystemUIFont"/>
              </a:rPr>
              <a:t>	</a:t>
            </a:r>
            <a:r>
              <a:rPr b="0" lang="en-PH" sz="2300" spc="-1" strike="noStrike">
                <a:latin typeface="Lato"/>
                <a:ea typeface="AppleSystemUIFont"/>
              </a:rPr>
              <a:t>Another way of expressing an action to be done at some future time is to use </a:t>
            </a:r>
            <a:r>
              <a:rPr b="1" lang="en-PH" sz="2300" spc="-1" strike="noStrike">
                <a:latin typeface="Lato"/>
                <a:ea typeface="AppleSystemUIFontBold"/>
              </a:rPr>
              <a:t>be verbs </a:t>
            </a:r>
            <a:r>
              <a:rPr b="0" lang="en-PH" sz="2300" spc="-1" strike="noStrike">
                <a:latin typeface="Lato"/>
                <a:ea typeface="AppleSystemUIFont"/>
              </a:rPr>
              <a:t>(am, is, are) plus </a:t>
            </a:r>
            <a:r>
              <a:rPr b="1" lang="en-PH" sz="2300" spc="-1" strike="noStrike">
                <a:latin typeface="Lato"/>
                <a:ea typeface="AppleSystemUIFontBold"/>
              </a:rPr>
              <a:t>going to </a:t>
            </a:r>
            <a:r>
              <a:rPr b="0" lang="en-PH" sz="2300" spc="-1" strike="noStrike">
                <a:latin typeface="Lato"/>
                <a:ea typeface="AppleSystemUIFont"/>
              </a:rPr>
              <a:t>and the </a:t>
            </a:r>
            <a:r>
              <a:rPr b="1" lang="en-PH" sz="2300" spc="-1" strike="noStrike">
                <a:latin typeface="Lato"/>
                <a:ea typeface="AppleSystemUIFontBold"/>
              </a:rPr>
              <a:t>simple form of the verb</a:t>
            </a:r>
            <a:r>
              <a:rPr b="0" lang="en-PH" sz="2300" spc="-1" strike="noStrike">
                <a:latin typeface="Lato"/>
                <a:ea typeface="AppleSystemUIFont"/>
              </a:rPr>
              <a:t>. </a:t>
            </a:r>
            <a:endParaRPr b="0" lang="en-PH" sz="2300" spc="-1" strike="noStrike">
              <a:latin typeface="Arial"/>
            </a:endParaRPr>
          </a:p>
        </p:txBody>
      </p:sp>
      <p:sp>
        <p:nvSpPr>
          <p:cNvPr id="150" name=""/>
          <p:cNvSpPr/>
          <p:nvPr/>
        </p:nvSpPr>
        <p:spPr>
          <a:xfrm>
            <a:off x="4680000" y="2757960"/>
            <a:ext cx="6299640" cy="481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300" spc="-1" strike="noStrike">
                <a:latin typeface="Lato"/>
                <a:ea typeface="AppleSystemUIFont"/>
              </a:rPr>
              <a:t>am, is, are + going to + simple form of the verb </a:t>
            </a:r>
            <a:endParaRPr b="0" lang="en-PH" sz="2300" spc="-1" strike="noStrike">
              <a:latin typeface="Arial"/>
            </a:endParaRPr>
          </a:p>
        </p:txBody>
      </p:sp>
      <p:sp>
        <p:nvSpPr>
          <p:cNvPr id="151" name=""/>
          <p:cNvSpPr/>
          <p:nvPr/>
        </p:nvSpPr>
        <p:spPr>
          <a:xfrm>
            <a:off x="4320000" y="2685960"/>
            <a:ext cx="7019640" cy="661680"/>
          </a:xfrm>
          <a:custGeom>
            <a:avLst/>
            <a:gdLst/>
            <a:ahLst/>
            <a:rect l="l" t="t" r="r" b="b"/>
            <a:pathLst>
              <a:path w="19502" h="1841">
                <a:moveTo>
                  <a:pt x="306" y="0"/>
                </a:moveTo>
                <a:lnTo>
                  <a:pt x="307" y="0"/>
                </a:lnTo>
                <a:cubicBezTo>
                  <a:pt x="253" y="0"/>
                  <a:pt x="200" y="14"/>
                  <a:pt x="153" y="41"/>
                </a:cubicBezTo>
                <a:cubicBezTo>
                  <a:pt x="107" y="68"/>
                  <a:pt x="68" y="107"/>
                  <a:pt x="41" y="153"/>
                </a:cubicBezTo>
                <a:cubicBezTo>
                  <a:pt x="14" y="200"/>
                  <a:pt x="0" y="253"/>
                  <a:pt x="0" y="307"/>
                </a:cubicBezTo>
                <a:lnTo>
                  <a:pt x="0" y="1533"/>
                </a:lnTo>
                <a:lnTo>
                  <a:pt x="0" y="1533"/>
                </a:lnTo>
                <a:cubicBezTo>
                  <a:pt x="0" y="1587"/>
                  <a:pt x="14" y="1640"/>
                  <a:pt x="41" y="1687"/>
                </a:cubicBezTo>
                <a:cubicBezTo>
                  <a:pt x="68" y="1733"/>
                  <a:pt x="107" y="1772"/>
                  <a:pt x="153" y="1799"/>
                </a:cubicBezTo>
                <a:cubicBezTo>
                  <a:pt x="200" y="1826"/>
                  <a:pt x="253" y="1840"/>
                  <a:pt x="307" y="1840"/>
                </a:cubicBezTo>
                <a:lnTo>
                  <a:pt x="19194" y="1840"/>
                </a:lnTo>
                <a:lnTo>
                  <a:pt x="19194" y="1840"/>
                </a:lnTo>
                <a:cubicBezTo>
                  <a:pt x="19248" y="1840"/>
                  <a:pt x="19301" y="1826"/>
                  <a:pt x="19348" y="1799"/>
                </a:cubicBezTo>
                <a:cubicBezTo>
                  <a:pt x="19394" y="1772"/>
                  <a:pt x="19433" y="1733"/>
                  <a:pt x="19460" y="1687"/>
                </a:cubicBezTo>
                <a:cubicBezTo>
                  <a:pt x="19487" y="1640"/>
                  <a:pt x="19501" y="1587"/>
                  <a:pt x="19501" y="1533"/>
                </a:cubicBezTo>
                <a:lnTo>
                  <a:pt x="19501" y="306"/>
                </a:lnTo>
                <a:lnTo>
                  <a:pt x="19501" y="307"/>
                </a:lnTo>
                <a:lnTo>
                  <a:pt x="19501" y="307"/>
                </a:lnTo>
                <a:cubicBezTo>
                  <a:pt x="19501" y="253"/>
                  <a:pt x="19487" y="200"/>
                  <a:pt x="19460" y="153"/>
                </a:cubicBezTo>
                <a:cubicBezTo>
                  <a:pt x="19433" y="107"/>
                  <a:pt x="19394" y="68"/>
                  <a:pt x="19348" y="41"/>
                </a:cubicBezTo>
                <a:cubicBezTo>
                  <a:pt x="19301" y="14"/>
                  <a:pt x="19248" y="0"/>
                  <a:pt x="19194" y="0"/>
                </a:cubicBezTo>
                <a:lnTo>
                  <a:pt x="306" y="0"/>
                </a:lnTo>
              </a:path>
            </a:pathLst>
          </a:custGeom>
          <a:noFill/>
          <a:ln w="38160">
            <a:solidFill>
              <a:srgbClr val="069a2e"/>
            </a:solidFill>
            <a:round/>
          </a:ln>
        </p:spPr>
        <p:style>
          <a:lnRef idx="0"/>
          <a:fillRef idx="0"/>
          <a:effectRef idx="0"/>
          <a:fontRef idx="minor"/>
        </p:style>
      </p:sp>
      <p:sp>
        <p:nvSpPr>
          <p:cNvPr id="152" name=""/>
          <p:cNvSpPr/>
          <p:nvPr/>
        </p:nvSpPr>
        <p:spPr>
          <a:xfrm>
            <a:off x="3852000" y="3564000"/>
            <a:ext cx="2461320" cy="481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300" spc="-1" strike="noStrike">
                <a:solidFill>
                  <a:srgbClr val="c9211e"/>
                </a:solidFill>
                <a:latin typeface="Lato"/>
                <a:ea typeface="AppleSystemUIFont"/>
              </a:rPr>
              <a:t>Examples: </a:t>
            </a:r>
            <a:endParaRPr b="0" lang="en-PH" sz="2300" spc="-1" strike="noStrike">
              <a:latin typeface="Arial"/>
            </a:endParaRPr>
          </a:p>
        </p:txBody>
      </p:sp>
      <p:sp>
        <p:nvSpPr>
          <p:cNvPr id="153" name=""/>
          <p:cNvSpPr/>
          <p:nvPr/>
        </p:nvSpPr>
        <p:spPr>
          <a:xfrm>
            <a:off x="3852000" y="3924000"/>
            <a:ext cx="7847640" cy="32234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283"/>
              </a:spcBef>
              <a:spcAft>
                <a:spcPts val="283"/>
              </a:spcAft>
              <a:buNone/>
            </a:pPr>
            <a:r>
              <a:rPr b="0" lang="en-PH" sz="2300" spc="-1" strike="noStrike">
                <a:latin typeface="Lato"/>
                <a:ea typeface="AppleSystemUIFont"/>
              </a:rPr>
              <a:t>1. </a:t>
            </a:r>
            <a:r>
              <a:rPr b="0" lang="en-PH" sz="2300" spc="-1" strike="noStrike" u="sng">
                <a:uFillTx/>
                <a:latin typeface="Lato"/>
                <a:ea typeface="AppleSystemUIFont"/>
              </a:rPr>
              <a:t>I am going to visit </a:t>
            </a:r>
            <a:r>
              <a:rPr b="0" lang="en-PH" sz="2300" spc="-1" strike="noStrike">
                <a:latin typeface="Lato"/>
                <a:ea typeface="AppleSystemUIFont"/>
              </a:rPr>
              <a:t>my grandparents in Laguna next week. </a:t>
            </a:r>
            <a:endParaRPr b="0" lang="en-PH" sz="2300" spc="-1" strike="noStrike">
              <a:latin typeface="Arial"/>
            </a:endParaRPr>
          </a:p>
          <a:p>
            <a:pPr algn="just">
              <a:lnSpc>
                <a:spcPct val="115000"/>
              </a:lnSpc>
              <a:spcBef>
                <a:spcPts val="283"/>
              </a:spcBef>
              <a:spcAft>
                <a:spcPts val="283"/>
              </a:spcAft>
              <a:buNone/>
            </a:pPr>
            <a:r>
              <a:rPr b="0" lang="en-PH" sz="2300" spc="-1" strike="noStrike">
                <a:latin typeface="Lato"/>
                <a:ea typeface="AppleSystemUIFont"/>
              </a:rPr>
              <a:t>2. Marlon </a:t>
            </a:r>
            <a:r>
              <a:rPr b="0" lang="en-PH" sz="2300" spc="-1" strike="noStrike" u="sng">
                <a:uFillTx/>
                <a:latin typeface="Lato"/>
                <a:ea typeface="AppleSystemUIFont"/>
              </a:rPr>
              <a:t>is going to attend </a:t>
            </a:r>
            <a:r>
              <a:rPr b="0" lang="en-PH" sz="2300" spc="-1" strike="noStrike">
                <a:latin typeface="Lato"/>
                <a:ea typeface="AppleSystemUIFont"/>
              </a:rPr>
              <a:t>the Boy Scout camping. </a:t>
            </a:r>
            <a:endParaRPr b="0" lang="en-PH" sz="2300" spc="-1" strike="noStrike">
              <a:latin typeface="Arial"/>
            </a:endParaRPr>
          </a:p>
          <a:p>
            <a:pPr algn="just">
              <a:lnSpc>
                <a:spcPct val="115000"/>
              </a:lnSpc>
              <a:spcBef>
                <a:spcPts val="283"/>
              </a:spcBef>
              <a:spcAft>
                <a:spcPts val="283"/>
              </a:spcAft>
              <a:buNone/>
            </a:pPr>
            <a:r>
              <a:rPr b="0" lang="en-PH" sz="2300" spc="-1" strike="noStrike">
                <a:latin typeface="Lato"/>
                <a:ea typeface="AppleSystemUIFont"/>
              </a:rPr>
              <a:t>3. We </a:t>
            </a:r>
            <a:r>
              <a:rPr b="0" lang="en-PH" sz="2300" spc="-1" strike="noStrike" u="sng">
                <a:uFillTx/>
                <a:latin typeface="Lato"/>
                <a:ea typeface="AppleSystemUIFont"/>
              </a:rPr>
              <a:t>are going to tell </a:t>
            </a:r>
            <a:r>
              <a:rPr b="0" lang="en-PH" sz="2300" spc="-1" strike="noStrike">
                <a:latin typeface="Lato"/>
                <a:ea typeface="AppleSystemUIFont"/>
              </a:rPr>
              <a:t>father about the lost money. </a:t>
            </a:r>
            <a:endParaRPr b="0" lang="en-PH" sz="23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2496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2023-08-23T16:25:57Z</dcterms:modified>
  <cp:revision>147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