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080" cy="68529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3960" cy="2793960"/>
          </a:xfrm>
          <a:prstGeom prst="rect">
            <a:avLst/>
          </a:prstGeom>
          <a:ln w="0">
            <a:noFill/>
          </a:ln>
        </p:spPr>
      </p:pic>
      <p:sp>
        <p:nvSpPr>
          <p:cNvPr id="2" name="Rectangle 5"/>
          <p:cNvSpPr/>
          <p:nvPr/>
        </p:nvSpPr>
        <p:spPr>
          <a:xfrm>
            <a:off x="3487320" y="1475280"/>
            <a:ext cx="8699400" cy="38574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9400" cy="3790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080" cy="630000"/>
          </a:xfrm>
          <a:prstGeom prst="rect">
            <a:avLst/>
          </a:prstGeom>
          <a:ln w="0">
            <a:noFill/>
          </a:ln>
        </p:spPr>
      </p:pic>
      <p:sp>
        <p:nvSpPr>
          <p:cNvPr id="43" name="Rectangle 7"/>
          <p:cNvSpPr/>
          <p:nvPr/>
        </p:nvSpPr>
        <p:spPr>
          <a:xfrm>
            <a:off x="10868760" y="0"/>
            <a:ext cx="965520" cy="9655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9600" cy="1029600"/>
          </a:xfrm>
          <a:prstGeom prst="rect">
            <a:avLst/>
          </a:prstGeom>
          <a:ln w="0">
            <a:noFill/>
          </a:ln>
        </p:spPr>
      </p:pic>
      <p:sp>
        <p:nvSpPr>
          <p:cNvPr id="45"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1400" cy="3379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520000"/>
            <a:ext cx="809532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Pag-unawa sa Pabula, Kuwento, Tekstong Pang-impormasyon, at Usapan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0" y="2930400"/>
            <a:ext cx="12188160" cy="635400"/>
          </a:xfrm>
          <a:prstGeom prst="rect">
            <a:avLst/>
          </a:prstGeom>
          <a:noFill/>
          <a:ln w="0">
            <a:noFill/>
          </a:ln>
        </p:spPr>
        <p:style>
          <a:lnRef idx="0"/>
          <a:fillRef idx="0"/>
          <a:effectRef idx="0"/>
          <a:fontRef idx="minor"/>
        </p:style>
      </p:sp>
      <p:sp>
        <p:nvSpPr>
          <p:cNvPr id="147" name="PlaceHolder 5"/>
          <p:cNvSpPr/>
          <p:nvPr/>
        </p:nvSpPr>
        <p:spPr>
          <a:xfrm>
            <a:off x="286560" y="362160"/>
            <a:ext cx="10510560" cy="71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PANUTO: Basahin ang isang bahagi ng pabula at sagutin ang mga sumusunod na mga katanungan sa bawat bilang. Isulat ang mga sagot  sa iyong kuwaderno. </a:t>
            </a:r>
            <a:endParaRPr b="0" lang="en-PH" sz="1800" spc="-1" strike="noStrike">
              <a:latin typeface="Arial"/>
            </a:endParaRPr>
          </a:p>
        </p:txBody>
      </p:sp>
      <p:sp>
        <p:nvSpPr>
          <p:cNvPr id="148" name=""/>
          <p:cNvSpPr/>
          <p:nvPr/>
        </p:nvSpPr>
        <p:spPr>
          <a:xfrm>
            <a:off x="720000" y="1845360"/>
            <a:ext cx="10798200" cy="121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Ang </a:t>
            </a:r>
            <a:r>
              <a:rPr b="0" lang="en-PH" sz="1800" spc="-1" strike="noStrike">
                <a:solidFill>
                  <a:srgbClr val="000000"/>
                </a:solidFill>
                <a:latin typeface="Lato"/>
                <a:ea typeface="Ðn]êþ"/>
              </a:rPr>
              <a:t>pilandok </a:t>
            </a:r>
            <a:r>
              <a:rPr b="0" lang="en-PH" sz="1800" spc="-1" strike="noStrike">
                <a:solidFill>
                  <a:srgbClr val="000000"/>
                </a:solidFill>
                <a:latin typeface="Lato"/>
                <a:ea typeface="DejaVu Sans"/>
              </a:rPr>
              <a:t>ang nag-iisang species sa pamilya ng tragulidae </a:t>
            </a:r>
            <a:r>
              <a:rPr b="0" lang="en-PH" sz="1800" spc="-1" strike="noStrike">
                <a:solidFill>
                  <a:srgbClr val="000000"/>
                </a:solidFill>
                <a:latin typeface="Lato"/>
                <a:ea typeface="Ðn]êþ"/>
              </a:rPr>
              <a:t>na makikita sa Timog Indochina, Java, at Borneo. Sa Pilipinas, ito ay matatagpuan lamang sa Balabac, Palawan at iba pang maliliit na karatig isla</a:t>
            </a:r>
            <a:endParaRPr b="0" lang="en-PH" sz="1800" spc="-1" strike="noStrike">
              <a:latin typeface="Arial"/>
            </a:endParaRPr>
          </a:p>
          <a:p>
            <a:pPr>
              <a:lnSpc>
                <a:spcPct val="100000"/>
              </a:lnSpc>
              <a:buNone/>
            </a:pPr>
            <a:r>
              <a:rPr b="0" lang="en-PH" sz="1800" spc="-1" strike="noStrike">
                <a:solidFill>
                  <a:srgbClr val="000000"/>
                </a:solidFill>
                <a:latin typeface="Lato"/>
                <a:ea typeface="Ðn]êþ"/>
              </a:rPr>
              <a:t>tulad ng Ramos, Bangkalan, at Bugsuk. Bagaman karaniwan ito sa mga nabanggit na lugar ng Palawan, ito</a:t>
            </a:r>
            <a:endParaRPr b="0" lang="en-PH" sz="1800" spc="-1" strike="noStrike">
              <a:latin typeface="Arial"/>
            </a:endParaRPr>
          </a:p>
          <a:p>
            <a:pPr>
              <a:lnSpc>
                <a:spcPct val="100000"/>
              </a:lnSpc>
              <a:buNone/>
            </a:pPr>
            <a:r>
              <a:rPr b="0" lang="en-PH" sz="1800" spc="-1" strike="noStrike">
                <a:solidFill>
                  <a:srgbClr val="000000"/>
                </a:solidFill>
                <a:latin typeface="Lato"/>
                <a:ea typeface="Ðn]êþ"/>
              </a:rPr>
              <a:t>ay pinangangambahang maubos bunga ng walang patid na panghuhuli sa mga ito sa gubat.</a:t>
            </a:r>
            <a:endParaRPr b="0" lang="en-PH" sz="1800" spc="-1" strike="noStrike">
              <a:latin typeface="Arial"/>
            </a:endParaRPr>
          </a:p>
        </p:txBody>
      </p:sp>
      <p:sp>
        <p:nvSpPr>
          <p:cNvPr id="149" name=""/>
          <p:cNvSpPr/>
          <p:nvPr/>
        </p:nvSpPr>
        <p:spPr>
          <a:xfrm>
            <a:off x="540000" y="1800000"/>
            <a:ext cx="10798920" cy="1438920"/>
          </a:xfrm>
          <a:prstGeom prst="rect">
            <a:avLst/>
          </a:prstGeom>
          <a:noFill/>
          <a:ln w="0">
            <a:solidFill>
              <a:srgbClr val="000000"/>
            </a:solidFill>
          </a:ln>
        </p:spPr>
        <p:style>
          <a:lnRef idx="0"/>
          <a:fillRef idx="0"/>
          <a:effectRef idx="0"/>
          <a:fontRef idx="minor"/>
        </p:style>
      </p:sp>
      <p:sp>
        <p:nvSpPr>
          <p:cNvPr id="150" name=""/>
          <p:cNvSpPr/>
          <p:nvPr/>
        </p:nvSpPr>
        <p:spPr>
          <a:xfrm>
            <a:off x="540000" y="3420000"/>
            <a:ext cx="10978920" cy="2832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Anong mahahalagang impormasyon ang ibinigay ng talata?</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I. Saan nagmula ang pilandok?</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II. Saan makikita ang pilandok?</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III. Ano-ano ang pakinabang sa pilandok?</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IV. Bakit pinangangambahang maubos sa gubat ang pilandok?</a:t>
            </a:r>
            <a:endParaRPr b="0" lang="en-PH" sz="1800" spc="-1" strike="noStrike">
              <a:latin typeface="Arial"/>
            </a:endParaRPr>
          </a:p>
          <a:p>
            <a:pPr marL="720000">
              <a:lnSpc>
                <a:spcPct val="100000"/>
              </a:lnSpc>
              <a:buNone/>
            </a:pPr>
            <a:endParaRPr b="0" lang="en-PH" sz="1800" spc="-1" strike="noStrike">
              <a:latin typeface="Arial"/>
            </a:endParaRPr>
          </a:p>
          <a:p>
            <a:pPr marL="1440000">
              <a:lnSpc>
                <a:spcPct val="100000"/>
              </a:lnSpc>
              <a:buNone/>
            </a:pPr>
            <a:r>
              <a:rPr b="0" lang="en-PH" sz="1800" spc="-1" strike="noStrike">
                <a:solidFill>
                  <a:srgbClr val="000000"/>
                </a:solidFill>
                <a:latin typeface="Lato"/>
                <a:ea typeface="DejaVu Sans"/>
              </a:rPr>
              <a:t>a. Ang I, II, III ay tama at ang IV ay mali.</a:t>
            </a:r>
            <a:endParaRPr b="0" lang="en-PH" sz="1800" spc="-1" strike="noStrike">
              <a:latin typeface="Arial"/>
            </a:endParaRPr>
          </a:p>
          <a:p>
            <a:pPr marL="1440000">
              <a:lnSpc>
                <a:spcPct val="100000"/>
              </a:lnSpc>
              <a:buNone/>
            </a:pPr>
            <a:r>
              <a:rPr b="0" lang="en-PH" sz="1800" spc="-1" strike="noStrike">
                <a:solidFill>
                  <a:srgbClr val="000000"/>
                </a:solidFill>
                <a:latin typeface="Lato"/>
                <a:ea typeface="DejaVu Sans"/>
              </a:rPr>
              <a:t>b. Ang II, III, IV ay tama at ang I ay mali.</a:t>
            </a:r>
            <a:endParaRPr b="0" lang="en-PH" sz="1800" spc="-1" strike="noStrike">
              <a:latin typeface="Arial"/>
            </a:endParaRPr>
          </a:p>
          <a:p>
            <a:pPr marL="1440000">
              <a:lnSpc>
                <a:spcPct val="100000"/>
              </a:lnSpc>
              <a:buNone/>
            </a:pPr>
            <a:r>
              <a:rPr b="0" lang="en-PH" sz="1800" spc="-1" strike="noStrike">
                <a:solidFill>
                  <a:srgbClr val="000000"/>
                </a:solidFill>
                <a:latin typeface="Lato"/>
                <a:ea typeface="DejaVu Sans"/>
              </a:rPr>
              <a:t>c. Ang III, IV, I ay tama at ang II ay mali.</a:t>
            </a:r>
            <a:endParaRPr b="0" lang="en-PH" sz="1800" spc="-1" strike="noStrike">
              <a:latin typeface="Arial"/>
            </a:endParaRPr>
          </a:p>
          <a:p>
            <a:pPr marL="1440000">
              <a:lnSpc>
                <a:spcPct val="100000"/>
              </a:lnSpc>
              <a:buNone/>
            </a:pPr>
            <a:r>
              <a:rPr b="0" lang="en-PH" sz="1800" spc="-1" strike="noStrike">
                <a:solidFill>
                  <a:srgbClr val="000000"/>
                </a:solidFill>
                <a:latin typeface="Lato"/>
                <a:ea typeface="DejaVu Sans"/>
              </a:rPr>
              <a:t>d. Ang I, II, IV ay tama at ang III ay mali.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0" y="2930400"/>
            <a:ext cx="12188160" cy="635400"/>
          </a:xfrm>
          <a:prstGeom prst="rect">
            <a:avLst/>
          </a:prstGeom>
          <a:noFill/>
          <a:ln w="0">
            <a:noFill/>
          </a:ln>
        </p:spPr>
        <p:style>
          <a:lnRef idx="0"/>
          <a:fillRef idx="0"/>
          <a:effectRef idx="0"/>
          <a:fontRef idx="minor"/>
        </p:style>
      </p:sp>
      <p:sp>
        <p:nvSpPr>
          <p:cNvPr id="152" name="PlaceHolder 6"/>
          <p:cNvSpPr/>
          <p:nvPr/>
        </p:nvSpPr>
        <p:spPr>
          <a:xfrm>
            <a:off x="286560" y="362160"/>
            <a:ext cx="10510560" cy="71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PANUTO: Basahin ang isang bahagi ng pabula at sagutin ang mga sumusunod na mga katanungan sa bawat bilang. Isulat ang mga sagot  sa iyong kuwaderno. </a:t>
            </a:r>
            <a:endParaRPr b="0" lang="en-PH" sz="1800" spc="-1" strike="noStrike">
              <a:latin typeface="Arial"/>
            </a:endParaRPr>
          </a:p>
        </p:txBody>
      </p:sp>
      <p:sp>
        <p:nvSpPr>
          <p:cNvPr id="153" name=""/>
          <p:cNvSpPr/>
          <p:nvPr/>
        </p:nvSpPr>
        <p:spPr>
          <a:xfrm>
            <a:off x="720000" y="1845360"/>
            <a:ext cx="10798200" cy="121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Ang </a:t>
            </a:r>
            <a:r>
              <a:rPr b="0" lang="en-PH" sz="1800" spc="-1" strike="noStrike">
                <a:solidFill>
                  <a:srgbClr val="000000"/>
                </a:solidFill>
                <a:latin typeface="Lato"/>
                <a:ea typeface="Ðn]êþ"/>
              </a:rPr>
              <a:t>pilandok </a:t>
            </a:r>
            <a:r>
              <a:rPr b="0" lang="en-PH" sz="1800" spc="-1" strike="noStrike">
                <a:solidFill>
                  <a:srgbClr val="000000"/>
                </a:solidFill>
                <a:latin typeface="Lato"/>
                <a:ea typeface="DejaVu Sans"/>
              </a:rPr>
              <a:t>ang nag-iisang species sa pamilya ng tragulidae </a:t>
            </a:r>
            <a:r>
              <a:rPr b="0" lang="en-PH" sz="1800" spc="-1" strike="noStrike">
                <a:solidFill>
                  <a:srgbClr val="000000"/>
                </a:solidFill>
                <a:latin typeface="Lato"/>
                <a:ea typeface="Ðn]êþ"/>
              </a:rPr>
              <a:t>na makikita sa Timog Indochina, Java, at Borneo. Sa Pilipinas, ito ay matatagpuan lamang sa Balabac, Palawan at iba pang maliliit na karatig isla</a:t>
            </a:r>
            <a:endParaRPr b="0" lang="en-PH" sz="1800" spc="-1" strike="noStrike">
              <a:latin typeface="Arial"/>
            </a:endParaRPr>
          </a:p>
          <a:p>
            <a:pPr>
              <a:lnSpc>
                <a:spcPct val="100000"/>
              </a:lnSpc>
              <a:buNone/>
            </a:pPr>
            <a:r>
              <a:rPr b="0" lang="en-PH" sz="1800" spc="-1" strike="noStrike">
                <a:solidFill>
                  <a:srgbClr val="000000"/>
                </a:solidFill>
                <a:latin typeface="Lato"/>
                <a:ea typeface="Ðn]êþ"/>
              </a:rPr>
              <a:t>tulad ng Ramos, Bangkalan, at Bugsuk. Bagaman karaniwan ito sa mga nabanggit na lugar ng Palawan, ito</a:t>
            </a:r>
            <a:endParaRPr b="0" lang="en-PH" sz="1800" spc="-1" strike="noStrike">
              <a:latin typeface="Arial"/>
            </a:endParaRPr>
          </a:p>
          <a:p>
            <a:pPr>
              <a:lnSpc>
                <a:spcPct val="100000"/>
              </a:lnSpc>
              <a:buNone/>
            </a:pPr>
            <a:r>
              <a:rPr b="0" lang="en-PH" sz="1800" spc="-1" strike="noStrike">
                <a:solidFill>
                  <a:srgbClr val="000000"/>
                </a:solidFill>
                <a:latin typeface="Lato"/>
                <a:ea typeface="Ðn]êþ"/>
              </a:rPr>
              <a:t>ay pinangangambahang maubos bunga ng walang patid na panghuhuli sa mga ito sa gubat.</a:t>
            </a:r>
            <a:endParaRPr b="0" lang="en-PH" sz="1800" spc="-1" strike="noStrike">
              <a:latin typeface="Arial"/>
            </a:endParaRPr>
          </a:p>
        </p:txBody>
      </p:sp>
      <p:sp>
        <p:nvSpPr>
          <p:cNvPr id="154" name=""/>
          <p:cNvSpPr/>
          <p:nvPr/>
        </p:nvSpPr>
        <p:spPr>
          <a:xfrm>
            <a:off x="540000" y="1800000"/>
            <a:ext cx="10798920" cy="1438920"/>
          </a:xfrm>
          <a:prstGeom prst="rect">
            <a:avLst/>
          </a:prstGeom>
          <a:noFill/>
          <a:ln w="0">
            <a:solidFill>
              <a:srgbClr val="000000"/>
            </a:solidFill>
          </a:ln>
        </p:spPr>
        <p:style>
          <a:lnRef idx="0"/>
          <a:fillRef idx="0"/>
          <a:effectRef idx="0"/>
          <a:fontRef idx="minor"/>
        </p:style>
      </p:sp>
      <p:sp>
        <p:nvSpPr>
          <p:cNvPr id="155" name=""/>
          <p:cNvSpPr/>
          <p:nvPr/>
        </p:nvSpPr>
        <p:spPr>
          <a:xfrm>
            <a:off x="540000" y="3600000"/>
            <a:ext cx="10978920" cy="25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Anong detalye ang nagbigay ng paliwanag kung bakit pinangangambahang maubos ang pilandok sa kagubatan?</a:t>
            </a:r>
            <a:endParaRPr b="0" lang="en-PH" sz="1800" spc="-1" strike="noStrike">
              <a:latin typeface="Arial"/>
            </a:endParaRPr>
          </a:p>
          <a:p>
            <a:pPr>
              <a:lnSpc>
                <a:spcPct val="100000"/>
              </a:lnSpc>
              <a:buNone/>
            </a:pP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a. Karaniwan ito sa bundok ng Palawan.</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b. Makikita ito sa Timog Indochina, Java, at Borneo.</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c. Nag-iisang species ito sa pamilya ng tragulidae.</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d. Bunga ng walang patid na panghuhuli ng mga ito sa gubat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0" y="2930400"/>
            <a:ext cx="12188160" cy="635400"/>
          </a:xfrm>
          <a:prstGeom prst="rect">
            <a:avLst/>
          </a:prstGeom>
          <a:noFill/>
          <a:ln w="0">
            <a:noFill/>
          </a:ln>
        </p:spPr>
        <p:style>
          <a:lnRef idx="0"/>
          <a:fillRef idx="0"/>
          <a:effectRef idx="0"/>
          <a:fontRef idx="minor"/>
        </p:style>
      </p:sp>
      <p:sp>
        <p:nvSpPr>
          <p:cNvPr id="157" name="PlaceHolder 8"/>
          <p:cNvSpPr/>
          <p:nvPr/>
        </p:nvSpPr>
        <p:spPr>
          <a:xfrm>
            <a:off x="286560" y="362160"/>
            <a:ext cx="10510560" cy="71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PANUTO: Basahin ang isang bahagi ng pabula at sagutin ang mga sumusunod na mga katanungan sa bawat bilang. Isulat ang mga sagot  sa iyong kuwaderno. </a:t>
            </a:r>
            <a:endParaRPr b="0" lang="en-PH" sz="1800" spc="-1" strike="noStrike">
              <a:latin typeface="Arial"/>
            </a:endParaRPr>
          </a:p>
        </p:txBody>
      </p:sp>
      <p:sp>
        <p:nvSpPr>
          <p:cNvPr id="158" name=""/>
          <p:cNvSpPr/>
          <p:nvPr/>
        </p:nvSpPr>
        <p:spPr>
          <a:xfrm>
            <a:off x="720000" y="1845360"/>
            <a:ext cx="10798200" cy="121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Ang </a:t>
            </a:r>
            <a:r>
              <a:rPr b="0" lang="en-PH" sz="1800" spc="-1" strike="noStrike">
                <a:solidFill>
                  <a:srgbClr val="000000"/>
                </a:solidFill>
                <a:latin typeface="Lato"/>
                <a:ea typeface="Ðn]êþ"/>
              </a:rPr>
              <a:t>pilandok </a:t>
            </a:r>
            <a:r>
              <a:rPr b="0" lang="en-PH" sz="1800" spc="-1" strike="noStrike">
                <a:solidFill>
                  <a:srgbClr val="000000"/>
                </a:solidFill>
                <a:latin typeface="Lato"/>
                <a:ea typeface="DejaVu Sans"/>
              </a:rPr>
              <a:t>ang nag-iisang species sa pamilya ng tragulidae </a:t>
            </a:r>
            <a:r>
              <a:rPr b="0" lang="en-PH" sz="1800" spc="-1" strike="noStrike">
                <a:solidFill>
                  <a:srgbClr val="000000"/>
                </a:solidFill>
                <a:latin typeface="Lato"/>
                <a:ea typeface="Ðn]êþ"/>
              </a:rPr>
              <a:t>na makikita sa Timog Indochina, Java, at Borneo. Sa Pilipinas, ito ay matatagpuan lamang sa Balabac, Palawan at iba pang maliliit na karatig isla</a:t>
            </a:r>
            <a:endParaRPr b="0" lang="en-PH" sz="1800" spc="-1" strike="noStrike">
              <a:latin typeface="Arial"/>
            </a:endParaRPr>
          </a:p>
          <a:p>
            <a:pPr>
              <a:lnSpc>
                <a:spcPct val="100000"/>
              </a:lnSpc>
              <a:buNone/>
            </a:pPr>
            <a:r>
              <a:rPr b="0" lang="en-PH" sz="1800" spc="-1" strike="noStrike">
                <a:solidFill>
                  <a:srgbClr val="000000"/>
                </a:solidFill>
                <a:latin typeface="Lato"/>
                <a:ea typeface="Ðn]êþ"/>
              </a:rPr>
              <a:t>tulad ng Ramos, Bangkalan, at Bugsuk. Bagaman karaniwan ito sa mga nabanggit na lugar ng Palawan, ito</a:t>
            </a:r>
            <a:endParaRPr b="0" lang="en-PH" sz="1800" spc="-1" strike="noStrike">
              <a:latin typeface="Arial"/>
            </a:endParaRPr>
          </a:p>
          <a:p>
            <a:pPr>
              <a:lnSpc>
                <a:spcPct val="100000"/>
              </a:lnSpc>
              <a:buNone/>
            </a:pPr>
            <a:r>
              <a:rPr b="0" lang="en-PH" sz="1800" spc="-1" strike="noStrike">
                <a:solidFill>
                  <a:srgbClr val="000000"/>
                </a:solidFill>
                <a:latin typeface="Lato"/>
                <a:ea typeface="Ðn]êþ"/>
              </a:rPr>
              <a:t>ay pinangangambahang maubos bunga ng walang patid na panghuhuli sa mga ito sa gubat.</a:t>
            </a:r>
            <a:endParaRPr b="0" lang="en-PH" sz="1800" spc="-1" strike="noStrike">
              <a:latin typeface="Arial"/>
            </a:endParaRPr>
          </a:p>
        </p:txBody>
      </p:sp>
      <p:sp>
        <p:nvSpPr>
          <p:cNvPr id="159" name=""/>
          <p:cNvSpPr/>
          <p:nvPr/>
        </p:nvSpPr>
        <p:spPr>
          <a:xfrm>
            <a:off x="540000" y="1800000"/>
            <a:ext cx="10798920" cy="1438920"/>
          </a:xfrm>
          <a:prstGeom prst="rect">
            <a:avLst/>
          </a:prstGeom>
          <a:noFill/>
          <a:ln w="0">
            <a:solidFill>
              <a:srgbClr val="000000"/>
            </a:solidFill>
          </a:ln>
        </p:spPr>
        <p:style>
          <a:lnRef idx="0"/>
          <a:fillRef idx="0"/>
          <a:effectRef idx="0"/>
          <a:fontRef idx="minor"/>
        </p:style>
      </p:sp>
      <p:sp>
        <p:nvSpPr>
          <p:cNvPr id="160" name=""/>
          <p:cNvSpPr/>
          <p:nvPr/>
        </p:nvSpPr>
        <p:spPr>
          <a:xfrm>
            <a:off x="540000" y="3600000"/>
            <a:ext cx="10978920" cy="25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5. Anong tanong ang </a:t>
            </a:r>
            <a:r>
              <a:rPr b="0" lang="en-PH" sz="1800" spc="-1" strike="noStrike">
                <a:solidFill>
                  <a:srgbClr val="000000"/>
                </a:solidFill>
                <a:latin typeface="Lato"/>
                <a:ea typeface="Ðn]êþ"/>
              </a:rPr>
              <a:t>hindi masasagot ng talata?</a:t>
            </a:r>
            <a:endParaRPr b="0" lang="en-PH" sz="1800" spc="-1" strike="noStrike">
              <a:latin typeface="Arial"/>
            </a:endParaRPr>
          </a:p>
          <a:p>
            <a:pPr marL="720000">
              <a:lnSpc>
                <a:spcPct val="100000"/>
              </a:lnSpc>
              <a:buNone/>
            </a:pPr>
            <a:r>
              <a:rPr b="0" lang="en-PH" sz="1800" spc="-1" strike="noStrike">
                <a:solidFill>
                  <a:srgbClr val="000000"/>
                </a:solidFill>
                <a:latin typeface="Lato"/>
                <a:ea typeface="Ðn]êþ"/>
              </a:rPr>
              <a:t>a. Saang lugar makikita ang pilandok?</a:t>
            </a:r>
            <a:endParaRPr b="0" lang="en-PH" sz="1800" spc="-1" strike="noStrike">
              <a:latin typeface="Arial"/>
            </a:endParaRPr>
          </a:p>
          <a:p>
            <a:pPr marL="720000">
              <a:lnSpc>
                <a:spcPct val="100000"/>
              </a:lnSpc>
              <a:buNone/>
            </a:pPr>
            <a:r>
              <a:rPr b="0" lang="en-PH" sz="1800" spc="-1" strike="noStrike">
                <a:solidFill>
                  <a:srgbClr val="000000"/>
                </a:solidFill>
                <a:latin typeface="Lato"/>
                <a:ea typeface="Ðn]êþ"/>
              </a:rPr>
              <a:t>b. Ano ang pag-uugali ng isang pilandok?</a:t>
            </a:r>
            <a:endParaRPr b="0" lang="en-PH" sz="1800" spc="-1" strike="noStrike">
              <a:latin typeface="Arial"/>
            </a:endParaRPr>
          </a:p>
          <a:p>
            <a:pPr marL="720000">
              <a:lnSpc>
                <a:spcPct val="100000"/>
              </a:lnSpc>
              <a:buNone/>
            </a:pPr>
            <a:r>
              <a:rPr b="0" lang="en-PH" sz="1800" spc="-1" strike="noStrike">
                <a:solidFill>
                  <a:srgbClr val="000000"/>
                </a:solidFill>
                <a:latin typeface="Lato"/>
                <a:ea typeface="Ðn]êþ"/>
              </a:rPr>
              <a:t>c. Sa anong species nagmula ang pilandok?</a:t>
            </a:r>
            <a:endParaRPr b="0" lang="en-PH" sz="1800" spc="-1" strike="noStrike">
              <a:latin typeface="Arial"/>
            </a:endParaRPr>
          </a:p>
          <a:p>
            <a:pPr marL="720000">
              <a:lnSpc>
                <a:spcPct val="100000"/>
              </a:lnSpc>
              <a:buNone/>
            </a:pPr>
            <a:r>
              <a:rPr b="0" lang="en-PH" sz="1800" spc="-1" strike="noStrike">
                <a:solidFill>
                  <a:srgbClr val="000000"/>
                </a:solidFill>
                <a:latin typeface="Lato"/>
                <a:ea typeface="Ðn]êþ"/>
              </a:rPr>
              <a:t>d. Anong panganib ang nagbabanta sa mga pilandok sa kagubatan?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itle 1"/>
          <p:cNvSpPr/>
          <p:nvPr/>
        </p:nvSpPr>
        <p:spPr>
          <a:xfrm>
            <a:off x="-1472040" y="0"/>
            <a:ext cx="9138960" cy="23824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SUSI SA PAGWAWASTO:</a:t>
            </a:r>
            <a:endParaRPr b="0" lang="en-PH" sz="3600" spc="-1" strike="noStrike">
              <a:latin typeface="Arial"/>
            </a:endParaRPr>
          </a:p>
        </p:txBody>
      </p:sp>
      <p:sp>
        <p:nvSpPr>
          <p:cNvPr id="162" name="Title 2"/>
          <p:cNvSpPr/>
          <p:nvPr/>
        </p:nvSpPr>
        <p:spPr>
          <a:xfrm>
            <a:off x="-1220040" y="1764000"/>
            <a:ext cx="9138960" cy="2382480"/>
          </a:xfrm>
          <a:prstGeom prst="rect">
            <a:avLst/>
          </a:prstGeom>
          <a:noFill/>
          <a:ln w="0">
            <a:noFill/>
          </a:ln>
        </p:spPr>
        <p:style>
          <a:lnRef idx="0"/>
          <a:fillRef idx="0"/>
          <a:effectRef idx="0"/>
          <a:fontRef idx="minor"/>
        </p:style>
        <p:txBody>
          <a:bodyPr lIns="90000" rIns="90000" tIns="45000" bIns="45000" anchor="ctr">
            <a:normAutofit fontScale="92000"/>
          </a:bodyPr>
          <a:p>
            <a:pPr algn="ctr">
              <a:lnSpc>
                <a:spcPct val="90000"/>
              </a:lnSpc>
              <a:buNone/>
            </a:pPr>
            <a:r>
              <a:rPr b="0" lang="en-US" sz="3600" spc="-1" strike="noStrike">
                <a:solidFill>
                  <a:srgbClr val="000000"/>
                </a:solidFill>
                <a:latin typeface="Lato"/>
                <a:ea typeface="DejaVu Sans"/>
              </a:rPr>
              <a:t>1. C</a:t>
            </a:r>
            <a:endParaRPr b="0" lang="en-PH" sz="3600" spc="-1" strike="noStrike">
              <a:latin typeface="Arial"/>
            </a:endParaRPr>
          </a:p>
          <a:p>
            <a:pPr algn="ctr">
              <a:lnSpc>
                <a:spcPct val="90000"/>
              </a:lnSpc>
              <a:buNone/>
            </a:pPr>
            <a:r>
              <a:rPr b="0" lang="en-US" sz="3600" spc="-1" strike="noStrike">
                <a:solidFill>
                  <a:srgbClr val="000000"/>
                </a:solidFill>
                <a:latin typeface="Lato"/>
                <a:ea typeface="DejaVu Sans"/>
              </a:rPr>
              <a:t>2. C</a:t>
            </a:r>
            <a:endParaRPr b="0" lang="en-PH" sz="3600" spc="-1" strike="noStrike">
              <a:latin typeface="Arial"/>
            </a:endParaRPr>
          </a:p>
          <a:p>
            <a:pPr algn="ctr">
              <a:lnSpc>
                <a:spcPct val="90000"/>
              </a:lnSpc>
              <a:buNone/>
            </a:pPr>
            <a:r>
              <a:rPr b="0" lang="en-US" sz="3600" spc="-1" strike="noStrike">
                <a:solidFill>
                  <a:srgbClr val="000000"/>
                </a:solidFill>
                <a:latin typeface="Lato"/>
                <a:ea typeface="DejaVu Sans"/>
              </a:rPr>
              <a:t>3. D</a:t>
            </a:r>
            <a:endParaRPr b="0" lang="en-PH" sz="3600" spc="-1" strike="noStrike">
              <a:latin typeface="Arial"/>
            </a:endParaRPr>
          </a:p>
          <a:p>
            <a:pPr algn="ctr">
              <a:lnSpc>
                <a:spcPct val="90000"/>
              </a:lnSpc>
              <a:buNone/>
            </a:pPr>
            <a:r>
              <a:rPr b="0" lang="en-US" sz="3600" spc="-1" strike="noStrike">
                <a:solidFill>
                  <a:srgbClr val="000000"/>
                </a:solidFill>
                <a:latin typeface="Lato"/>
                <a:ea typeface="DejaVu Sans"/>
              </a:rPr>
              <a:t>4. D</a:t>
            </a:r>
            <a:endParaRPr b="0" lang="en-PH" sz="3600" spc="-1" strike="noStrike">
              <a:latin typeface="Arial"/>
            </a:endParaRPr>
          </a:p>
          <a:p>
            <a:pPr algn="ctr">
              <a:lnSpc>
                <a:spcPct val="90000"/>
              </a:lnSpc>
              <a:buNone/>
            </a:pPr>
            <a:r>
              <a:rPr b="0" lang="en-US" sz="3600" spc="-1" strike="noStrike">
                <a:solidFill>
                  <a:srgbClr val="000000"/>
                </a:solidFill>
                <a:latin typeface="Lato"/>
                <a:ea typeface="DejaVu Sans"/>
              </a:rPr>
              <a:t>5. B</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466560" y="1198080"/>
            <a:ext cx="10510560" cy="1320480"/>
          </a:xfrm>
          <a:prstGeom prst="rect">
            <a:avLst/>
          </a:prstGeom>
          <a:noFill/>
          <a:ln w="0">
            <a:noFill/>
          </a:ln>
        </p:spPr>
        <p:txBody>
          <a:bodyPr lIns="90000" rIns="90000" tIns="45000" bIns="45000" anchor="ctr">
            <a:normAutofit/>
          </a:bodyPr>
          <a:p>
            <a:pPr>
              <a:lnSpc>
                <a:spcPct val="90000"/>
              </a:lnSpc>
              <a:buNone/>
            </a:pPr>
            <a:r>
              <a:rPr b="1" lang="en-US" sz="3600" spc="-1" strike="noStrike">
                <a:solidFill>
                  <a:srgbClr val="000000"/>
                </a:solidFill>
                <a:latin typeface="Montserrat Medium"/>
              </a:rPr>
              <a:t>KAHULUGAN NG KUWENTO</a:t>
            </a:r>
            <a:endParaRPr b="0" lang="en-PH" sz="3600" spc="-1" strike="noStrike">
              <a:latin typeface="Arial"/>
            </a:endParaRPr>
          </a:p>
        </p:txBody>
      </p:sp>
      <p:sp>
        <p:nvSpPr>
          <p:cNvPr id="126" name="PlaceHolder 2"/>
          <p:cNvSpPr>
            <a:spLocks noGrp="1"/>
          </p:cNvSpPr>
          <p:nvPr>
            <p:ph/>
          </p:nvPr>
        </p:nvSpPr>
        <p:spPr>
          <a:xfrm>
            <a:off x="825840" y="2518560"/>
            <a:ext cx="10510560" cy="746280"/>
          </a:xfrm>
          <a:prstGeom prst="rect">
            <a:avLst/>
          </a:prstGeom>
          <a:noFill/>
          <a:ln w="0">
            <a:noFill/>
          </a:ln>
        </p:spPr>
        <p:txBody>
          <a:bodyPr lIns="90000" rIns="90000" tIns="45000" bIns="45000" anchor="t">
            <a:noAutofit/>
          </a:bodyPr>
          <a:p>
            <a:pPr>
              <a:lnSpc>
                <a:spcPct val="100000"/>
              </a:lnSpc>
              <a:buNone/>
            </a:pPr>
            <a:r>
              <a:rPr b="0" lang="en-US" sz="1800" spc="-1" strike="noStrike">
                <a:solidFill>
                  <a:srgbClr val="000000"/>
                </a:solidFill>
                <a:latin typeface="Lato"/>
                <a:ea typeface="Arial;Arial"/>
              </a:rPr>
              <a:t>Ito ay isang akdang pampanitikan na maaaring kathang-isip lamang o maaari din namang hango sa isang tunay na karanasan. Ito ay may iba’t ibang elemento tulad ng tauhan, tagpuan, banghay ng mga pangyayari (simula, gitna, at wakas), at tema o paksang diwa. May kaisahan ang tema o paksa nito.</a:t>
            </a:r>
            <a:endParaRPr b="0" lang="en-PH" sz="1800" spc="-1" strike="noStrike">
              <a:latin typeface="Arial"/>
            </a:endParaRPr>
          </a:p>
          <a:p>
            <a:pPr algn="just">
              <a:lnSpc>
                <a:spcPts val="2480"/>
              </a:lnSpc>
              <a:spcAft>
                <a:spcPts val="601"/>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66560" y="1198080"/>
            <a:ext cx="10510560" cy="1320480"/>
          </a:xfrm>
          <a:prstGeom prst="rect">
            <a:avLst/>
          </a:prstGeom>
          <a:noFill/>
          <a:ln w="0">
            <a:noFill/>
          </a:ln>
        </p:spPr>
        <p:txBody>
          <a:bodyPr lIns="90000" rIns="90000" tIns="45000" bIns="45000" anchor="ctr">
            <a:normAutofit/>
          </a:bodyPr>
          <a:p>
            <a:pPr>
              <a:lnSpc>
                <a:spcPct val="90000"/>
              </a:lnSpc>
              <a:buNone/>
            </a:pPr>
            <a:r>
              <a:rPr b="1" lang="en-US" sz="3600" spc="-1" strike="noStrike">
                <a:solidFill>
                  <a:srgbClr val="000000"/>
                </a:solidFill>
                <a:latin typeface="Montserrat Medium"/>
              </a:rPr>
              <a:t>KAHULUGAN NG PABULA</a:t>
            </a:r>
            <a:endParaRPr b="0" lang="en-PH" sz="3600" spc="-1" strike="noStrike">
              <a:latin typeface="Arial"/>
            </a:endParaRPr>
          </a:p>
        </p:txBody>
      </p:sp>
      <p:sp>
        <p:nvSpPr>
          <p:cNvPr id="128" name="PlaceHolder 2"/>
          <p:cNvSpPr>
            <a:spLocks noGrp="1"/>
          </p:cNvSpPr>
          <p:nvPr>
            <p:ph/>
          </p:nvPr>
        </p:nvSpPr>
        <p:spPr>
          <a:xfrm>
            <a:off x="900000" y="2520000"/>
            <a:ext cx="10510560" cy="746280"/>
          </a:xfrm>
          <a:prstGeom prst="rect">
            <a:avLst/>
          </a:prstGeom>
          <a:noFill/>
          <a:ln w="0">
            <a:noFill/>
          </a:ln>
        </p:spPr>
        <p:txBody>
          <a:bodyPr lIns="90000" rIns="90000" tIns="45000" bIns="45000" anchor="t">
            <a:noAutofit/>
          </a:bodyPr>
          <a:p>
            <a:pPr>
              <a:lnSpc>
                <a:spcPct val="100000"/>
              </a:lnSpc>
              <a:buNone/>
            </a:pPr>
            <a:r>
              <a:rPr b="0" lang="en-US" sz="1800" spc="-1" strike="noStrike">
                <a:solidFill>
                  <a:srgbClr val="000000"/>
                </a:solidFill>
                <a:latin typeface="Lato"/>
              </a:rPr>
              <a:t>Ito ay isang uri ng kuwento kung saan ang gumaganap na tauhan ay mga hayop. Naghahatid ito ng mabuting mensahe o aral sa buhay. May mga elemento ito katulad ng isang kuwento.</a:t>
            </a:r>
            <a:endParaRPr b="0" lang="en-PH" sz="1800" spc="-1" strike="noStrike">
              <a:latin typeface="Arial"/>
            </a:endParaRPr>
          </a:p>
          <a:p>
            <a:pPr algn="just">
              <a:lnSpc>
                <a:spcPts val="2480"/>
              </a:lnSpc>
              <a:spcAft>
                <a:spcPts val="601"/>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466560" y="1198080"/>
            <a:ext cx="10510560" cy="1320480"/>
          </a:xfrm>
          <a:prstGeom prst="rect">
            <a:avLst/>
          </a:prstGeom>
          <a:noFill/>
          <a:ln w="0">
            <a:noFill/>
          </a:ln>
        </p:spPr>
        <p:txBody>
          <a:bodyPr lIns="90000" rIns="90000" tIns="45000" bIns="45000" anchor="ctr">
            <a:normAutofit/>
          </a:bodyPr>
          <a:p>
            <a:pPr>
              <a:lnSpc>
                <a:spcPct val="90000"/>
              </a:lnSpc>
              <a:buNone/>
            </a:pPr>
            <a:r>
              <a:rPr b="1" lang="en-US" sz="3600" spc="-1" strike="noStrike">
                <a:solidFill>
                  <a:srgbClr val="000000"/>
                </a:solidFill>
                <a:latin typeface="Montserrat Medium"/>
              </a:rPr>
              <a:t>KAHULUGAN NG USAPAN</a:t>
            </a:r>
            <a:endParaRPr b="0" lang="en-PH" sz="3600" spc="-1" strike="noStrike">
              <a:latin typeface="Arial"/>
            </a:endParaRPr>
          </a:p>
        </p:txBody>
      </p:sp>
      <p:sp>
        <p:nvSpPr>
          <p:cNvPr id="130" name="PlaceHolder 2"/>
          <p:cNvSpPr>
            <a:spLocks noGrp="1"/>
          </p:cNvSpPr>
          <p:nvPr>
            <p:ph/>
          </p:nvPr>
        </p:nvSpPr>
        <p:spPr>
          <a:xfrm>
            <a:off x="900000" y="2520000"/>
            <a:ext cx="10510560" cy="746280"/>
          </a:xfrm>
          <a:prstGeom prst="rect">
            <a:avLst/>
          </a:prstGeom>
          <a:noFill/>
          <a:ln w="0">
            <a:noFill/>
          </a:ln>
        </p:spPr>
        <p:txBody>
          <a:bodyPr lIns="90000" rIns="90000" tIns="45000" bIns="45000" anchor="t">
            <a:noAutofit/>
          </a:bodyPr>
          <a:p>
            <a:pPr>
              <a:lnSpc>
                <a:spcPct val="100000"/>
              </a:lnSpc>
              <a:buNone/>
            </a:pPr>
            <a:r>
              <a:rPr b="0" lang="en-US" sz="1800" spc="-1" strike="noStrike">
                <a:solidFill>
                  <a:srgbClr val="000000"/>
                </a:solidFill>
                <a:latin typeface="Lato"/>
              </a:rPr>
              <a:t>Ito ang paglalahad ng ibig sabihin ng isang tao sa kaniyang kausap o ang pagpapalitan ng kanilang saloobin. Karaniwang nakikita sa isang teksto kagaya ng kuwento ang usapan ng mga tauhan.</a:t>
            </a:r>
            <a:endParaRPr b="0" lang="en-PH" sz="1800" spc="-1" strike="noStrike">
              <a:latin typeface="Arial"/>
            </a:endParaRPr>
          </a:p>
          <a:p>
            <a:pPr algn="just">
              <a:lnSpc>
                <a:spcPts val="2480"/>
              </a:lnSpc>
              <a:spcAft>
                <a:spcPts val="601"/>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66560" y="1558800"/>
            <a:ext cx="11232720" cy="1320480"/>
          </a:xfrm>
          <a:prstGeom prst="rect">
            <a:avLst/>
          </a:prstGeom>
          <a:noFill/>
          <a:ln w="0">
            <a:noFill/>
          </a:ln>
        </p:spPr>
        <p:txBody>
          <a:bodyPr lIns="90000" rIns="90000" tIns="45000" bIns="45000" anchor="ctr">
            <a:normAutofit/>
          </a:bodyPr>
          <a:p>
            <a:pPr>
              <a:lnSpc>
                <a:spcPct val="90000"/>
              </a:lnSpc>
              <a:buNone/>
            </a:pPr>
            <a:r>
              <a:rPr b="1" lang="en-US" sz="3600" spc="-1" strike="noStrike">
                <a:solidFill>
                  <a:srgbClr val="000000"/>
                </a:solidFill>
                <a:latin typeface="Montserrat Medium"/>
              </a:rPr>
              <a:t>KAHULUGAN NG TEKSTONG IMPORMATIBO</a:t>
            </a:r>
            <a:endParaRPr b="0" lang="en-PH" sz="3600" spc="-1" strike="noStrike">
              <a:latin typeface="Arial"/>
            </a:endParaRPr>
          </a:p>
        </p:txBody>
      </p:sp>
      <p:sp>
        <p:nvSpPr>
          <p:cNvPr id="132" name="PlaceHolder 2"/>
          <p:cNvSpPr>
            <a:spLocks noGrp="1"/>
          </p:cNvSpPr>
          <p:nvPr>
            <p:ph/>
          </p:nvPr>
        </p:nvSpPr>
        <p:spPr>
          <a:xfrm>
            <a:off x="900000" y="2853000"/>
            <a:ext cx="10510560" cy="746280"/>
          </a:xfrm>
          <a:prstGeom prst="rect">
            <a:avLst/>
          </a:prstGeom>
          <a:noFill/>
          <a:ln w="0">
            <a:noFill/>
          </a:ln>
        </p:spPr>
        <p:txBody>
          <a:bodyPr lIns="90000" rIns="90000" tIns="45000" bIns="45000" anchor="t">
            <a:noAutofit/>
          </a:bodyPr>
          <a:p>
            <a:pPr>
              <a:lnSpc>
                <a:spcPct val="100000"/>
              </a:lnSpc>
              <a:buNone/>
            </a:pPr>
            <a:r>
              <a:rPr b="0" lang="en-US" sz="1800" spc="-1" strike="noStrike">
                <a:solidFill>
                  <a:srgbClr val="000000"/>
                </a:solidFill>
                <a:latin typeface="Lato"/>
              </a:rPr>
              <a:t>Ito ay isang uri ng teksto o babasahin na nagbibigay ng kaalaman, paliwanag, o paglalarawan tungkol sa isang paksa. May pinagbatayan o pinagkunan ang mga impormasyon dito. Inilalahad din nito ang mahahalaga at tiyak na detalye. Ito ay ayon sa pananaliksik o ibayong pagbabasa at pag-aaral.</a:t>
            </a:r>
            <a:endParaRPr b="0" lang="en-PH" sz="1800" spc="-1" strike="noStrike">
              <a:latin typeface="Arial"/>
            </a:endParaRPr>
          </a:p>
          <a:p>
            <a:pPr algn="just">
              <a:lnSpc>
                <a:spcPts val="2480"/>
              </a:lnSpc>
              <a:spcAft>
                <a:spcPts val="601"/>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540000" y="658080"/>
            <a:ext cx="10510560" cy="1320480"/>
          </a:xfrm>
          <a:prstGeom prst="rect">
            <a:avLst/>
          </a:prstGeom>
          <a:noFill/>
          <a:ln w="0">
            <a:noFill/>
          </a:ln>
        </p:spPr>
        <p:txBody>
          <a:bodyPr lIns="90000" rIns="90000" tIns="45000" bIns="45000" anchor="ctr">
            <a:normAutofit/>
          </a:bodyPr>
          <a:p>
            <a:pPr>
              <a:lnSpc>
                <a:spcPct val="90000"/>
              </a:lnSpc>
              <a:buNone/>
            </a:pPr>
            <a:r>
              <a:rPr b="1" lang="en-US" sz="3600" spc="-1" strike="noStrike">
                <a:solidFill>
                  <a:srgbClr val="000000"/>
                </a:solidFill>
                <a:latin typeface="Montserrat Medium"/>
              </a:rPr>
              <a:t>Dapat Tandaan:</a:t>
            </a:r>
            <a:endParaRPr b="0" lang="en-PH" sz="3600" spc="-1" strike="noStrike">
              <a:latin typeface="Arial"/>
            </a:endParaRPr>
          </a:p>
        </p:txBody>
      </p:sp>
      <p:sp>
        <p:nvSpPr>
          <p:cNvPr id="134" name="PlaceHolder 2"/>
          <p:cNvSpPr>
            <a:spLocks noGrp="1"/>
          </p:cNvSpPr>
          <p:nvPr>
            <p:ph/>
          </p:nvPr>
        </p:nvSpPr>
        <p:spPr>
          <a:xfrm>
            <a:off x="1008000" y="2132280"/>
            <a:ext cx="10510560" cy="74628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n-US" sz="1800" spc="-1" strike="noStrike">
                <a:solidFill>
                  <a:srgbClr val="000000"/>
                </a:solidFill>
                <a:latin typeface="Lato"/>
              </a:rPr>
              <a:t>Mahalaga ang pagkakasunod-sunod ng mga pangyayari sa kuwento upang maunawaan ng mambabasa. Ipinakikita ito sa elemento ng banghay kung saan sunod-sunod ang paglalahad ng simula, gitna (pataas na aksiyon, kasukdulan, at pababang aksiyon), at ang wakas.</a:t>
            </a:r>
            <a:endParaRPr b="0" lang="en-PH" sz="1800" spc="-1" strike="noStrike">
              <a:latin typeface="Arial"/>
            </a:endParaRPr>
          </a:p>
          <a:p>
            <a:pPr>
              <a:lnSpc>
                <a:spcPct val="100000"/>
              </a:lnSpc>
              <a:spcBef>
                <a:spcPts val="1417"/>
              </a:spcBef>
              <a:buNone/>
            </a:pP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1800" spc="-1" strike="noStrike">
                <a:solidFill>
                  <a:srgbClr val="000000"/>
                </a:solidFill>
                <a:latin typeface="Lato"/>
              </a:rPr>
              <a:t>Mahalagang maunawaan ang usapan ng mga tauhan sa kuwento. Ang sinabi at ikinilos ng tauhan ay nagpapakilala ng katangian nito at kung ano ang motibo nito na siyang maghuhudyat ng itatakbo ng mga pangyayari sa kuwento.</a:t>
            </a:r>
            <a:endParaRPr b="0" lang="en-PH" sz="1800" spc="-1" strike="noStrike">
              <a:latin typeface="Arial"/>
            </a:endParaRPr>
          </a:p>
          <a:p>
            <a:pPr algn="just">
              <a:lnSpc>
                <a:spcPts val="2480"/>
              </a:lnSpc>
              <a:spcAft>
                <a:spcPts val="601"/>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itle 7"/>
          <p:cNvSpPr/>
          <p:nvPr/>
        </p:nvSpPr>
        <p:spPr>
          <a:xfrm>
            <a:off x="1523880" y="1799640"/>
            <a:ext cx="9138960" cy="23824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0" y="2930400"/>
            <a:ext cx="12188160" cy="635400"/>
          </a:xfrm>
          <a:prstGeom prst="rect">
            <a:avLst/>
          </a:prstGeom>
          <a:noFill/>
          <a:ln w="0">
            <a:noFill/>
          </a:ln>
        </p:spPr>
        <p:style>
          <a:lnRef idx="0"/>
          <a:fillRef idx="0"/>
          <a:effectRef idx="0"/>
          <a:fontRef idx="minor"/>
        </p:style>
      </p:sp>
      <p:sp>
        <p:nvSpPr>
          <p:cNvPr id="137" name="PlaceHolder 4"/>
          <p:cNvSpPr/>
          <p:nvPr/>
        </p:nvSpPr>
        <p:spPr>
          <a:xfrm>
            <a:off x="286560" y="362160"/>
            <a:ext cx="10510560" cy="71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PANUTO: Basahin ang isang bahagi ng pabula at sagutin ang mga sumusunod na mga katanungan sa bawat bilang. Isulat ang mga sagot  sa iyong kuwaderno. </a:t>
            </a:r>
            <a:endParaRPr b="0" lang="en-PH" sz="1800" spc="-1" strike="noStrike">
              <a:latin typeface="Arial"/>
            </a:endParaRPr>
          </a:p>
        </p:txBody>
      </p:sp>
      <p:sp>
        <p:nvSpPr>
          <p:cNvPr id="138" name=""/>
          <p:cNvSpPr/>
          <p:nvPr/>
        </p:nvSpPr>
        <p:spPr>
          <a:xfrm>
            <a:off x="720000" y="1845360"/>
            <a:ext cx="10798200" cy="121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Ðn]êþ"/>
              </a:rPr>
              <a:t>Tigre: </a:t>
            </a:r>
            <a:r>
              <a:rPr b="0" lang="en-PH" sz="1800" spc="-1" strike="noStrike">
                <a:solidFill>
                  <a:srgbClr val="000000"/>
                </a:solidFill>
                <a:latin typeface="Lato"/>
                <a:ea typeface="DejaVu Sans"/>
              </a:rPr>
              <a:t>Akala mo yata’y makakawala ka. Naloko mo akong minsan, </a:t>
            </a:r>
            <a:r>
              <a:rPr b="0" lang="en-PH" sz="1800" spc="-1" strike="noStrike">
                <a:solidFill>
                  <a:srgbClr val="000000"/>
                </a:solidFill>
                <a:latin typeface="Lato"/>
                <a:ea typeface="Arial;Arial"/>
              </a:rPr>
              <a:t>naloko mo akong muli, pero hindi mo na ako maloloko sa ikatlong pagkakataon. Wala ka nang ligtas! Gutom na gutom na ako! Ikaw ang aking gagawing pananghalian.</a:t>
            </a:r>
            <a:endParaRPr b="0" lang="en-PH" sz="1800" spc="-1" strike="noStrike">
              <a:latin typeface="Arial"/>
            </a:endParaRPr>
          </a:p>
        </p:txBody>
      </p:sp>
      <p:sp>
        <p:nvSpPr>
          <p:cNvPr id="139" name=""/>
          <p:cNvSpPr/>
          <p:nvPr/>
        </p:nvSpPr>
        <p:spPr>
          <a:xfrm>
            <a:off x="540000" y="1800000"/>
            <a:ext cx="10798920" cy="1129320"/>
          </a:xfrm>
          <a:prstGeom prst="rect">
            <a:avLst/>
          </a:prstGeom>
          <a:noFill/>
          <a:ln w="0">
            <a:solidFill>
              <a:srgbClr val="000000"/>
            </a:solidFill>
          </a:ln>
        </p:spPr>
        <p:style>
          <a:lnRef idx="0"/>
          <a:fillRef idx="0"/>
          <a:effectRef idx="0"/>
          <a:fontRef idx="minor"/>
        </p:style>
      </p:sp>
      <p:sp>
        <p:nvSpPr>
          <p:cNvPr id="140" name=""/>
          <p:cNvSpPr/>
          <p:nvPr/>
        </p:nvSpPr>
        <p:spPr>
          <a:xfrm>
            <a:off x="540000" y="3240000"/>
            <a:ext cx="10798920" cy="25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Anong tanong ang maaaring ibigay upang malinawan ang mambabasa sa bahaging ito?</a:t>
            </a:r>
            <a:endParaRPr b="0" lang="en-PH" sz="1800" spc="-1" strike="noStrike">
              <a:latin typeface="Arial"/>
            </a:endParaRPr>
          </a:p>
          <a:p>
            <a:pPr>
              <a:lnSpc>
                <a:spcPct val="100000"/>
              </a:lnSpc>
              <a:buNone/>
            </a:pP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a. Saan galing si Tigre?</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b. Ano ang hinahanap ni Tigre?</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c. Bakit galit na galit si Tigre?</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d. Sino ang tutulong kay Tigre sa pag-uwi nito?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0" y="2930400"/>
            <a:ext cx="12188160" cy="635400"/>
          </a:xfrm>
          <a:prstGeom prst="rect">
            <a:avLst/>
          </a:prstGeom>
          <a:noFill/>
          <a:ln w="0">
            <a:noFill/>
          </a:ln>
        </p:spPr>
        <p:style>
          <a:lnRef idx="0"/>
          <a:fillRef idx="0"/>
          <a:effectRef idx="0"/>
          <a:fontRef idx="minor"/>
        </p:style>
      </p:sp>
      <p:sp>
        <p:nvSpPr>
          <p:cNvPr id="142" name="PlaceHolder 3"/>
          <p:cNvSpPr/>
          <p:nvPr/>
        </p:nvSpPr>
        <p:spPr>
          <a:xfrm>
            <a:off x="286560" y="362160"/>
            <a:ext cx="10510560" cy="71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PANUTO: Basahin ang isang bahagi ng pabula at sagutin ang mga sumusunod na mga katanungan sa bawat bilang. Isulat ang mga sagot  sa iyong kuwaderno. </a:t>
            </a:r>
            <a:endParaRPr b="0" lang="en-PH" sz="1800" spc="-1" strike="noStrike">
              <a:latin typeface="Arial"/>
            </a:endParaRPr>
          </a:p>
        </p:txBody>
      </p:sp>
      <p:sp>
        <p:nvSpPr>
          <p:cNvPr id="143" name=""/>
          <p:cNvSpPr/>
          <p:nvPr/>
        </p:nvSpPr>
        <p:spPr>
          <a:xfrm>
            <a:off x="720000" y="1845360"/>
            <a:ext cx="10798200" cy="121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Ðn]êþ"/>
              </a:rPr>
              <a:t>Tigre: </a:t>
            </a:r>
            <a:r>
              <a:rPr b="0" lang="en-PH" sz="1800" spc="-1" strike="noStrike">
                <a:solidFill>
                  <a:srgbClr val="000000"/>
                </a:solidFill>
                <a:latin typeface="Lato"/>
                <a:ea typeface="DejaVu Sans"/>
              </a:rPr>
              <a:t>Akala mo yata’y makakawala ka. Naloko mo akong minsan, </a:t>
            </a:r>
            <a:r>
              <a:rPr b="0" lang="en-PH" sz="1800" spc="-1" strike="noStrike">
                <a:solidFill>
                  <a:srgbClr val="000000"/>
                </a:solidFill>
                <a:latin typeface="Lato"/>
                <a:ea typeface="Arial;Arial"/>
              </a:rPr>
              <a:t>naloko mo akong muli, pero hindi mo na ako maloloko sa ikatlong pagkakataon. Wala ka nang ligtas! Gutom na gutom na ako! Ikaw ang aking gagawing pananghalian.</a:t>
            </a:r>
            <a:endParaRPr b="0" lang="en-PH" sz="1800" spc="-1" strike="noStrike">
              <a:latin typeface="Arial"/>
            </a:endParaRPr>
          </a:p>
        </p:txBody>
      </p:sp>
      <p:sp>
        <p:nvSpPr>
          <p:cNvPr id="144" name=""/>
          <p:cNvSpPr/>
          <p:nvPr/>
        </p:nvSpPr>
        <p:spPr>
          <a:xfrm>
            <a:off x="540000" y="1800000"/>
            <a:ext cx="10798920" cy="1129320"/>
          </a:xfrm>
          <a:prstGeom prst="rect">
            <a:avLst/>
          </a:prstGeom>
          <a:noFill/>
          <a:ln w="0">
            <a:solidFill>
              <a:srgbClr val="000000"/>
            </a:solidFill>
          </a:ln>
        </p:spPr>
        <p:style>
          <a:lnRef idx="0"/>
          <a:fillRef idx="0"/>
          <a:effectRef idx="0"/>
          <a:fontRef idx="minor"/>
        </p:style>
      </p:sp>
      <p:sp>
        <p:nvSpPr>
          <p:cNvPr id="145" name=""/>
          <p:cNvSpPr/>
          <p:nvPr/>
        </p:nvSpPr>
        <p:spPr>
          <a:xfrm>
            <a:off x="540000" y="3240000"/>
            <a:ext cx="10798920" cy="25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Aling bahagi ng usapan ang nagpapakita ng pakay ni Tigre?</a:t>
            </a:r>
            <a:endParaRPr b="0" lang="en-PH" sz="1800" spc="-1" strike="noStrike">
              <a:latin typeface="Arial"/>
            </a:endParaRPr>
          </a:p>
          <a:p>
            <a:pPr>
              <a:lnSpc>
                <a:spcPct val="100000"/>
              </a:lnSpc>
              <a:buNone/>
            </a:pP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a. Gutom na gutom na ako!</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b. Akala mo’y makakawala ka.</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c. Ikaw ang gagawin kong pananghalian.</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d. Hindi mo ako maloloko sa ikatlong pagkakataon.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914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2023-04-04T10:25:26Z</dcterms:modified>
  <cp:revision>57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