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sldIdLst>
    <p:sldId id="256" r:id="rId4"/>
    <p:sldId id="276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6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14"/>
    <p:restoredTop sz="93076"/>
  </p:normalViewPr>
  <p:slideViewPr>
    <p:cSldViewPr snapToGrid="0" snapToObjects="1">
      <p:cViewPr varScale="1">
        <p:scale>
          <a:sx n="121" d="100"/>
          <a:sy n="121" d="100"/>
        </p:scale>
        <p:origin x="1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3/8/23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4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11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137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29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07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447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21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1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68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34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083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44762" y="2617402"/>
            <a:ext cx="7495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Solving Multistep Word Problems Involving Two or More Operations on Whole Numbers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Multistep Word Problems Involving Two or More Operations on Whole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875"/>
            <a:ext cx="10515600" cy="43922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Sample Problem Using </a:t>
            </a:r>
            <a:r>
              <a:rPr lang="en-US" b="1" dirty="0"/>
              <a:t>Diagram Method</a:t>
            </a:r>
          </a:p>
          <a:p>
            <a:pPr marL="0" indent="0">
              <a:buNone/>
            </a:pPr>
            <a:r>
              <a:rPr lang="en-US" b="1" dirty="0"/>
              <a:t>Step 2: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E8997F-D473-1948-B6B6-E8BE13E67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823" y="2419248"/>
            <a:ext cx="6888353" cy="34994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A647BC-26F0-354E-A82B-88074A85AC7C}"/>
              </a:ext>
            </a:extLst>
          </p:cNvPr>
          <p:cNvSpPr txBox="1"/>
          <p:nvPr/>
        </p:nvSpPr>
        <p:spPr>
          <a:xfrm>
            <a:off x="3424847" y="2452498"/>
            <a:ext cx="10366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Change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7AA243-B075-3240-8DD8-CC850DABE2A2}"/>
              </a:ext>
            </a:extLst>
          </p:cNvPr>
          <p:cNvSpPr txBox="1"/>
          <p:nvPr/>
        </p:nvSpPr>
        <p:spPr>
          <a:xfrm>
            <a:off x="5378152" y="2461612"/>
            <a:ext cx="14873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Face Masks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9497CA-4697-E245-A36B-71C214744BCB}"/>
              </a:ext>
            </a:extLst>
          </p:cNvPr>
          <p:cNvSpPr txBox="1"/>
          <p:nvPr/>
        </p:nvSpPr>
        <p:spPr>
          <a:xfrm>
            <a:off x="7481078" y="2461612"/>
            <a:ext cx="157011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Face Shields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4610B0-6D18-1046-BE2E-C3873980FF6E}"/>
              </a:ext>
            </a:extLst>
          </p:cNvPr>
          <p:cNvSpPr txBox="1"/>
          <p:nvPr/>
        </p:nvSpPr>
        <p:spPr>
          <a:xfrm>
            <a:off x="3399030" y="3719840"/>
            <a:ext cx="8354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 140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2A694-AAC9-8E47-B840-B47157011759}"/>
              </a:ext>
            </a:extLst>
          </p:cNvPr>
          <p:cNvSpPr txBox="1"/>
          <p:nvPr/>
        </p:nvSpPr>
        <p:spPr>
          <a:xfrm>
            <a:off x="5684842" y="3712329"/>
            <a:ext cx="7713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₱160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644943-4529-2644-9EFD-EABF06E1C5F0}"/>
              </a:ext>
            </a:extLst>
          </p:cNvPr>
          <p:cNvSpPr txBox="1"/>
          <p:nvPr/>
        </p:nvSpPr>
        <p:spPr>
          <a:xfrm>
            <a:off x="7884147" y="3723318"/>
            <a:ext cx="7713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₱200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639CBA-8622-1145-A595-C20A1EE014DD}"/>
              </a:ext>
            </a:extLst>
          </p:cNvPr>
          <p:cNvSpPr txBox="1"/>
          <p:nvPr/>
        </p:nvSpPr>
        <p:spPr>
          <a:xfrm>
            <a:off x="5585091" y="3145671"/>
            <a:ext cx="7793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₱500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ADC19E-52BF-9146-8856-4FFA51977909}"/>
              </a:ext>
            </a:extLst>
          </p:cNvPr>
          <p:cNvSpPr txBox="1"/>
          <p:nvPr/>
        </p:nvSpPr>
        <p:spPr>
          <a:xfrm>
            <a:off x="4524966" y="4478478"/>
            <a:ext cx="7793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₱300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C33058-5429-0B45-BB4A-E2A9B314C0CA}"/>
              </a:ext>
            </a:extLst>
          </p:cNvPr>
          <p:cNvSpPr txBox="1"/>
          <p:nvPr/>
        </p:nvSpPr>
        <p:spPr>
          <a:xfrm>
            <a:off x="3428753" y="5027943"/>
            <a:ext cx="8354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 140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88746A-A197-B347-8786-F74F0883172A}"/>
              </a:ext>
            </a:extLst>
          </p:cNvPr>
          <p:cNvSpPr txBox="1"/>
          <p:nvPr/>
        </p:nvSpPr>
        <p:spPr>
          <a:xfrm>
            <a:off x="5714565" y="5020432"/>
            <a:ext cx="7713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₱160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0A4508-98EC-AD45-8293-BFDED1DC24CB}"/>
              </a:ext>
            </a:extLst>
          </p:cNvPr>
          <p:cNvSpPr txBox="1"/>
          <p:nvPr/>
        </p:nvSpPr>
        <p:spPr>
          <a:xfrm>
            <a:off x="7183354" y="5051853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₱50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3708DD-B44E-B246-868F-F40EE89DB37F}"/>
              </a:ext>
            </a:extLst>
          </p:cNvPr>
          <p:cNvSpPr txBox="1"/>
          <p:nvPr/>
        </p:nvSpPr>
        <p:spPr>
          <a:xfrm>
            <a:off x="7733067" y="5050125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₱50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15979F-6B8F-DC44-8EA6-C00BAD786ED6}"/>
              </a:ext>
            </a:extLst>
          </p:cNvPr>
          <p:cNvSpPr txBox="1"/>
          <p:nvPr/>
        </p:nvSpPr>
        <p:spPr>
          <a:xfrm>
            <a:off x="8294425" y="5051853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5FFC18-87A5-8148-94F6-D00F85A95CB4}"/>
              </a:ext>
            </a:extLst>
          </p:cNvPr>
          <p:cNvSpPr txBox="1"/>
          <p:nvPr/>
        </p:nvSpPr>
        <p:spPr>
          <a:xfrm>
            <a:off x="8860763" y="5050125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₱50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83E8C3-DBA2-254C-AB74-B0DA29489D58}"/>
              </a:ext>
            </a:extLst>
          </p:cNvPr>
          <p:cNvSpPr txBox="1"/>
          <p:nvPr/>
        </p:nvSpPr>
        <p:spPr>
          <a:xfrm>
            <a:off x="4592830" y="5767081"/>
            <a:ext cx="7793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₱300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DB85E5-A437-4D41-9385-49649B25EAA4}"/>
              </a:ext>
            </a:extLst>
          </p:cNvPr>
          <p:cNvSpPr txBox="1"/>
          <p:nvPr/>
        </p:nvSpPr>
        <p:spPr>
          <a:xfrm>
            <a:off x="7904734" y="5816270"/>
            <a:ext cx="7793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₱200</a:t>
            </a:r>
          </a:p>
        </p:txBody>
      </p:sp>
    </p:spTree>
    <p:extLst>
      <p:ext uri="{BB962C8B-B14F-4D97-AF65-F5344CB8AC3E}">
        <p14:creationId xmlns:p14="http://schemas.microsoft.com/office/powerpoint/2010/main" val="3118829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Multistep Word Problems Involving Two or More Operations on Whole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875"/>
            <a:ext cx="10515600" cy="43922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Sample Problem Using </a:t>
            </a:r>
            <a:r>
              <a:rPr lang="en-US" b="1" dirty="0"/>
              <a:t>Diagram Method</a:t>
            </a:r>
          </a:p>
          <a:p>
            <a:pPr marL="0" indent="0">
              <a:buNone/>
            </a:pPr>
            <a:r>
              <a:rPr lang="en-US" b="1" dirty="0"/>
              <a:t>Step 2: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E8997F-D473-1948-B6B6-E8BE13E67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823" y="2419248"/>
            <a:ext cx="6888353" cy="34994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A647BC-26F0-354E-A82B-88074A85AC7C}"/>
              </a:ext>
            </a:extLst>
          </p:cNvPr>
          <p:cNvSpPr txBox="1"/>
          <p:nvPr/>
        </p:nvSpPr>
        <p:spPr>
          <a:xfrm>
            <a:off x="3424847" y="2452498"/>
            <a:ext cx="10366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Change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7AA243-B075-3240-8DD8-CC850DABE2A2}"/>
              </a:ext>
            </a:extLst>
          </p:cNvPr>
          <p:cNvSpPr txBox="1"/>
          <p:nvPr/>
        </p:nvSpPr>
        <p:spPr>
          <a:xfrm>
            <a:off x="5378152" y="2461612"/>
            <a:ext cx="14873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Face Masks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9497CA-4697-E245-A36B-71C214744BCB}"/>
              </a:ext>
            </a:extLst>
          </p:cNvPr>
          <p:cNvSpPr txBox="1"/>
          <p:nvPr/>
        </p:nvSpPr>
        <p:spPr>
          <a:xfrm>
            <a:off x="7481078" y="2461612"/>
            <a:ext cx="157011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Face Shields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4610B0-6D18-1046-BE2E-C3873980FF6E}"/>
              </a:ext>
            </a:extLst>
          </p:cNvPr>
          <p:cNvSpPr txBox="1"/>
          <p:nvPr/>
        </p:nvSpPr>
        <p:spPr>
          <a:xfrm>
            <a:off x="3399030" y="3719840"/>
            <a:ext cx="8354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 140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2A694-AAC9-8E47-B840-B47157011759}"/>
              </a:ext>
            </a:extLst>
          </p:cNvPr>
          <p:cNvSpPr txBox="1"/>
          <p:nvPr/>
        </p:nvSpPr>
        <p:spPr>
          <a:xfrm>
            <a:off x="5684842" y="3712329"/>
            <a:ext cx="7713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₱160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644943-4529-2644-9EFD-EABF06E1C5F0}"/>
              </a:ext>
            </a:extLst>
          </p:cNvPr>
          <p:cNvSpPr txBox="1"/>
          <p:nvPr/>
        </p:nvSpPr>
        <p:spPr>
          <a:xfrm>
            <a:off x="7884147" y="3723318"/>
            <a:ext cx="7713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₱200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639CBA-8622-1145-A595-C20A1EE014DD}"/>
              </a:ext>
            </a:extLst>
          </p:cNvPr>
          <p:cNvSpPr txBox="1"/>
          <p:nvPr/>
        </p:nvSpPr>
        <p:spPr>
          <a:xfrm>
            <a:off x="5585091" y="3145671"/>
            <a:ext cx="7793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₱500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ADC19E-52BF-9146-8856-4FFA51977909}"/>
              </a:ext>
            </a:extLst>
          </p:cNvPr>
          <p:cNvSpPr txBox="1"/>
          <p:nvPr/>
        </p:nvSpPr>
        <p:spPr>
          <a:xfrm>
            <a:off x="4524966" y="4478478"/>
            <a:ext cx="7793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₱300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C33058-5429-0B45-BB4A-E2A9B314C0CA}"/>
              </a:ext>
            </a:extLst>
          </p:cNvPr>
          <p:cNvSpPr txBox="1"/>
          <p:nvPr/>
        </p:nvSpPr>
        <p:spPr>
          <a:xfrm>
            <a:off x="3428753" y="5027943"/>
            <a:ext cx="8354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 140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88746A-A197-B347-8786-F74F0883172A}"/>
              </a:ext>
            </a:extLst>
          </p:cNvPr>
          <p:cNvSpPr txBox="1"/>
          <p:nvPr/>
        </p:nvSpPr>
        <p:spPr>
          <a:xfrm>
            <a:off x="5714565" y="5020432"/>
            <a:ext cx="7713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₱160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0A4508-98EC-AD45-8293-BFDED1DC24CB}"/>
              </a:ext>
            </a:extLst>
          </p:cNvPr>
          <p:cNvSpPr txBox="1"/>
          <p:nvPr/>
        </p:nvSpPr>
        <p:spPr>
          <a:xfrm>
            <a:off x="7183354" y="5051853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₱50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3708DD-B44E-B246-868F-F40EE89DB37F}"/>
              </a:ext>
            </a:extLst>
          </p:cNvPr>
          <p:cNvSpPr txBox="1"/>
          <p:nvPr/>
        </p:nvSpPr>
        <p:spPr>
          <a:xfrm>
            <a:off x="7733067" y="5050125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₱50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15979F-6B8F-DC44-8EA6-C00BAD786ED6}"/>
              </a:ext>
            </a:extLst>
          </p:cNvPr>
          <p:cNvSpPr txBox="1"/>
          <p:nvPr/>
        </p:nvSpPr>
        <p:spPr>
          <a:xfrm>
            <a:off x="8294425" y="5051853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5FFC18-87A5-8148-94F6-D00F85A95CB4}"/>
              </a:ext>
            </a:extLst>
          </p:cNvPr>
          <p:cNvSpPr txBox="1"/>
          <p:nvPr/>
        </p:nvSpPr>
        <p:spPr>
          <a:xfrm>
            <a:off x="8860763" y="5050125"/>
            <a:ext cx="628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₱50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83E8C3-DBA2-254C-AB74-B0DA29489D58}"/>
              </a:ext>
            </a:extLst>
          </p:cNvPr>
          <p:cNvSpPr txBox="1"/>
          <p:nvPr/>
        </p:nvSpPr>
        <p:spPr>
          <a:xfrm>
            <a:off x="4592830" y="5767081"/>
            <a:ext cx="7793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₱300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DB85E5-A437-4D41-9385-49649B25EAA4}"/>
              </a:ext>
            </a:extLst>
          </p:cNvPr>
          <p:cNvSpPr txBox="1"/>
          <p:nvPr/>
        </p:nvSpPr>
        <p:spPr>
          <a:xfrm>
            <a:off x="7904734" y="5816270"/>
            <a:ext cx="7793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₱200</a:t>
            </a:r>
          </a:p>
        </p:txBody>
      </p:sp>
    </p:spTree>
    <p:extLst>
      <p:ext uri="{BB962C8B-B14F-4D97-AF65-F5344CB8AC3E}">
        <p14:creationId xmlns:p14="http://schemas.microsoft.com/office/powerpoint/2010/main" val="1010390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Multistep Word Problems Involving Two or More Operations on Whole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875"/>
            <a:ext cx="10515600" cy="43922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Sample Problem Using </a:t>
            </a:r>
            <a:r>
              <a:rPr lang="en-US" b="1" dirty="0"/>
              <a:t>Diagram Method</a:t>
            </a:r>
          </a:p>
          <a:p>
            <a:pPr marL="0" indent="0">
              <a:buNone/>
            </a:pPr>
            <a:r>
              <a:rPr lang="en-US" b="1" dirty="0"/>
              <a:t>Step 2: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dirty="0"/>
              <a:t>From the diagram,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PH" dirty="0"/>
              <a:t>₱500 – (₱140 + ₱160) = N</a:t>
            </a:r>
          </a:p>
          <a:p>
            <a:pPr marL="0" indent="0">
              <a:buNone/>
            </a:pPr>
            <a:r>
              <a:rPr lang="en-PH" dirty="0"/>
              <a:t>	₱500 – ₱300 = ₱200 		cost of the 4 face shields</a:t>
            </a:r>
          </a:p>
          <a:p>
            <a:pPr marL="0" indent="0">
              <a:buNone/>
            </a:pPr>
            <a:r>
              <a:rPr lang="en-PH" dirty="0"/>
              <a:t>	₱200 ÷ 4 = ₱50 			cost of each face shield</a:t>
            </a:r>
          </a:p>
          <a:p>
            <a:pPr marL="0" indent="0">
              <a:buNone/>
            </a:pPr>
            <a:r>
              <a:rPr lang="en-PH" dirty="0"/>
              <a:t>		Hence, each face shield costs </a:t>
            </a:r>
            <a:r>
              <a:rPr lang="en-PH" b="1" dirty="0"/>
              <a:t>₱50.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83039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Multistep Word Problems Involving Two or More Operations on Whole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4390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To solve multistep word problems involving two or more operations on whole numbers, follow these steps: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a. Understand and analyze the problem</a:t>
            </a:r>
          </a:p>
          <a:p>
            <a:pPr marL="0" indent="0">
              <a:buNone/>
            </a:pPr>
            <a:r>
              <a:rPr lang="en-US" dirty="0"/>
              <a:t>	b. Devise a plan</a:t>
            </a:r>
          </a:p>
          <a:p>
            <a:pPr marL="0" indent="0">
              <a:buNone/>
            </a:pPr>
            <a:r>
              <a:rPr lang="en-US" dirty="0"/>
              <a:t>	c. Carry out the plan</a:t>
            </a:r>
          </a:p>
          <a:p>
            <a:pPr marL="0" indent="0">
              <a:buNone/>
            </a:pPr>
            <a:r>
              <a:rPr lang="en-US" dirty="0"/>
              <a:t>	d. Look back to see if your plan worked</a:t>
            </a:r>
          </a:p>
        </p:txBody>
      </p:sp>
    </p:spTree>
    <p:extLst>
      <p:ext uri="{BB962C8B-B14F-4D97-AF65-F5344CB8AC3E}">
        <p14:creationId xmlns:p14="http://schemas.microsoft.com/office/powerpoint/2010/main" val="2864155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Multistep Word Problems Involving Two or More Operations on Whole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876"/>
            <a:ext cx="10515600" cy="374390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Sample Problem Using </a:t>
            </a:r>
            <a:r>
              <a:rPr lang="en-US" b="1" dirty="0" err="1"/>
              <a:t>Polya’s</a:t>
            </a:r>
            <a:r>
              <a:rPr lang="en-US" b="1" dirty="0"/>
              <a:t> Method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	Due to the pandemic, </a:t>
            </a:r>
            <a:r>
              <a:rPr lang="en-US" dirty="0" err="1"/>
              <a:t>Ziah</a:t>
            </a:r>
            <a:r>
              <a:rPr lang="en-US" dirty="0"/>
              <a:t> celebrated her 9</a:t>
            </a:r>
            <a:r>
              <a:rPr lang="en-US" baseline="30000" dirty="0"/>
              <a:t>th</a:t>
            </a:r>
            <a:r>
              <a:rPr lang="en-US" dirty="0"/>
              <a:t> birthday in her house with her family. Her mother ordered a </a:t>
            </a:r>
            <a:r>
              <a:rPr lang="en-US" i="1" dirty="0" err="1"/>
              <a:t>bilao</a:t>
            </a:r>
            <a:r>
              <a:rPr lang="en-US" dirty="0"/>
              <a:t> of </a:t>
            </a:r>
            <a:r>
              <a:rPr lang="en-US" i="1" dirty="0" err="1"/>
              <a:t>pancit</a:t>
            </a:r>
            <a:r>
              <a:rPr lang="en-US" dirty="0"/>
              <a:t> for ₱250, a lemon cake at ₱215, and 4 glasses of </a:t>
            </a:r>
            <a:r>
              <a:rPr lang="en-US" i="1" dirty="0" err="1"/>
              <a:t>calamansi</a:t>
            </a:r>
            <a:r>
              <a:rPr lang="en-US" i="1" dirty="0"/>
              <a:t> </a:t>
            </a:r>
            <a:r>
              <a:rPr lang="en-US" dirty="0"/>
              <a:t>juice at ₱25 each. How much did </a:t>
            </a:r>
            <a:r>
              <a:rPr lang="en-US" dirty="0" err="1"/>
              <a:t>Ziah’s</a:t>
            </a:r>
            <a:r>
              <a:rPr lang="en-US" dirty="0"/>
              <a:t> mother pay for the ordered food considering that the delivery fee was free?</a:t>
            </a:r>
          </a:p>
        </p:txBody>
      </p:sp>
    </p:spTree>
    <p:extLst>
      <p:ext uri="{BB962C8B-B14F-4D97-AF65-F5344CB8AC3E}">
        <p14:creationId xmlns:p14="http://schemas.microsoft.com/office/powerpoint/2010/main" val="2303990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Multistep Word Problems Involving Two or More Operations on Whole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875"/>
            <a:ext cx="10515600" cy="439229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Sample Problem Using </a:t>
            </a:r>
            <a:r>
              <a:rPr lang="en-US" b="1" dirty="0" err="1"/>
              <a:t>Polya’s</a:t>
            </a:r>
            <a:r>
              <a:rPr lang="en-US" b="1" dirty="0"/>
              <a:t> Method</a:t>
            </a:r>
          </a:p>
          <a:p>
            <a:pPr marL="0" indent="0">
              <a:buNone/>
            </a:pPr>
            <a:r>
              <a:rPr lang="en-US" b="1" dirty="0"/>
              <a:t>Step 1: Understand and Analyze the Problem</a:t>
            </a:r>
          </a:p>
          <a:p>
            <a:pPr marL="0" indent="0">
              <a:buNone/>
            </a:pPr>
            <a:r>
              <a:rPr lang="en-US" b="1" dirty="0"/>
              <a:t>	  What is asked?</a:t>
            </a:r>
          </a:p>
          <a:p>
            <a:pPr marL="0" indent="0">
              <a:buNone/>
            </a:pPr>
            <a:r>
              <a:rPr lang="en-US" b="1" i="1" dirty="0"/>
              <a:t>	  </a:t>
            </a:r>
            <a:r>
              <a:rPr lang="en-US" dirty="0"/>
              <a:t>The total amount paid for the ordered food</a:t>
            </a:r>
          </a:p>
          <a:p>
            <a:pPr marL="0" indent="0">
              <a:buNone/>
            </a:pPr>
            <a:r>
              <a:rPr lang="en-US" b="1" dirty="0"/>
              <a:t>	  What are the given facts?</a:t>
            </a:r>
          </a:p>
          <a:p>
            <a:pPr marL="0" indent="0">
              <a:buNone/>
            </a:pPr>
            <a:r>
              <a:rPr lang="en-US" b="1" i="1" dirty="0"/>
              <a:t>	  </a:t>
            </a:r>
            <a:r>
              <a:rPr lang="en-US" i="1" dirty="0" err="1"/>
              <a:t>bilao</a:t>
            </a:r>
            <a:r>
              <a:rPr lang="en-US" i="1" dirty="0"/>
              <a:t> </a:t>
            </a:r>
            <a:r>
              <a:rPr lang="en-US" dirty="0"/>
              <a:t>of </a:t>
            </a:r>
            <a:r>
              <a:rPr lang="en-US" i="1" dirty="0" err="1"/>
              <a:t>pancit</a:t>
            </a:r>
            <a:r>
              <a:rPr lang="en-US" i="1" dirty="0"/>
              <a:t> </a:t>
            </a:r>
            <a:r>
              <a:rPr lang="en-US" dirty="0"/>
              <a:t>= ₱250</a:t>
            </a:r>
          </a:p>
          <a:p>
            <a:pPr marL="0" indent="0">
              <a:buNone/>
            </a:pPr>
            <a:r>
              <a:rPr lang="en-US" b="1" dirty="0"/>
              <a:t>	  </a:t>
            </a:r>
            <a:r>
              <a:rPr lang="en-US" dirty="0"/>
              <a:t>lemon cake = ₱215</a:t>
            </a:r>
          </a:p>
          <a:p>
            <a:pPr marL="0" indent="0">
              <a:buNone/>
            </a:pPr>
            <a:r>
              <a:rPr lang="en-US" b="1" dirty="0"/>
              <a:t>	  </a:t>
            </a:r>
            <a:r>
              <a:rPr lang="en-US" dirty="0"/>
              <a:t>4 glasses of </a:t>
            </a:r>
            <a:r>
              <a:rPr lang="en-US" i="1" dirty="0" err="1"/>
              <a:t>calamansi</a:t>
            </a:r>
            <a:r>
              <a:rPr lang="en-US" i="1" dirty="0"/>
              <a:t> </a:t>
            </a:r>
            <a:r>
              <a:rPr lang="en-US" dirty="0"/>
              <a:t>juice = ₱25 each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17056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Multistep Word Problems Involving Two or More Operations on Whole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875"/>
            <a:ext cx="10515600" cy="439229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Sample Problem Using </a:t>
            </a:r>
            <a:r>
              <a:rPr lang="en-US" b="1" dirty="0" err="1"/>
              <a:t>Polya’s</a:t>
            </a:r>
            <a:r>
              <a:rPr lang="en-US" b="1" dirty="0"/>
              <a:t> Method</a:t>
            </a:r>
          </a:p>
          <a:p>
            <a:pPr marL="0" indent="0">
              <a:buNone/>
            </a:pPr>
            <a:r>
              <a:rPr lang="en-US" b="1" dirty="0"/>
              <a:t>Step 2: Devise a Plan</a:t>
            </a:r>
          </a:p>
          <a:p>
            <a:pPr marL="0" indent="0">
              <a:buNone/>
            </a:pPr>
            <a:r>
              <a:rPr lang="en-US" b="1" dirty="0"/>
              <a:t>	  Think logically or draw a diagram.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dirty="0"/>
              <a:t>      </a:t>
            </a:r>
            <a:r>
              <a:rPr lang="en-US" i="1" dirty="0" err="1"/>
              <a:t>Pancit</a:t>
            </a:r>
            <a:r>
              <a:rPr lang="en-US" i="1" dirty="0"/>
              <a:t>	 </a:t>
            </a:r>
            <a:r>
              <a:rPr lang="en-US" dirty="0"/>
              <a:t>Lemon cake</a:t>
            </a:r>
            <a:r>
              <a:rPr lang="en-US" i="1" dirty="0"/>
              <a:t>		</a:t>
            </a:r>
            <a:r>
              <a:rPr lang="en-US" i="1" dirty="0" err="1"/>
              <a:t>Calamansi</a:t>
            </a:r>
            <a:r>
              <a:rPr lang="en-US" i="1" dirty="0"/>
              <a:t> </a:t>
            </a:r>
            <a:r>
              <a:rPr lang="en-US" dirty="0"/>
              <a:t>Juice</a:t>
            </a:r>
            <a:endParaRPr lang="en-US" b="1" dirty="0"/>
          </a:p>
          <a:p>
            <a:pPr marL="0" indent="0">
              <a:buNone/>
            </a:pPr>
            <a:r>
              <a:rPr lang="en-US" b="1" i="1" dirty="0"/>
              <a:t>	  </a:t>
            </a:r>
            <a:r>
              <a:rPr lang="en-US" b="1" dirty="0"/>
              <a:t>Make an equation.</a:t>
            </a:r>
          </a:p>
          <a:p>
            <a:pPr marL="0" indent="0">
              <a:buNone/>
            </a:pPr>
            <a:r>
              <a:rPr lang="en-US" b="1" dirty="0"/>
              <a:t>		</a:t>
            </a:r>
            <a:r>
              <a:rPr lang="en-US" dirty="0"/>
              <a:t>To get N or the total amount paid for the food, mount paid for </a:t>
            </a:r>
            <a:r>
              <a:rPr lang="en-US" i="1" dirty="0" err="1"/>
              <a:t>pancit</a:t>
            </a:r>
            <a:r>
              <a:rPr lang="en-US" i="1" dirty="0"/>
              <a:t> </a:t>
            </a:r>
            <a:r>
              <a:rPr lang="en-US" dirty="0"/>
              <a:t>+ amount paid for lemon cake + amount paid for </a:t>
            </a:r>
            <a:r>
              <a:rPr lang="en-US" i="1" dirty="0" err="1"/>
              <a:t>calamansi</a:t>
            </a:r>
            <a:r>
              <a:rPr lang="en-US" i="1" dirty="0"/>
              <a:t> </a:t>
            </a:r>
            <a:r>
              <a:rPr lang="en-US" dirty="0"/>
              <a:t>juice = N.</a:t>
            </a:r>
            <a:endParaRPr lang="en-US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B180DD4-F62A-FD45-ACD8-2FC1E8097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3581"/>
              </p:ext>
            </p:extLst>
          </p:nvPr>
        </p:nvGraphicFramePr>
        <p:xfrm>
          <a:off x="1815869" y="3429000"/>
          <a:ext cx="8128002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484">
                  <a:extLst>
                    <a:ext uri="{9D8B030D-6E8A-4147-A177-3AD203B41FA5}">
                      <a16:colId xmlns:a16="http://schemas.microsoft.com/office/drawing/2014/main" val="1330279655"/>
                    </a:ext>
                  </a:extLst>
                </a:gridCol>
                <a:gridCol w="1695796">
                  <a:extLst>
                    <a:ext uri="{9D8B030D-6E8A-4147-A177-3AD203B41FA5}">
                      <a16:colId xmlns:a16="http://schemas.microsoft.com/office/drawing/2014/main" val="894538024"/>
                    </a:ext>
                  </a:extLst>
                </a:gridCol>
                <a:gridCol w="1230284">
                  <a:extLst>
                    <a:ext uri="{9D8B030D-6E8A-4147-A177-3AD203B41FA5}">
                      <a16:colId xmlns:a16="http://schemas.microsoft.com/office/drawing/2014/main" val="4134818273"/>
                    </a:ext>
                  </a:extLst>
                </a:gridCol>
                <a:gridCol w="1163782">
                  <a:extLst>
                    <a:ext uri="{9D8B030D-6E8A-4147-A177-3AD203B41FA5}">
                      <a16:colId xmlns:a16="http://schemas.microsoft.com/office/drawing/2014/main" val="140894669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875202884"/>
                    </a:ext>
                  </a:extLst>
                </a:gridCol>
                <a:gridCol w="999376">
                  <a:extLst>
                    <a:ext uri="{9D8B030D-6E8A-4147-A177-3AD203B41FA5}">
                      <a16:colId xmlns:a16="http://schemas.microsoft.com/office/drawing/2014/main" val="1119646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₱250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₱215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₱25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₱25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₱25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</a:rPr>
                        <a:t>₱25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5379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971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Multistep Word Problems Involving Two or More Operations on Whole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875"/>
            <a:ext cx="10515600" cy="439229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Sample Problem Using </a:t>
            </a:r>
            <a:r>
              <a:rPr lang="en-US" b="1" dirty="0" err="1"/>
              <a:t>Polya’s</a:t>
            </a:r>
            <a:r>
              <a:rPr lang="en-US" b="1" dirty="0"/>
              <a:t> Method</a:t>
            </a:r>
          </a:p>
          <a:p>
            <a:pPr marL="0" indent="0">
              <a:buNone/>
            </a:pPr>
            <a:r>
              <a:rPr lang="en-US" b="1" dirty="0"/>
              <a:t>Step 3: Carry Out the Plan</a:t>
            </a:r>
          </a:p>
          <a:p>
            <a:pPr marL="0" indent="0">
              <a:buNone/>
            </a:pPr>
            <a:r>
              <a:rPr lang="en-US" b="1" dirty="0"/>
              <a:t>	  Solve the equation.</a:t>
            </a:r>
          </a:p>
          <a:p>
            <a:pPr marL="0" indent="0">
              <a:buNone/>
            </a:pPr>
            <a:r>
              <a:rPr lang="en-US" b="1" dirty="0"/>
              <a:t>	  </a:t>
            </a:r>
          </a:p>
          <a:p>
            <a:pPr marL="0" indent="0">
              <a:buNone/>
            </a:pPr>
            <a:r>
              <a:rPr lang="en-US" b="1" dirty="0"/>
              <a:t>	  </a:t>
            </a:r>
            <a:r>
              <a:rPr lang="en-US" dirty="0"/>
              <a:t>₱250 + ₱215 + (₱25 × 4) = N</a:t>
            </a:r>
          </a:p>
          <a:p>
            <a:pPr marL="0" indent="0">
              <a:buNone/>
            </a:pPr>
            <a:r>
              <a:rPr lang="en-US" dirty="0"/>
              <a:t>	  ₱250 + ₱215 + ₱100 = N</a:t>
            </a:r>
          </a:p>
          <a:p>
            <a:pPr marL="0" indent="0">
              <a:buNone/>
            </a:pPr>
            <a:r>
              <a:rPr lang="en-US" dirty="0"/>
              <a:t>	  ₱565 = N</a:t>
            </a:r>
          </a:p>
          <a:p>
            <a:pPr marL="0" indent="0">
              <a:buNone/>
            </a:pPr>
            <a:r>
              <a:rPr lang="en-US" dirty="0"/>
              <a:t>		Hence, </a:t>
            </a:r>
            <a:r>
              <a:rPr lang="en-US" b="1" dirty="0"/>
              <a:t>₱565 </a:t>
            </a:r>
            <a:r>
              <a:rPr lang="en-US" dirty="0"/>
              <a:t>is the total amount paid for the ordered food.</a:t>
            </a:r>
          </a:p>
        </p:txBody>
      </p:sp>
    </p:spTree>
    <p:extLst>
      <p:ext uri="{BB962C8B-B14F-4D97-AF65-F5344CB8AC3E}">
        <p14:creationId xmlns:p14="http://schemas.microsoft.com/office/powerpoint/2010/main" val="1136481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Multistep Word Problems Involving Two or More Operations on Whole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875"/>
            <a:ext cx="10515600" cy="439229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Sample Problem Using </a:t>
            </a:r>
            <a:r>
              <a:rPr lang="en-US" b="1" dirty="0" err="1"/>
              <a:t>Polya’s</a:t>
            </a:r>
            <a:r>
              <a:rPr lang="en-US" b="1" dirty="0"/>
              <a:t> Method</a:t>
            </a:r>
          </a:p>
          <a:p>
            <a:pPr marL="0" indent="0">
              <a:buNone/>
            </a:pPr>
            <a:r>
              <a:rPr lang="en-US" b="1" dirty="0"/>
              <a:t>Step 4: Look Back</a:t>
            </a:r>
          </a:p>
          <a:p>
            <a:pPr marL="0" indent="0">
              <a:buNone/>
            </a:pPr>
            <a:r>
              <a:rPr lang="en-US" b="1" dirty="0"/>
              <a:t>	  Check your work.</a:t>
            </a:r>
          </a:p>
          <a:p>
            <a:pPr marL="0" indent="0">
              <a:buNone/>
            </a:pPr>
            <a:r>
              <a:rPr lang="en-US" b="1" dirty="0"/>
              <a:t>	  </a:t>
            </a:r>
          </a:p>
          <a:p>
            <a:pPr marL="0" indent="0">
              <a:buNone/>
            </a:pPr>
            <a:r>
              <a:rPr lang="en-US" dirty="0"/>
              <a:t>	  ₱250 + ₱215 + ₱100 = N</a:t>
            </a:r>
          </a:p>
          <a:p>
            <a:pPr marL="0" indent="0">
              <a:buNone/>
            </a:pPr>
            <a:r>
              <a:rPr lang="en-US" dirty="0"/>
              <a:t>	  ₱565 = ₱565 </a:t>
            </a:r>
            <a:r>
              <a:rPr lang="en-US" b="1" dirty="0"/>
              <a:t>✓</a:t>
            </a:r>
          </a:p>
          <a:p>
            <a:pPr marL="0" indent="0">
              <a:buNone/>
            </a:pPr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245661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Multistep Word Problems Involving Two or More Operations on Whole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876"/>
            <a:ext cx="10515600" cy="374390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Sample Problem Using </a:t>
            </a:r>
            <a:r>
              <a:rPr lang="en-US" b="1" dirty="0"/>
              <a:t>Diagram Method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	Nathaniel bought a box of face masks and 4 customized face shields for his family. A box of a face masks cost ₱250. He paid the cashier with a 500-peso bill. He received a changed of ₱140. How much did each face shield cost?</a:t>
            </a:r>
          </a:p>
        </p:txBody>
      </p:sp>
    </p:spTree>
    <p:extLst>
      <p:ext uri="{BB962C8B-B14F-4D97-AF65-F5344CB8AC3E}">
        <p14:creationId xmlns:p14="http://schemas.microsoft.com/office/powerpoint/2010/main" val="4071127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Multistep Word Problems Involving Two or More Operations on Whole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875"/>
            <a:ext cx="10515600" cy="43922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Sample Problem Using </a:t>
            </a:r>
            <a:r>
              <a:rPr lang="en-US" b="1" dirty="0"/>
              <a:t>Diagram Method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Step 1: </a:t>
            </a:r>
            <a:r>
              <a:rPr lang="en-US" dirty="0"/>
              <a:t>Draw a figure and divide it into 3 parts representing the change, 	   the face masks, and the face shields.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Step 2: </a:t>
            </a:r>
            <a:r>
              <a:rPr lang="en-US" dirty="0"/>
              <a:t>Label the whole figure and the divided parts with their 		  	   corresponding amounts.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95654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2022</TotalTime>
  <Words>330</Words>
  <Application>Microsoft Macintosh PowerPoint</Application>
  <PresentationFormat>Widescreen</PresentationFormat>
  <Paragraphs>119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Solving Multistep Word Problems Involving Two or More Operations on Whole Numbers</vt:lpstr>
      <vt:lpstr>Solving Multistep Word Problems Involving Two or More Operations on Whole Numbers</vt:lpstr>
      <vt:lpstr>Solving Multistep Word Problems Involving Two or More Operations on Whole Numbers</vt:lpstr>
      <vt:lpstr>Solving Multistep Word Problems Involving Two or More Operations on Whole Numbers</vt:lpstr>
      <vt:lpstr>Solving Multistep Word Problems Involving Two or More Operations on Whole Numbers</vt:lpstr>
      <vt:lpstr>Solving Multistep Word Problems Involving Two or More Operations on Whole Numbers</vt:lpstr>
      <vt:lpstr>Solving Multistep Word Problems Involving Two or More Operations on Whole Numbers</vt:lpstr>
      <vt:lpstr>Solving Multistep Word Problems Involving Two or More Operations on Whole Numbers</vt:lpstr>
      <vt:lpstr>Solving Multistep Word Problems Involving Two or More Operations on Whole Numbers</vt:lpstr>
      <vt:lpstr>Solving Multistep Word Problems Involving Two or More Operations on Whole Numbers</vt:lpstr>
      <vt:lpstr>Solving Multistep Word Problems Involving Two or More Operations on Whole Numbers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159</cp:revision>
  <cp:lastPrinted>2023-03-07T07:14:07Z</cp:lastPrinted>
  <dcterms:created xsi:type="dcterms:W3CDTF">2019-04-16T02:10:14Z</dcterms:created>
  <dcterms:modified xsi:type="dcterms:W3CDTF">2023-03-08T06:48:51Z</dcterms:modified>
</cp:coreProperties>
</file>