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17"/>
  </p:notesMasterIdLst>
  <p:sldIdLst>
    <p:sldId id="256" r:id="rId4"/>
    <p:sldId id="276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6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0000"/>
    <a:srgbClr val="DE9000"/>
    <a:srgbClr val="F2CA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14"/>
    <p:restoredTop sz="93076"/>
  </p:normalViewPr>
  <p:slideViewPr>
    <p:cSldViewPr snapToGrid="0" snapToObjects="1">
      <p:cViewPr varScale="1">
        <p:scale>
          <a:sx n="121" d="100"/>
          <a:sy n="121" d="100"/>
        </p:scale>
        <p:origin x="1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B237C5-8472-414C-82E6-99FE7E8DADF6}" type="datetimeFigureOut">
              <a:rPr lang="en-US" smtClean="0"/>
              <a:t>3/8/23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DA1108-CEFC-5D4D-9EB2-416F2139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11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4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2114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137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29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307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447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121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1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68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34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083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FB899-220F-D644-A02F-3C0A591CFF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574E8-EBE5-204B-86B6-6542A84D0E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35C4B-3BF6-C942-928A-00E8CAC231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82DB0-94EB-FA4B-8785-0BA6F307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5BF44-F5E9-1B4C-ABC8-7B0C32596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82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0C574-4E73-4847-AEC3-1CDB4B441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C626C5-3958-544F-9308-0CC731F3E3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15529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75274-C687-E14B-B662-3BEB269254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CB72A6-7EC9-7F42-B79E-803697C8E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09A86-952E-7348-92EA-A86F9974D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757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003979-0BB7-8641-85BC-9A074EC7EF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5B1912-0D0E-EF48-9242-54CE8B7E60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9FA51-D306-934B-9C55-282BA3959A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195C6-E1BF-A942-B64A-5B6485B59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A32A8-9DA5-4B4D-BADE-EFA36ED47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35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FD9E4-94FC-A747-B72A-F6E146CFE3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5DF18B-DF3D-CE4E-8773-91A9659BF8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2EC475-8CBA-2C40-9457-9BADFD7B3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0CC0A-3107-B74D-A5E7-B394E3AA1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766CC-3AE2-3E48-A047-AB39563BB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7061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CF1D1-52DE-BA41-826D-76E2F6828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1B595-C087-BC49-9F02-F3B713EF2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D1AA79-5FB7-9C4E-9F06-36B784000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3962C-74F2-F946-9029-A1A9EE1E4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9F7BF-1C4F-B54F-A381-7439F01CB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426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62FC8-5829-3145-9294-4520F0DA8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1DD0A-0D8C-284D-8E1F-AE055220E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CFC86D-FF8B-4143-9D1D-339A27A11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613577-F423-754C-BACF-D4A5333D0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4629C-2E2E-0548-B7E5-3ECE01CA1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1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FD996-6E92-8446-90BD-EA5D03007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42BB0-90B1-2B4F-9338-4019C51244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91D7C2-21EB-0445-9208-5AC93D237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559C60-DCAF-8F45-8964-640466F0B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3/8/23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FAE303-FEC8-824F-BF74-282547366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9BFF4-B444-D748-AD1F-DCDD73558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908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FFBEE-C9ED-4148-B282-343AC2EC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3DC5D-CF69-9E4F-8900-CDF825BBF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FCF518-9D9B-1C4E-AF76-A5BA9924D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8DD7CB-79D9-254C-A236-895B5B36A6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77415D-88BC-C244-8AB6-00A216D2F5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5E8A28-B9EB-4443-BC97-830498B74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3/8/23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94F270-1DDC-0C46-846F-E1CBD4F3A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6D67AF-38E0-6C45-BC35-B60369273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0499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F32BF-E20C-324D-BCDD-28DA53422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181271-1B7B-4745-A39B-D53568FEE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3/8/23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552EBD-E2C2-8C43-8438-0C73A79E4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D5CA70-A297-DE49-B931-88F5C49F8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745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59985E-A054-0A4B-A6E2-04DA7B3FB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3/8/23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00CB2F-4E26-754A-9247-ADF057115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2B38EF-C4AA-CB45-8396-DA6770D0B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91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2489B-4B21-EF45-86DC-864199DF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39998-FD94-AC44-98A6-FA858A2A9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ED3787-BE03-A14B-8DDC-18E039711B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5F885-28BA-F843-A319-DBB0127AB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3/8/23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4E580F-74E9-7A49-8287-102443F7E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D5A858-621D-9743-95B1-CEBF5684C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5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F1F71-EBFB-7844-A5C2-E3D961BC6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9D7B1-4146-1A44-B32F-C75E4C48D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5529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9B759-BB43-CA43-B002-F039B2FE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192A43-6FE1-E244-A313-868A1F5FE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63624-B94E-514E-B63D-A1B2EEE6C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0070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6F0E5-BD0F-B849-B119-1FAF478E6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F4A7E-E6FE-BC4B-8FAE-E488EA8820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E1549A-C4A4-E543-A006-66F090F3C9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B4803D-0EBC-2E46-ACFE-83CAC4CF4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3/8/23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7CA03C-4620-A744-A398-C601F9CCE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AE9864-B3A9-D44C-82CF-CA84A0ADF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7009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491CB-0E82-4942-AC84-7D82E53CC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927C99-EBD9-564A-8C3B-5A5C51C6A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1900E7-4F26-2948-854B-6F8F13526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99BC5-EA17-9040-98A3-56C679E4F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E04C8-DBD7-AD4A-AA98-ED89D6BED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75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C243C3-94D2-6A40-9D62-6D2CD92C81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7C0B0A-1248-E843-B3D6-AC11E3C2D9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0D184-C475-A341-BD80-9599EA843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2B153-A7DE-084C-B9B8-72137AF5A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9FC46-285D-5545-B6B3-D3BDE3792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690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1A333-2CB7-5048-81B6-8046E31981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7875CA-FCB6-6B4C-A889-9E566258FB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54BDD-AACA-DF45-9BAF-BE35083BDD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35881-855E-3E49-BDBD-EFA49B6FD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84B9D-6CE8-764B-8828-EF0BC8D8C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3502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C9066-43FD-C34F-B680-198F00292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381C8-10DF-4F40-8193-BF578DE4C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BB234-FED7-164A-AFF1-EBD36D2164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3E851-49BC-8547-AA4B-8821A74E0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C7F1F-0382-6740-8F39-CC321E11B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6825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A7D5C-4BEF-6E41-8791-7082D2772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5C9A54-89D1-0642-9896-3ECF4292A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09BD8A-BA8A-2946-A5D7-6DA730A70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4977C-7CCB-694B-A9C9-1F68A10C4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582BC-409E-5148-BB7E-C9DB642C1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0466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A3641-7C60-4642-BFEE-50E4A0413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E2573-A84A-F049-B397-1D07572B8C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FE6381-BA68-CF4F-8202-4CEC9DF5F8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5F33D-D2E7-C341-A1CA-D8DC7FC71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3/8/23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1F8C02-8C85-F548-97D5-D4FBEB24D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A0B22-F31D-D549-8072-836EB1EE1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164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33E52-A1FB-924B-AE8A-17D4B55B1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07FCD-BA0A-C549-B501-CFE3FB0F3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05928C-12CD-DC44-A8B1-EA08EA616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BAB19A-54AA-BF49-BCD2-59C112A0BB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9BF5BB-0BF6-ED49-B1A8-E7C05026DB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EB8F31-7AFE-BE40-92FE-A9195C8371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3/8/23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FC937C-6C6B-084B-9500-111AB153C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E8E42B-D76D-A544-BDEB-33ABCEF58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6763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3660C-22EF-B948-AF8D-96242F53E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6BB157-BD85-284A-AA81-8F53ECF5E8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3/8/23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61D091-725B-0C42-A734-E6A2D14DF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DBF9F4-73CE-CD49-A6B5-EA74B6CDA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0447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0F481-E25D-EE40-926F-CEF310CCC0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3/8/23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F618CA-4364-FD42-A5DE-559BAB430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A75E03-DB0F-6448-8AB0-B2FDC9202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32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1B658-19BD-7E4E-85CC-F61F7D51B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A0BB22-A9A5-3348-8B39-8948DFB20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0CBF2-8E90-C347-B3CC-6E64984398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15ABF-5318-3D46-8AC9-7DB6B3171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56873-625D-6A4E-A2BA-023E6F171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613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935A6-C395-B64B-9226-0F69B13C2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62465-E4B6-DA4E-8F56-ECC210031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7B8F41-030D-DA40-A61C-23B8CCE59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810003-CDD0-FE41-939C-DE6FA6B49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3/8/23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E1AA0F-56FD-4E49-9F94-8639D71F9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929A80-A44B-254A-8AB6-FBF2C0573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5296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5023C-2A8E-D04E-B859-C8D84E625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B83197-5812-134A-8DC0-3DB0624529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0CDBF1-CFF5-8548-A0CA-71B5EF1B03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A7E561-A3E9-3F4E-8FD6-D4BE4AF620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3/8/23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9BF000-BB18-7D41-8B78-256129C4D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411A77-434D-AF4B-B3AD-AACFA91B6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8740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09BF1-A27A-7A49-ACBC-4517A88FD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AD5DB5-88AF-9446-BB2B-DFB990B117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EB0620-F840-F942-8C30-6663B5AACD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21ED9-F275-494E-800D-7A35C4606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2E177-8431-4547-A691-A3EF8B143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906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ABA1A8-A74A-F549-B974-A197CCF2BF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DB38FF-10B8-2B4A-9ECA-FFEDE21E9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410EA-BB45-714A-938A-960010D14C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741AD-6708-F940-84CB-5649C6E28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F0213-3B9A-5745-BFFA-9F62C1C73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05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4163A-C618-4646-A4B8-2657108A5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B958B-EF6E-2345-9426-79D0AE4338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566E4-1841-0945-AE1A-E25B51E8E6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A3469C-5574-E145-A33A-6F8080BF2C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3/8/23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76E3F9-16F1-9C4E-B644-1962CC7E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DCB029-CDCB-424D-9449-F68571D8D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73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EB11A-682E-9846-8BCA-29AB969DE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174738-AE95-B542-AF61-FB10DF56B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29BB3D-44F6-F548-A814-7836CF09DF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783535-E38F-3C4A-9CAE-86C52321E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27598E-FE61-9B4F-9B08-C60F14A968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1AC350-7F28-724A-A096-C12DE19EE4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3/8/23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0ABCF8-1F76-874A-B4F0-0206D8DE7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456734-E543-2343-BD4A-6203B96EA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95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04657-B169-534D-953C-A12653DF7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FE017F-0205-BB4B-B668-B87E5D8DAA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3/8/23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B9C329-99DD-E64D-A3B0-55E68E629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9BE883-C6F5-7C40-97DE-C5B9A24EE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524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E5F3F4-1FFC-9845-BE9F-83473FCC49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3/8/23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C81A09-3A44-DA4D-A70F-318D3713B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A72DF2-2AB0-C145-85E3-913AFAB4B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559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5FD71-D705-064F-B501-ABAF00C0A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4C072-17E2-BB4C-8851-04E878727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E11D34-F2E2-6442-B4BF-06C14EDDE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6CB6B-BB4F-AA4F-A52B-99007173A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3/8/23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40AF8A-13FA-FE4F-8343-897FA0663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7F2CAE-896A-4646-A26E-566B69367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632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0D727-2B92-7E4A-9769-A50707EC7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EFF1DC-A61D-6F49-84B2-CCF218574C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CB2CEE-91E6-2544-A5B0-59F662732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A1B5BE-CB7A-AC48-9373-68E2C9E57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3/8/23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4DCD57-20F8-D945-9989-F894F2525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19BDB-5FD5-BE49-831E-92940A255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918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63537A-8A4C-0143-8D46-089F62AAA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F327DD-3AB4-2649-9474-0805BB9D61F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26" y="1800964"/>
            <a:ext cx="2799149" cy="27991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6A4CEF3-5455-0943-B2B6-B491C8823EEF}"/>
              </a:ext>
            </a:extLst>
          </p:cNvPr>
          <p:cNvSpPr/>
          <p:nvPr userDrawn="1"/>
        </p:nvSpPr>
        <p:spPr>
          <a:xfrm>
            <a:off x="3487479" y="1475194"/>
            <a:ext cx="8704521" cy="3862350"/>
          </a:xfrm>
          <a:prstGeom prst="rect">
            <a:avLst/>
          </a:prstGeom>
          <a:solidFill>
            <a:srgbClr val="9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BBCE12-BF67-6B4B-A024-868559619427}"/>
              </a:ext>
            </a:extLst>
          </p:cNvPr>
          <p:cNvSpPr/>
          <p:nvPr userDrawn="1"/>
        </p:nvSpPr>
        <p:spPr>
          <a:xfrm>
            <a:off x="3487479" y="5337544"/>
            <a:ext cx="8704522" cy="384050"/>
          </a:xfrm>
          <a:prstGeom prst="rect">
            <a:avLst/>
          </a:prstGeom>
          <a:gradFill flip="none" rotWithShape="1">
            <a:gsLst>
              <a:gs pos="16000">
                <a:srgbClr val="9C0000"/>
              </a:gs>
              <a:gs pos="43000">
                <a:srgbClr val="C00000"/>
              </a:gs>
              <a:gs pos="99000">
                <a:srgbClr val="F2CA20">
                  <a:lumMod val="90000"/>
                  <a:alpha val="83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258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C101F47-4B88-CA43-863C-0BCC2733DE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242659"/>
            <a:ext cx="12192000" cy="635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5A33D6-D6F3-1846-AFB6-993119D0F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4DB48D-49A5-DA4B-907D-9BA628E41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9E8AA-F1C7-0D48-AE56-7B7D0BD5F7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78B72-6520-7C48-9EC9-C3366CDF2022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A67A56-C345-BC4B-9CA9-B380E4F87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85126-2EE4-0346-9663-F89A8510AE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50EEC6-258B-B04B-8D2F-AE39B527D255}"/>
              </a:ext>
            </a:extLst>
          </p:cNvPr>
          <p:cNvSpPr/>
          <p:nvPr userDrawn="1"/>
        </p:nvSpPr>
        <p:spPr>
          <a:xfrm>
            <a:off x="10868608" y="0"/>
            <a:ext cx="970384" cy="970384"/>
          </a:xfrm>
          <a:prstGeom prst="rect">
            <a:avLst/>
          </a:prstGeom>
          <a:solidFill>
            <a:srgbClr val="9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067" y="-64332"/>
            <a:ext cx="1034716" cy="10347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A67430-E954-1146-960D-CFAD9A660D84}"/>
              </a:ext>
            </a:extLst>
          </p:cNvPr>
          <p:cNvSpPr txBox="1"/>
          <p:nvPr userDrawn="1"/>
        </p:nvSpPr>
        <p:spPr>
          <a:xfrm>
            <a:off x="185530" y="6362241"/>
            <a:ext cx="4691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800" kern="1200" dirty="0">
                <a:solidFill>
                  <a:schemeClr val="bg1"/>
                </a:solidFill>
                <a:effectLst/>
                <a:latin typeface="Montserrat Medium" pitchFamily="2" charset="77"/>
                <a:ea typeface="+mn-ea"/>
                <a:cs typeface="+mn-cs"/>
              </a:rPr>
              <a:t>Rex Curriculum Resource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A7BAE3-1328-D34C-90D4-DC955FE34F07}"/>
              </a:ext>
            </a:extLst>
          </p:cNvPr>
          <p:cNvSpPr txBox="1"/>
          <p:nvPr userDrawn="1"/>
        </p:nvSpPr>
        <p:spPr>
          <a:xfrm>
            <a:off x="9452660" y="6352143"/>
            <a:ext cx="2623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800" b="0" kern="1200" dirty="0">
                <a:solidFill>
                  <a:schemeClr val="bg1"/>
                </a:solidFill>
                <a:effectLst/>
                <a:latin typeface="Montserrat Medium" pitchFamily="2" charset="77"/>
                <a:ea typeface="+mn-ea"/>
                <a:cs typeface="+mn-cs"/>
              </a:rPr>
              <a:t>WWW.REX.COM.PH</a:t>
            </a:r>
            <a:endParaRPr lang="en-PH" sz="18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653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ew REX Education Mission Logo V.png" descr="New REX Education Mission Logo V.png"/>
          <p:cNvPicPr>
            <a:picLocks noChangeAspect="1"/>
          </p:cNvPicPr>
          <p:nvPr userDrawn="1"/>
        </p:nvPicPr>
        <p:blipFill>
          <a:blip r:embed="rId13">
            <a:extLst/>
          </a:blip>
          <a:stretch>
            <a:fillRect/>
          </a:stretch>
        </p:blipFill>
        <p:spPr>
          <a:xfrm>
            <a:off x="2755939" y="1508902"/>
            <a:ext cx="6616364" cy="338489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20531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164826F-9698-C044-8B09-B880D705E0C1}"/>
              </a:ext>
            </a:extLst>
          </p:cNvPr>
          <p:cNvSpPr txBox="1"/>
          <p:nvPr/>
        </p:nvSpPr>
        <p:spPr>
          <a:xfrm>
            <a:off x="4244762" y="2617402"/>
            <a:ext cx="74953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ontserrat Medium" pitchFamily="2" charset="77"/>
              </a:rPr>
              <a:t>Solving Multistep Word Problems Involving Two or More Operations on Whole Numbers</a:t>
            </a:r>
          </a:p>
        </p:txBody>
      </p:sp>
    </p:spTree>
    <p:extLst>
      <p:ext uri="{BB962C8B-B14F-4D97-AF65-F5344CB8AC3E}">
        <p14:creationId xmlns:p14="http://schemas.microsoft.com/office/powerpoint/2010/main" val="1154341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Solving Multistep Word Problems Involving Two or More Operations on Whole Numbers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2D501E-29CB-8642-AA60-3AFBE6960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8875"/>
            <a:ext cx="10515600" cy="43922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Sample Problem Using </a:t>
            </a:r>
            <a:r>
              <a:rPr lang="en-US" b="1" dirty="0"/>
              <a:t>Diagram Method</a:t>
            </a:r>
          </a:p>
          <a:p>
            <a:pPr marL="0" indent="0">
              <a:buNone/>
            </a:pPr>
            <a:r>
              <a:rPr lang="en-US" b="1" dirty="0"/>
              <a:t>Step 2: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E8997F-D473-1948-B6B6-E8BE13E67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823" y="2419248"/>
            <a:ext cx="6888353" cy="34994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A647BC-26F0-354E-A82B-88074A85AC7C}"/>
              </a:ext>
            </a:extLst>
          </p:cNvPr>
          <p:cNvSpPr txBox="1"/>
          <p:nvPr/>
        </p:nvSpPr>
        <p:spPr>
          <a:xfrm>
            <a:off x="3424847" y="2452498"/>
            <a:ext cx="10366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Change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7AA243-B075-3240-8DD8-CC850DABE2A2}"/>
              </a:ext>
            </a:extLst>
          </p:cNvPr>
          <p:cNvSpPr txBox="1"/>
          <p:nvPr/>
        </p:nvSpPr>
        <p:spPr>
          <a:xfrm>
            <a:off x="5378152" y="2461612"/>
            <a:ext cx="14873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Face Masks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9497CA-4697-E245-A36B-71C214744BCB}"/>
              </a:ext>
            </a:extLst>
          </p:cNvPr>
          <p:cNvSpPr txBox="1"/>
          <p:nvPr/>
        </p:nvSpPr>
        <p:spPr>
          <a:xfrm>
            <a:off x="7481078" y="2461612"/>
            <a:ext cx="15701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Face Shields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4610B0-6D18-1046-BE2E-C3873980FF6E}"/>
              </a:ext>
            </a:extLst>
          </p:cNvPr>
          <p:cNvSpPr txBox="1"/>
          <p:nvPr/>
        </p:nvSpPr>
        <p:spPr>
          <a:xfrm>
            <a:off x="3399030" y="3719840"/>
            <a:ext cx="8354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₱ 140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02A694-AAC9-8E47-B840-B47157011759}"/>
              </a:ext>
            </a:extLst>
          </p:cNvPr>
          <p:cNvSpPr txBox="1"/>
          <p:nvPr/>
        </p:nvSpPr>
        <p:spPr>
          <a:xfrm>
            <a:off x="5684842" y="3712329"/>
            <a:ext cx="7713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₱160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644943-4529-2644-9EFD-EABF06E1C5F0}"/>
              </a:ext>
            </a:extLst>
          </p:cNvPr>
          <p:cNvSpPr txBox="1"/>
          <p:nvPr/>
        </p:nvSpPr>
        <p:spPr>
          <a:xfrm>
            <a:off x="7884147" y="3723318"/>
            <a:ext cx="7713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₱200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639CBA-8622-1145-A595-C20A1EE014DD}"/>
              </a:ext>
            </a:extLst>
          </p:cNvPr>
          <p:cNvSpPr txBox="1"/>
          <p:nvPr/>
        </p:nvSpPr>
        <p:spPr>
          <a:xfrm>
            <a:off x="5585091" y="3145671"/>
            <a:ext cx="77938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₱500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ADC19E-52BF-9146-8856-4FFA51977909}"/>
              </a:ext>
            </a:extLst>
          </p:cNvPr>
          <p:cNvSpPr txBox="1"/>
          <p:nvPr/>
        </p:nvSpPr>
        <p:spPr>
          <a:xfrm>
            <a:off x="4524966" y="4478478"/>
            <a:ext cx="77938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₱300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C33058-5429-0B45-BB4A-E2A9B314C0CA}"/>
              </a:ext>
            </a:extLst>
          </p:cNvPr>
          <p:cNvSpPr txBox="1"/>
          <p:nvPr/>
        </p:nvSpPr>
        <p:spPr>
          <a:xfrm>
            <a:off x="3428753" y="5027943"/>
            <a:ext cx="8354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₱ 140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88746A-A197-B347-8786-F74F0883172A}"/>
              </a:ext>
            </a:extLst>
          </p:cNvPr>
          <p:cNvSpPr txBox="1"/>
          <p:nvPr/>
        </p:nvSpPr>
        <p:spPr>
          <a:xfrm>
            <a:off x="5714565" y="5020432"/>
            <a:ext cx="7713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₱160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0A4508-98EC-AD45-8293-BFDED1DC24CB}"/>
              </a:ext>
            </a:extLst>
          </p:cNvPr>
          <p:cNvSpPr txBox="1"/>
          <p:nvPr/>
        </p:nvSpPr>
        <p:spPr>
          <a:xfrm>
            <a:off x="7183354" y="5051853"/>
            <a:ext cx="6286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₱50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3708DD-B44E-B246-868F-F40EE89DB37F}"/>
              </a:ext>
            </a:extLst>
          </p:cNvPr>
          <p:cNvSpPr txBox="1"/>
          <p:nvPr/>
        </p:nvSpPr>
        <p:spPr>
          <a:xfrm>
            <a:off x="7733067" y="5050125"/>
            <a:ext cx="6286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₱50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15979F-6B8F-DC44-8EA6-C00BAD786ED6}"/>
              </a:ext>
            </a:extLst>
          </p:cNvPr>
          <p:cNvSpPr txBox="1"/>
          <p:nvPr/>
        </p:nvSpPr>
        <p:spPr>
          <a:xfrm>
            <a:off x="8294425" y="5051853"/>
            <a:ext cx="6286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₱50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5FFC18-87A5-8148-94F6-D00F85A95CB4}"/>
              </a:ext>
            </a:extLst>
          </p:cNvPr>
          <p:cNvSpPr txBox="1"/>
          <p:nvPr/>
        </p:nvSpPr>
        <p:spPr>
          <a:xfrm>
            <a:off x="8860763" y="5050125"/>
            <a:ext cx="6286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₱50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83E8C3-DBA2-254C-AB74-B0DA29489D58}"/>
              </a:ext>
            </a:extLst>
          </p:cNvPr>
          <p:cNvSpPr txBox="1"/>
          <p:nvPr/>
        </p:nvSpPr>
        <p:spPr>
          <a:xfrm>
            <a:off x="4592830" y="5767081"/>
            <a:ext cx="77938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₱300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DB85E5-A437-4D41-9385-49649B25EAA4}"/>
              </a:ext>
            </a:extLst>
          </p:cNvPr>
          <p:cNvSpPr txBox="1"/>
          <p:nvPr/>
        </p:nvSpPr>
        <p:spPr>
          <a:xfrm>
            <a:off x="7904734" y="5816270"/>
            <a:ext cx="77938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₱200</a:t>
            </a:r>
          </a:p>
        </p:txBody>
      </p:sp>
    </p:spTree>
    <p:extLst>
      <p:ext uri="{BB962C8B-B14F-4D97-AF65-F5344CB8AC3E}">
        <p14:creationId xmlns:p14="http://schemas.microsoft.com/office/powerpoint/2010/main" val="3118829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Solving Multistep Word Problems Involving Two or More Operations on Whole Numbers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2D501E-29CB-8642-AA60-3AFBE6960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8875"/>
            <a:ext cx="10515600" cy="43922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Sample Problem Using </a:t>
            </a:r>
            <a:r>
              <a:rPr lang="en-US" b="1" dirty="0"/>
              <a:t>Diagram Method</a:t>
            </a:r>
          </a:p>
          <a:p>
            <a:pPr marL="0" indent="0">
              <a:buNone/>
            </a:pPr>
            <a:r>
              <a:rPr lang="en-US" b="1" dirty="0"/>
              <a:t>Step 2: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E8997F-D473-1948-B6B6-E8BE13E67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823" y="2419248"/>
            <a:ext cx="6888353" cy="34994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A647BC-26F0-354E-A82B-88074A85AC7C}"/>
              </a:ext>
            </a:extLst>
          </p:cNvPr>
          <p:cNvSpPr txBox="1"/>
          <p:nvPr/>
        </p:nvSpPr>
        <p:spPr>
          <a:xfrm>
            <a:off x="3424847" y="2452498"/>
            <a:ext cx="10366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Change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7AA243-B075-3240-8DD8-CC850DABE2A2}"/>
              </a:ext>
            </a:extLst>
          </p:cNvPr>
          <p:cNvSpPr txBox="1"/>
          <p:nvPr/>
        </p:nvSpPr>
        <p:spPr>
          <a:xfrm>
            <a:off x="5378152" y="2461612"/>
            <a:ext cx="14873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Face Masks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9497CA-4697-E245-A36B-71C214744BCB}"/>
              </a:ext>
            </a:extLst>
          </p:cNvPr>
          <p:cNvSpPr txBox="1"/>
          <p:nvPr/>
        </p:nvSpPr>
        <p:spPr>
          <a:xfrm>
            <a:off x="7481078" y="2461612"/>
            <a:ext cx="15701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Face Shields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4610B0-6D18-1046-BE2E-C3873980FF6E}"/>
              </a:ext>
            </a:extLst>
          </p:cNvPr>
          <p:cNvSpPr txBox="1"/>
          <p:nvPr/>
        </p:nvSpPr>
        <p:spPr>
          <a:xfrm>
            <a:off x="3399030" y="3719840"/>
            <a:ext cx="8354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₱ 140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02A694-AAC9-8E47-B840-B47157011759}"/>
              </a:ext>
            </a:extLst>
          </p:cNvPr>
          <p:cNvSpPr txBox="1"/>
          <p:nvPr/>
        </p:nvSpPr>
        <p:spPr>
          <a:xfrm>
            <a:off x="5684842" y="3712329"/>
            <a:ext cx="7713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₱160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644943-4529-2644-9EFD-EABF06E1C5F0}"/>
              </a:ext>
            </a:extLst>
          </p:cNvPr>
          <p:cNvSpPr txBox="1"/>
          <p:nvPr/>
        </p:nvSpPr>
        <p:spPr>
          <a:xfrm>
            <a:off x="7884147" y="3723318"/>
            <a:ext cx="7713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₱200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639CBA-8622-1145-A595-C20A1EE014DD}"/>
              </a:ext>
            </a:extLst>
          </p:cNvPr>
          <p:cNvSpPr txBox="1"/>
          <p:nvPr/>
        </p:nvSpPr>
        <p:spPr>
          <a:xfrm>
            <a:off x="5585091" y="3145671"/>
            <a:ext cx="77938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₱500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ADC19E-52BF-9146-8856-4FFA51977909}"/>
              </a:ext>
            </a:extLst>
          </p:cNvPr>
          <p:cNvSpPr txBox="1"/>
          <p:nvPr/>
        </p:nvSpPr>
        <p:spPr>
          <a:xfrm>
            <a:off x="4524966" y="4478478"/>
            <a:ext cx="77938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₱300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C33058-5429-0B45-BB4A-E2A9B314C0CA}"/>
              </a:ext>
            </a:extLst>
          </p:cNvPr>
          <p:cNvSpPr txBox="1"/>
          <p:nvPr/>
        </p:nvSpPr>
        <p:spPr>
          <a:xfrm>
            <a:off x="3428753" y="5027943"/>
            <a:ext cx="8354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₱ 140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88746A-A197-B347-8786-F74F0883172A}"/>
              </a:ext>
            </a:extLst>
          </p:cNvPr>
          <p:cNvSpPr txBox="1"/>
          <p:nvPr/>
        </p:nvSpPr>
        <p:spPr>
          <a:xfrm>
            <a:off x="5714565" y="5020432"/>
            <a:ext cx="7713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₱160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0A4508-98EC-AD45-8293-BFDED1DC24CB}"/>
              </a:ext>
            </a:extLst>
          </p:cNvPr>
          <p:cNvSpPr txBox="1"/>
          <p:nvPr/>
        </p:nvSpPr>
        <p:spPr>
          <a:xfrm>
            <a:off x="7183354" y="5051853"/>
            <a:ext cx="6286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₱50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3708DD-B44E-B246-868F-F40EE89DB37F}"/>
              </a:ext>
            </a:extLst>
          </p:cNvPr>
          <p:cNvSpPr txBox="1"/>
          <p:nvPr/>
        </p:nvSpPr>
        <p:spPr>
          <a:xfrm>
            <a:off x="7733067" y="5050125"/>
            <a:ext cx="6286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₱50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15979F-6B8F-DC44-8EA6-C00BAD786ED6}"/>
              </a:ext>
            </a:extLst>
          </p:cNvPr>
          <p:cNvSpPr txBox="1"/>
          <p:nvPr/>
        </p:nvSpPr>
        <p:spPr>
          <a:xfrm>
            <a:off x="8294425" y="5051853"/>
            <a:ext cx="6286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₱50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5FFC18-87A5-8148-94F6-D00F85A95CB4}"/>
              </a:ext>
            </a:extLst>
          </p:cNvPr>
          <p:cNvSpPr txBox="1"/>
          <p:nvPr/>
        </p:nvSpPr>
        <p:spPr>
          <a:xfrm>
            <a:off x="8860763" y="5050125"/>
            <a:ext cx="6286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₱50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83E8C3-DBA2-254C-AB74-B0DA29489D58}"/>
              </a:ext>
            </a:extLst>
          </p:cNvPr>
          <p:cNvSpPr txBox="1"/>
          <p:nvPr/>
        </p:nvSpPr>
        <p:spPr>
          <a:xfrm>
            <a:off x="4592830" y="5767081"/>
            <a:ext cx="77938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₱300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DB85E5-A437-4D41-9385-49649B25EAA4}"/>
              </a:ext>
            </a:extLst>
          </p:cNvPr>
          <p:cNvSpPr txBox="1"/>
          <p:nvPr/>
        </p:nvSpPr>
        <p:spPr>
          <a:xfrm>
            <a:off x="7904734" y="5816270"/>
            <a:ext cx="77938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₱200</a:t>
            </a:r>
          </a:p>
        </p:txBody>
      </p:sp>
    </p:spTree>
    <p:extLst>
      <p:ext uri="{BB962C8B-B14F-4D97-AF65-F5344CB8AC3E}">
        <p14:creationId xmlns:p14="http://schemas.microsoft.com/office/powerpoint/2010/main" val="1010390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Solving Multistep Word Problems Involving Two or More Operations on Whole Numbers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2D501E-29CB-8642-AA60-3AFBE6960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8875"/>
            <a:ext cx="10515600" cy="43922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Sample Problem Using </a:t>
            </a:r>
            <a:r>
              <a:rPr lang="en-US" b="1" dirty="0"/>
              <a:t>Diagram Method</a:t>
            </a:r>
          </a:p>
          <a:p>
            <a:pPr marL="0" indent="0">
              <a:buNone/>
            </a:pPr>
            <a:r>
              <a:rPr lang="en-US" b="1" dirty="0"/>
              <a:t>Step 2: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dirty="0"/>
              <a:t>From the diagram,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PH" dirty="0"/>
              <a:t>₱500 – (₱140 + ₱160) = N</a:t>
            </a:r>
          </a:p>
          <a:p>
            <a:pPr marL="0" indent="0">
              <a:buNone/>
            </a:pPr>
            <a:r>
              <a:rPr lang="en-PH" dirty="0"/>
              <a:t>	₱500 – ₱300 = ₱200 		cost of the 4 face shields</a:t>
            </a:r>
          </a:p>
          <a:p>
            <a:pPr marL="0" indent="0">
              <a:buNone/>
            </a:pPr>
            <a:r>
              <a:rPr lang="en-PH" dirty="0"/>
              <a:t>	₱200 ÷ 4 = ₱50 			cost of each face shield</a:t>
            </a:r>
          </a:p>
          <a:p>
            <a:pPr marL="0" indent="0">
              <a:buNone/>
            </a:pPr>
            <a:r>
              <a:rPr lang="en-PH" dirty="0"/>
              <a:t>		Hence, each face shield costs </a:t>
            </a:r>
            <a:r>
              <a:rPr lang="en-PH" b="1" dirty="0"/>
              <a:t>₱50.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83039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2676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Solving Multistep Word Problems Involving Two or More Operations on Whole Numbers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2D501E-29CB-8642-AA60-3AFBE6960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4390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	To solve multistep word problems involving two or more operations on whole numbers, follow these steps: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a. Understand and analyze the problem</a:t>
            </a:r>
          </a:p>
          <a:p>
            <a:pPr marL="0" indent="0">
              <a:buNone/>
            </a:pPr>
            <a:r>
              <a:rPr lang="en-US" dirty="0"/>
              <a:t>	b. Devise a plan</a:t>
            </a:r>
          </a:p>
          <a:p>
            <a:pPr marL="0" indent="0">
              <a:buNone/>
            </a:pPr>
            <a:r>
              <a:rPr lang="en-US" dirty="0"/>
              <a:t>	c. Carry out the plan</a:t>
            </a:r>
          </a:p>
          <a:p>
            <a:pPr marL="0" indent="0">
              <a:buNone/>
            </a:pPr>
            <a:r>
              <a:rPr lang="en-US" dirty="0"/>
              <a:t>	d. Look back to see if your plan worked</a:t>
            </a:r>
          </a:p>
        </p:txBody>
      </p:sp>
    </p:spTree>
    <p:extLst>
      <p:ext uri="{BB962C8B-B14F-4D97-AF65-F5344CB8AC3E}">
        <p14:creationId xmlns:p14="http://schemas.microsoft.com/office/powerpoint/2010/main" val="2864155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Solving Multistep Word Problems Involving Two or More Operations on Whole Numbers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2D501E-29CB-8642-AA60-3AFBE6960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8876"/>
            <a:ext cx="10515600" cy="374390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Sample Problem Using </a:t>
            </a:r>
            <a:r>
              <a:rPr lang="en-US" b="1" dirty="0" err="1"/>
              <a:t>Polya’s</a:t>
            </a:r>
            <a:r>
              <a:rPr lang="en-US" b="1" dirty="0"/>
              <a:t> Method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>	Due to the pandemic, </a:t>
            </a:r>
            <a:r>
              <a:rPr lang="en-US" dirty="0" err="1"/>
              <a:t>Ziah</a:t>
            </a:r>
            <a:r>
              <a:rPr lang="en-US" dirty="0"/>
              <a:t> celebrated her 9</a:t>
            </a:r>
            <a:r>
              <a:rPr lang="en-US" baseline="30000" dirty="0"/>
              <a:t>th</a:t>
            </a:r>
            <a:r>
              <a:rPr lang="en-US" dirty="0"/>
              <a:t> birthday in her house with her family. Her mother ordered a </a:t>
            </a:r>
            <a:r>
              <a:rPr lang="en-US" i="1" dirty="0" err="1"/>
              <a:t>bilao</a:t>
            </a:r>
            <a:r>
              <a:rPr lang="en-US" dirty="0"/>
              <a:t> of </a:t>
            </a:r>
            <a:r>
              <a:rPr lang="en-US" i="1" dirty="0" err="1"/>
              <a:t>pancit</a:t>
            </a:r>
            <a:r>
              <a:rPr lang="en-US" dirty="0"/>
              <a:t> for ₱250, a lemon cake at ₱215, and 4 glasses of </a:t>
            </a:r>
            <a:r>
              <a:rPr lang="en-US" i="1" dirty="0" err="1"/>
              <a:t>calamansi</a:t>
            </a:r>
            <a:r>
              <a:rPr lang="en-US" i="1" dirty="0"/>
              <a:t> </a:t>
            </a:r>
            <a:r>
              <a:rPr lang="en-US" dirty="0"/>
              <a:t>juice at ₱25 each. How much did </a:t>
            </a:r>
            <a:r>
              <a:rPr lang="en-US" dirty="0" err="1"/>
              <a:t>Ziah’s</a:t>
            </a:r>
            <a:r>
              <a:rPr lang="en-US" dirty="0"/>
              <a:t> mother pay for the ordered food considering that the delivery fee was free?</a:t>
            </a:r>
          </a:p>
        </p:txBody>
      </p:sp>
    </p:spTree>
    <p:extLst>
      <p:ext uri="{BB962C8B-B14F-4D97-AF65-F5344CB8AC3E}">
        <p14:creationId xmlns:p14="http://schemas.microsoft.com/office/powerpoint/2010/main" val="2303990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Solving Multistep Word Problems Involving Two or More Operations on Whole Numbers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2D501E-29CB-8642-AA60-3AFBE6960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8875"/>
            <a:ext cx="10515600" cy="439229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Sample Problem Using </a:t>
            </a:r>
            <a:r>
              <a:rPr lang="en-US" b="1" dirty="0" err="1"/>
              <a:t>Polya’s</a:t>
            </a:r>
            <a:r>
              <a:rPr lang="en-US" b="1" dirty="0"/>
              <a:t> Method</a:t>
            </a:r>
          </a:p>
          <a:p>
            <a:pPr marL="0" indent="0">
              <a:buNone/>
            </a:pPr>
            <a:r>
              <a:rPr lang="en-US" b="1" dirty="0"/>
              <a:t>Step 1: Understand and Analyze the Problem</a:t>
            </a:r>
          </a:p>
          <a:p>
            <a:pPr marL="0" indent="0">
              <a:buNone/>
            </a:pPr>
            <a:r>
              <a:rPr lang="en-US" b="1" dirty="0"/>
              <a:t>	  What is asked?</a:t>
            </a:r>
          </a:p>
          <a:p>
            <a:pPr marL="0" indent="0">
              <a:buNone/>
            </a:pPr>
            <a:r>
              <a:rPr lang="en-US" b="1" i="1" dirty="0"/>
              <a:t>	  </a:t>
            </a:r>
            <a:r>
              <a:rPr lang="en-US" dirty="0"/>
              <a:t>The total amount paid for the ordered food</a:t>
            </a:r>
          </a:p>
          <a:p>
            <a:pPr marL="0" indent="0">
              <a:buNone/>
            </a:pPr>
            <a:r>
              <a:rPr lang="en-US" b="1" dirty="0"/>
              <a:t>	  What are the given facts?</a:t>
            </a:r>
          </a:p>
          <a:p>
            <a:pPr marL="0" indent="0">
              <a:buNone/>
            </a:pPr>
            <a:r>
              <a:rPr lang="en-US" b="1" i="1" dirty="0"/>
              <a:t>	  </a:t>
            </a:r>
            <a:r>
              <a:rPr lang="en-US" i="1" dirty="0" err="1"/>
              <a:t>bilao</a:t>
            </a:r>
            <a:r>
              <a:rPr lang="en-US" i="1" dirty="0"/>
              <a:t> </a:t>
            </a:r>
            <a:r>
              <a:rPr lang="en-US" dirty="0"/>
              <a:t>of </a:t>
            </a:r>
            <a:r>
              <a:rPr lang="en-US" i="1" dirty="0" err="1"/>
              <a:t>pancit</a:t>
            </a:r>
            <a:r>
              <a:rPr lang="en-US" i="1" dirty="0"/>
              <a:t> </a:t>
            </a:r>
            <a:r>
              <a:rPr lang="en-US" dirty="0"/>
              <a:t>= ₱250</a:t>
            </a:r>
          </a:p>
          <a:p>
            <a:pPr marL="0" indent="0">
              <a:buNone/>
            </a:pPr>
            <a:r>
              <a:rPr lang="en-US" b="1" dirty="0"/>
              <a:t>	  </a:t>
            </a:r>
            <a:r>
              <a:rPr lang="en-US" dirty="0"/>
              <a:t>lemon cake = ₱215</a:t>
            </a:r>
          </a:p>
          <a:p>
            <a:pPr marL="0" indent="0">
              <a:buNone/>
            </a:pPr>
            <a:r>
              <a:rPr lang="en-US" b="1" dirty="0"/>
              <a:t>	  </a:t>
            </a:r>
            <a:r>
              <a:rPr lang="en-US" dirty="0"/>
              <a:t>4 glasses of </a:t>
            </a:r>
            <a:r>
              <a:rPr lang="en-US" i="1" dirty="0" err="1"/>
              <a:t>calamansi</a:t>
            </a:r>
            <a:r>
              <a:rPr lang="en-US" i="1" dirty="0"/>
              <a:t> </a:t>
            </a:r>
            <a:r>
              <a:rPr lang="en-US" dirty="0"/>
              <a:t>juice = ₱25 each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17056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Solving Multistep Word Problems Involving Two or More Operations on Whole Numbers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2D501E-29CB-8642-AA60-3AFBE6960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8875"/>
            <a:ext cx="10515600" cy="439229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Sample Problem Using </a:t>
            </a:r>
            <a:r>
              <a:rPr lang="en-US" b="1" dirty="0" err="1"/>
              <a:t>Polya’s</a:t>
            </a:r>
            <a:r>
              <a:rPr lang="en-US" b="1" dirty="0"/>
              <a:t> Method</a:t>
            </a:r>
          </a:p>
          <a:p>
            <a:pPr marL="0" indent="0">
              <a:buNone/>
            </a:pPr>
            <a:r>
              <a:rPr lang="en-US" b="1" dirty="0"/>
              <a:t>Step 2: Devise a Plan</a:t>
            </a:r>
          </a:p>
          <a:p>
            <a:pPr marL="0" indent="0">
              <a:buNone/>
            </a:pPr>
            <a:r>
              <a:rPr lang="en-US" b="1" dirty="0"/>
              <a:t>	  Think logically or draw a diagram.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dirty="0"/>
              <a:t>      </a:t>
            </a:r>
            <a:r>
              <a:rPr lang="en-US" i="1" dirty="0" err="1"/>
              <a:t>Pancit</a:t>
            </a:r>
            <a:r>
              <a:rPr lang="en-US" i="1" dirty="0"/>
              <a:t>	 </a:t>
            </a:r>
            <a:r>
              <a:rPr lang="en-US" dirty="0"/>
              <a:t>Lemon cake</a:t>
            </a:r>
            <a:r>
              <a:rPr lang="en-US" i="1" dirty="0"/>
              <a:t>		</a:t>
            </a:r>
            <a:r>
              <a:rPr lang="en-US" i="1" dirty="0" err="1"/>
              <a:t>Calamansi</a:t>
            </a:r>
            <a:r>
              <a:rPr lang="en-US" i="1" dirty="0"/>
              <a:t> </a:t>
            </a:r>
            <a:r>
              <a:rPr lang="en-US" dirty="0"/>
              <a:t>Juice</a:t>
            </a:r>
            <a:endParaRPr lang="en-US" b="1" dirty="0"/>
          </a:p>
          <a:p>
            <a:pPr marL="0" indent="0">
              <a:buNone/>
            </a:pPr>
            <a:r>
              <a:rPr lang="en-US" b="1" i="1" dirty="0"/>
              <a:t>	  </a:t>
            </a:r>
            <a:r>
              <a:rPr lang="en-US" b="1" dirty="0"/>
              <a:t>Make an equation.</a:t>
            </a:r>
          </a:p>
          <a:p>
            <a:pPr marL="0" indent="0">
              <a:buNone/>
            </a:pPr>
            <a:r>
              <a:rPr lang="en-US" b="1" dirty="0"/>
              <a:t>		</a:t>
            </a:r>
            <a:r>
              <a:rPr lang="en-US" dirty="0"/>
              <a:t>To get N or the total amount paid for the food, mount paid for </a:t>
            </a:r>
            <a:r>
              <a:rPr lang="en-US" i="1" dirty="0" err="1"/>
              <a:t>pancit</a:t>
            </a:r>
            <a:r>
              <a:rPr lang="en-US" i="1" dirty="0"/>
              <a:t> </a:t>
            </a:r>
            <a:r>
              <a:rPr lang="en-US" dirty="0"/>
              <a:t>+ amount paid for lemon cake + amount paid for </a:t>
            </a:r>
            <a:r>
              <a:rPr lang="en-US" i="1" dirty="0" err="1"/>
              <a:t>calamansi</a:t>
            </a:r>
            <a:r>
              <a:rPr lang="en-US" i="1" dirty="0"/>
              <a:t> </a:t>
            </a:r>
            <a:r>
              <a:rPr lang="en-US" dirty="0"/>
              <a:t>juice = N.</a:t>
            </a:r>
            <a:endParaRPr lang="en-US" b="1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B180DD4-F62A-FD45-ACD8-2FC1E80979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43581"/>
              </p:ext>
            </p:extLst>
          </p:nvPr>
        </p:nvGraphicFramePr>
        <p:xfrm>
          <a:off x="1815869" y="3429000"/>
          <a:ext cx="8128002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1484">
                  <a:extLst>
                    <a:ext uri="{9D8B030D-6E8A-4147-A177-3AD203B41FA5}">
                      <a16:colId xmlns:a16="http://schemas.microsoft.com/office/drawing/2014/main" val="1330279655"/>
                    </a:ext>
                  </a:extLst>
                </a:gridCol>
                <a:gridCol w="1695796">
                  <a:extLst>
                    <a:ext uri="{9D8B030D-6E8A-4147-A177-3AD203B41FA5}">
                      <a16:colId xmlns:a16="http://schemas.microsoft.com/office/drawing/2014/main" val="894538024"/>
                    </a:ext>
                  </a:extLst>
                </a:gridCol>
                <a:gridCol w="1230284">
                  <a:extLst>
                    <a:ext uri="{9D8B030D-6E8A-4147-A177-3AD203B41FA5}">
                      <a16:colId xmlns:a16="http://schemas.microsoft.com/office/drawing/2014/main" val="4134818273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val="1408946693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875202884"/>
                    </a:ext>
                  </a:extLst>
                </a:gridCol>
                <a:gridCol w="999376">
                  <a:extLst>
                    <a:ext uri="{9D8B030D-6E8A-4147-A177-3AD203B41FA5}">
                      <a16:colId xmlns:a16="http://schemas.microsoft.com/office/drawing/2014/main" val="1119646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>
                          <a:solidFill>
                            <a:schemeClr val="tx1"/>
                          </a:solidFill>
                        </a:rPr>
                        <a:t>₱250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>
                          <a:solidFill>
                            <a:schemeClr val="tx1"/>
                          </a:solidFill>
                        </a:rPr>
                        <a:t>₱215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</a:rPr>
                        <a:t>₱25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</a:rPr>
                        <a:t>₱25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</a:rPr>
                        <a:t>₱25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</a:rPr>
                        <a:t>₱25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53793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2971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Solving Multistep Word Problems Involving Two or More Operations on Whole Numbers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2D501E-29CB-8642-AA60-3AFBE6960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8875"/>
            <a:ext cx="10515600" cy="439229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Sample Problem Using </a:t>
            </a:r>
            <a:r>
              <a:rPr lang="en-US" b="1" dirty="0" err="1"/>
              <a:t>Polya’s</a:t>
            </a:r>
            <a:r>
              <a:rPr lang="en-US" b="1" dirty="0"/>
              <a:t> Method</a:t>
            </a:r>
          </a:p>
          <a:p>
            <a:pPr marL="0" indent="0">
              <a:buNone/>
            </a:pPr>
            <a:r>
              <a:rPr lang="en-US" b="1" dirty="0"/>
              <a:t>Step 3: Carry Out the Plan</a:t>
            </a:r>
          </a:p>
          <a:p>
            <a:pPr marL="0" indent="0">
              <a:buNone/>
            </a:pPr>
            <a:r>
              <a:rPr lang="en-US" b="1" dirty="0"/>
              <a:t>	  Solve the equation.</a:t>
            </a:r>
          </a:p>
          <a:p>
            <a:pPr marL="0" indent="0">
              <a:buNone/>
            </a:pPr>
            <a:r>
              <a:rPr lang="en-US" b="1" dirty="0"/>
              <a:t>	  </a:t>
            </a:r>
          </a:p>
          <a:p>
            <a:pPr marL="0" indent="0">
              <a:buNone/>
            </a:pPr>
            <a:r>
              <a:rPr lang="en-US" b="1" dirty="0"/>
              <a:t>	  </a:t>
            </a:r>
            <a:r>
              <a:rPr lang="en-US" dirty="0"/>
              <a:t>₱250 + ₱215 + (₱25 × 4) = N</a:t>
            </a:r>
          </a:p>
          <a:p>
            <a:pPr marL="0" indent="0">
              <a:buNone/>
            </a:pPr>
            <a:r>
              <a:rPr lang="en-US" dirty="0"/>
              <a:t>	  ₱250 + ₱215 + ₱100 = N</a:t>
            </a:r>
          </a:p>
          <a:p>
            <a:pPr marL="0" indent="0">
              <a:buNone/>
            </a:pPr>
            <a:r>
              <a:rPr lang="en-US" dirty="0"/>
              <a:t>	  ₱565 = N</a:t>
            </a:r>
          </a:p>
          <a:p>
            <a:pPr marL="0" indent="0">
              <a:buNone/>
            </a:pPr>
            <a:r>
              <a:rPr lang="en-US" dirty="0"/>
              <a:t>		Hence, </a:t>
            </a:r>
            <a:r>
              <a:rPr lang="en-US" b="1" dirty="0"/>
              <a:t>₱565 </a:t>
            </a:r>
            <a:r>
              <a:rPr lang="en-US" dirty="0"/>
              <a:t>is the total amount paid for the ordered food.</a:t>
            </a:r>
          </a:p>
        </p:txBody>
      </p:sp>
    </p:spTree>
    <p:extLst>
      <p:ext uri="{BB962C8B-B14F-4D97-AF65-F5344CB8AC3E}">
        <p14:creationId xmlns:p14="http://schemas.microsoft.com/office/powerpoint/2010/main" val="1136481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Solving Multistep Word Problems Involving Two or More Operations on Whole Numbers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2D501E-29CB-8642-AA60-3AFBE6960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8875"/>
            <a:ext cx="10515600" cy="439229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Sample Problem Using </a:t>
            </a:r>
            <a:r>
              <a:rPr lang="en-US" b="1" dirty="0" err="1"/>
              <a:t>Polya’s</a:t>
            </a:r>
            <a:r>
              <a:rPr lang="en-US" b="1" dirty="0"/>
              <a:t> Method</a:t>
            </a:r>
          </a:p>
          <a:p>
            <a:pPr marL="0" indent="0">
              <a:buNone/>
            </a:pPr>
            <a:r>
              <a:rPr lang="en-US" b="1" dirty="0"/>
              <a:t>Step 4: Look Back</a:t>
            </a:r>
          </a:p>
          <a:p>
            <a:pPr marL="0" indent="0">
              <a:buNone/>
            </a:pPr>
            <a:r>
              <a:rPr lang="en-US" b="1" dirty="0"/>
              <a:t>	  Check your work.</a:t>
            </a:r>
          </a:p>
          <a:p>
            <a:pPr marL="0" indent="0">
              <a:buNone/>
            </a:pPr>
            <a:r>
              <a:rPr lang="en-US" b="1" dirty="0"/>
              <a:t>	  </a:t>
            </a:r>
          </a:p>
          <a:p>
            <a:pPr marL="0" indent="0">
              <a:buNone/>
            </a:pPr>
            <a:r>
              <a:rPr lang="en-US" dirty="0"/>
              <a:t>	  ₱250 + ₱215 + ₱100 = N</a:t>
            </a:r>
          </a:p>
          <a:p>
            <a:pPr marL="0" indent="0">
              <a:buNone/>
            </a:pPr>
            <a:r>
              <a:rPr lang="en-US" dirty="0"/>
              <a:t>	  ₱565 = ₱565 </a:t>
            </a:r>
            <a:r>
              <a:rPr lang="en-US" b="1" dirty="0"/>
              <a:t>✓</a:t>
            </a:r>
          </a:p>
          <a:p>
            <a:pPr marL="0" indent="0">
              <a:buNone/>
            </a:pPr>
            <a:r>
              <a:rPr lang="en-US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4245661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Solving Multistep Word Problems Involving Two or More Operations on Whole Numbers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2D501E-29CB-8642-AA60-3AFBE6960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8876"/>
            <a:ext cx="10515600" cy="374390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Sample Problem Using </a:t>
            </a:r>
            <a:r>
              <a:rPr lang="en-US" b="1" dirty="0"/>
              <a:t>Diagram Method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>	Nathaniel bought a box of face masks and 4 customized face shields for his family. A box of a face masks cost ₱250. He paid the cashier with a 500-peso bill. He received a changed of ₱140. How much did each face shield cost?</a:t>
            </a:r>
          </a:p>
        </p:txBody>
      </p:sp>
    </p:spTree>
    <p:extLst>
      <p:ext uri="{BB962C8B-B14F-4D97-AF65-F5344CB8AC3E}">
        <p14:creationId xmlns:p14="http://schemas.microsoft.com/office/powerpoint/2010/main" val="4071127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Solving Multistep Word Problems Involving Two or More Operations on Whole Numbers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2D501E-29CB-8642-AA60-3AFBE6960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8875"/>
            <a:ext cx="10515600" cy="43922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Sample Problem Using </a:t>
            </a:r>
            <a:r>
              <a:rPr lang="en-US" b="1" dirty="0"/>
              <a:t>Diagram Method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Step 1: </a:t>
            </a:r>
            <a:r>
              <a:rPr lang="en-US" dirty="0"/>
              <a:t>Draw a figure and divide it into 3 parts representing the change, 	   the face masks, and the face shields.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Step 2: </a:t>
            </a:r>
            <a:r>
              <a:rPr lang="en-US" dirty="0"/>
              <a:t>Label the whole figure and the divided parts with their 		  	   corresponding amounts.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956547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2022</TotalTime>
  <Words>330</Words>
  <Application>Microsoft Macintosh PowerPoint</Application>
  <PresentationFormat>Widescreen</PresentationFormat>
  <Paragraphs>119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Lato</vt:lpstr>
      <vt:lpstr>Montserrat Medium</vt:lpstr>
      <vt:lpstr>Office Theme</vt:lpstr>
      <vt:lpstr>Custom Design</vt:lpstr>
      <vt:lpstr>1_Custom Design</vt:lpstr>
      <vt:lpstr>PowerPoint Presentation</vt:lpstr>
      <vt:lpstr>Solving Multistep Word Problems Involving Two or More Operations on Whole Numbers</vt:lpstr>
      <vt:lpstr>Solving Multistep Word Problems Involving Two or More Operations on Whole Numbers</vt:lpstr>
      <vt:lpstr>Solving Multistep Word Problems Involving Two or More Operations on Whole Numbers</vt:lpstr>
      <vt:lpstr>Solving Multistep Word Problems Involving Two or More Operations on Whole Numbers</vt:lpstr>
      <vt:lpstr>Solving Multistep Word Problems Involving Two or More Operations on Whole Numbers</vt:lpstr>
      <vt:lpstr>Solving Multistep Word Problems Involving Two or More Operations on Whole Numbers</vt:lpstr>
      <vt:lpstr>Solving Multistep Word Problems Involving Two or More Operations on Whole Numbers</vt:lpstr>
      <vt:lpstr>Solving Multistep Word Problems Involving Two or More Operations on Whole Numbers</vt:lpstr>
      <vt:lpstr>Solving Multistep Word Problems Involving Two or More Operations on Whole Numbers</vt:lpstr>
      <vt:lpstr>Solving Multistep Word Problems Involving Two or More Operations on Whole Numbers</vt:lpstr>
      <vt:lpstr>Solving Multistep Word Problems Involving Two or More Operations on Whole Numbers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159</cp:revision>
  <cp:lastPrinted>2023-03-07T07:14:07Z</cp:lastPrinted>
  <dcterms:created xsi:type="dcterms:W3CDTF">2019-04-16T02:10:14Z</dcterms:created>
  <dcterms:modified xsi:type="dcterms:W3CDTF">2023-03-08T06:48:51Z</dcterms:modified>
</cp:coreProperties>
</file>