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24"/>
  </p:notesMasterIdLst>
  <p:sldIdLst>
    <p:sldId id="256" r:id="rId4"/>
    <p:sldId id="277" r:id="rId5"/>
    <p:sldId id="279" r:id="rId6"/>
    <p:sldId id="280" r:id="rId7"/>
    <p:sldId id="282" r:id="rId8"/>
    <p:sldId id="283" r:id="rId9"/>
    <p:sldId id="285" r:id="rId10"/>
    <p:sldId id="286" r:id="rId11"/>
    <p:sldId id="287" r:id="rId12"/>
    <p:sldId id="288" r:id="rId13"/>
    <p:sldId id="289" r:id="rId14"/>
    <p:sldId id="290" r:id="rId15"/>
    <p:sldId id="291" r:id="rId16"/>
    <p:sldId id="292" r:id="rId17"/>
    <p:sldId id="293" r:id="rId18"/>
    <p:sldId id="294" r:id="rId19"/>
    <p:sldId id="296" r:id="rId20"/>
    <p:sldId id="295" r:id="rId21"/>
    <p:sldId id="29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97"/>
    <p:restoredTop sz="93076"/>
  </p:normalViewPr>
  <p:slideViewPr>
    <p:cSldViewPr snapToGrid="0" snapToObjects="1">
      <p:cViewPr varScale="1">
        <p:scale>
          <a:sx n="79" d="100"/>
          <a:sy n="79" d="100"/>
        </p:scale>
        <p:origin x="232" y="1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4/24/23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1157344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2985454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724647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13</a:t>
            </a:fld>
            <a:endParaRPr lang="en-US"/>
          </a:p>
        </p:txBody>
      </p:sp>
    </p:spTree>
    <p:extLst>
      <p:ext uri="{BB962C8B-B14F-4D97-AF65-F5344CB8AC3E}">
        <p14:creationId xmlns:p14="http://schemas.microsoft.com/office/powerpoint/2010/main" val="1749751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14</a:t>
            </a:fld>
            <a:endParaRPr lang="en-US"/>
          </a:p>
        </p:txBody>
      </p:sp>
    </p:spTree>
    <p:extLst>
      <p:ext uri="{BB962C8B-B14F-4D97-AF65-F5344CB8AC3E}">
        <p14:creationId xmlns:p14="http://schemas.microsoft.com/office/powerpoint/2010/main" val="3556489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15</a:t>
            </a:fld>
            <a:endParaRPr lang="en-US"/>
          </a:p>
        </p:txBody>
      </p:sp>
    </p:spTree>
    <p:extLst>
      <p:ext uri="{BB962C8B-B14F-4D97-AF65-F5344CB8AC3E}">
        <p14:creationId xmlns:p14="http://schemas.microsoft.com/office/powerpoint/2010/main" val="21009482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16</a:t>
            </a:fld>
            <a:endParaRPr lang="en-US"/>
          </a:p>
        </p:txBody>
      </p:sp>
    </p:spTree>
    <p:extLst>
      <p:ext uri="{BB962C8B-B14F-4D97-AF65-F5344CB8AC3E}">
        <p14:creationId xmlns:p14="http://schemas.microsoft.com/office/powerpoint/2010/main" val="532764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17</a:t>
            </a:fld>
            <a:endParaRPr lang="en-US"/>
          </a:p>
        </p:txBody>
      </p:sp>
    </p:spTree>
    <p:extLst>
      <p:ext uri="{BB962C8B-B14F-4D97-AF65-F5344CB8AC3E}">
        <p14:creationId xmlns:p14="http://schemas.microsoft.com/office/powerpoint/2010/main" val="1356295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18</a:t>
            </a:fld>
            <a:endParaRPr lang="en-US"/>
          </a:p>
        </p:txBody>
      </p:sp>
    </p:spTree>
    <p:extLst>
      <p:ext uri="{BB962C8B-B14F-4D97-AF65-F5344CB8AC3E}">
        <p14:creationId xmlns:p14="http://schemas.microsoft.com/office/powerpoint/2010/main" val="36790294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19</a:t>
            </a:fld>
            <a:endParaRPr lang="en-US"/>
          </a:p>
        </p:txBody>
      </p:sp>
    </p:spTree>
    <p:extLst>
      <p:ext uri="{BB962C8B-B14F-4D97-AF65-F5344CB8AC3E}">
        <p14:creationId xmlns:p14="http://schemas.microsoft.com/office/powerpoint/2010/main" val="2309431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979838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2264883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42014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1222793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3919332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63317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2931600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1528547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4/24/23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4/24/23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4/24/23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4/24/23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2.tiff"/><Relationship Id="rId4" Type="http://schemas.openxmlformats.org/officeDocument/2006/relationships/image" Target="../media/image21.tiff"/></Relationships>
</file>

<file path=ppt/slides/_rels/slide18.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3.tiff"/></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1.tif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691705" y="3137918"/>
            <a:ext cx="6657472" cy="1200329"/>
          </a:xfrm>
          <a:prstGeom prst="rect">
            <a:avLst/>
          </a:prstGeom>
          <a:noFill/>
        </p:spPr>
        <p:txBody>
          <a:bodyPr wrap="square" rtlCol="0">
            <a:spAutoFit/>
          </a:bodyPr>
          <a:lstStyle/>
          <a:p>
            <a:pPr algn="ctr"/>
            <a:r>
              <a:rPr lang="en-US" sz="3600" b="1" dirty="0">
                <a:solidFill>
                  <a:schemeClr val="bg1"/>
                </a:solidFill>
                <a:latin typeface="Montserrat Medium" pitchFamily="2" charset="77"/>
              </a:rPr>
              <a:t>Factoring the Difference of Two Squares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1353800" cy="4272545"/>
              </a:xfrm>
            </p:spPr>
            <p:txBody>
              <a:bodyPr/>
              <a:lstStyle/>
              <a:p>
                <a:pPr marL="0" indent="0" algn="just">
                  <a:buNone/>
                </a:pPr>
                <a:r>
                  <a:rPr lang="en-US" dirty="0"/>
                  <a:t>Factor each completely.</a:t>
                </a:r>
              </a:p>
              <a:p>
                <a:pPr marL="0" indent="0" algn="just">
                  <a:buNone/>
                </a:pPr>
                <a:r>
                  <a:rPr lang="en-US" b="1" dirty="0"/>
                  <a:t>SOLUTION:</a:t>
                </a:r>
              </a:p>
              <a:p>
                <a:pPr marL="0" indent="0" algn="just">
                  <a:buNone/>
                </a:pPr>
                <a:r>
                  <a:rPr lang="en-US" b="1" dirty="0"/>
                  <a:t>     a.   </a:t>
                </a:r>
                <a:r>
                  <a:rPr lang="en-PH" b="1" dirty="0">
                    <a:latin typeface="Cambria Math" panose="02040503050406030204" pitchFamily="18" charset="0"/>
                  </a:rPr>
                  <a:t>20</a:t>
                </a:r>
                <a14:m>
                  <m:oMath xmlns:m="http://schemas.openxmlformats.org/officeDocument/2006/math">
                    <m:sSup>
                      <m:sSupPr>
                        <m:ctrlPr>
                          <a:rPr lang="en-PH" b="1" i="1">
                            <a:latin typeface="Cambria Math" panose="02040503050406030204" pitchFamily="18" charset="0"/>
                          </a:rPr>
                        </m:ctrlPr>
                      </m:sSupPr>
                      <m:e>
                        <m:r>
                          <a:rPr lang="en-US" b="1" i="0">
                            <a:latin typeface="Cambria Math" panose="02040503050406030204" pitchFamily="18" charset="0"/>
                          </a:rPr>
                          <m:t>𝐱</m:t>
                        </m:r>
                      </m:e>
                      <m:sup>
                        <m:r>
                          <a:rPr lang="en-US" b="1" i="1">
                            <a:latin typeface="Cambria Math" panose="02040503050406030204" pitchFamily="18" charset="0"/>
                          </a:rPr>
                          <m:t>𝟑</m:t>
                        </m:r>
                      </m:sup>
                    </m:sSup>
                  </m:oMath>
                </a14:m>
                <a:r>
                  <a:rPr lang="en-PH" b="1" dirty="0">
                    <a:latin typeface="Cambria Math" panose="02040503050406030204" pitchFamily="18" charset="0"/>
                  </a:rPr>
                  <a:t> – 5x</a:t>
                </a:r>
                <a:endParaRPr lang="en-PH" b="1" dirty="0"/>
              </a:p>
              <a:p>
                <a:pPr marL="0" indent="0" algn="just">
                  <a:buNone/>
                </a:pPr>
                <a:r>
                  <a:rPr lang="en-PH" dirty="0"/>
                  <a:t>	</a:t>
                </a:r>
                <a:r>
                  <a:rPr lang="en-PH" dirty="0">
                    <a:latin typeface="Cambria Math" panose="02040503050406030204" pitchFamily="18" charset="0"/>
                  </a:rPr>
                  <a:t> 20</a:t>
                </a:r>
                <a14:m>
                  <m:oMath xmlns:m="http://schemas.openxmlformats.org/officeDocument/2006/math">
                    <m:sSup>
                      <m:sSupPr>
                        <m:ctrlPr>
                          <a:rPr lang="en-PH" i="1">
                            <a:latin typeface="Cambria Math" panose="02040503050406030204" pitchFamily="18" charset="0"/>
                          </a:rPr>
                        </m:ctrlPr>
                      </m:sSupPr>
                      <m:e>
                        <m:r>
                          <m:rPr>
                            <m:sty m:val="p"/>
                          </m:rPr>
                          <a:rPr lang="en-US" b="0" i="1">
                            <a:latin typeface="Cambria Math" panose="02040503050406030204" pitchFamily="18" charset="0"/>
                          </a:rPr>
                          <m:t>x</m:t>
                        </m:r>
                      </m:e>
                      <m:sup>
                        <m:r>
                          <a:rPr lang="en-US" b="0" i="1">
                            <a:latin typeface="Cambria Math" panose="02040503050406030204" pitchFamily="18" charset="0"/>
                          </a:rPr>
                          <m:t>3</m:t>
                        </m:r>
                      </m:sup>
                    </m:sSup>
                  </m:oMath>
                </a14:m>
                <a:r>
                  <a:rPr lang="en-PH" dirty="0">
                    <a:latin typeface="Cambria Math" panose="02040503050406030204" pitchFamily="18" charset="0"/>
                  </a:rPr>
                  <a:t> – 5x  =  5x(4</a:t>
                </a:r>
                <a14:m>
                  <m:oMath xmlns:m="http://schemas.openxmlformats.org/officeDocument/2006/math">
                    <m:sSup>
                      <m:sSupPr>
                        <m:ctrlPr>
                          <a:rPr lang="en-PH" i="1">
                            <a:latin typeface="Cambria Math" panose="02040503050406030204" pitchFamily="18" charset="0"/>
                          </a:rPr>
                        </m:ctrlPr>
                      </m:sSupPr>
                      <m:e>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b="0" i="1" smtClean="0">
                        <a:latin typeface="Cambria Math" panose="02040503050406030204" pitchFamily="18" charset="0"/>
                      </a:rPr>
                      <m:t>−1)</m:t>
                    </m:r>
                  </m:oMath>
                </a14:m>
                <a:r>
                  <a:rPr lang="en-US" dirty="0"/>
                  <a:t>		Factor out 5x, the GCF.</a:t>
                </a:r>
              </a:p>
              <a:p>
                <a:pPr marL="0" indent="0" algn="just">
                  <a:buNone/>
                </a:pPr>
                <a:r>
                  <a:rPr lang="en-US" dirty="0"/>
                  <a:t>		          </a:t>
                </a:r>
                <a:r>
                  <a:rPr lang="en-PH" dirty="0">
                    <a:latin typeface="Cambria Math" panose="02040503050406030204" pitchFamily="18" charset="0"/>
                  </a:rPr>
                  <a:t>=  5x[(2</a:t>
                </a:r>
                <a14:m>
                  <m:oMath xmlns:m="http://schemas.openxmlformats.org/officeDocument/2006/math">
                    <m:sSup>
                      <m:sSupPr>
                        <m:ctrlPr>
                          <a:rPr lang="en-PH" i="1">
                            <a:latin typeface="Cambria Math" panose="02040503050406030204" pitchFamily="18" charset="0"/>
                          </a:rPr>
                        </m:ctrlPr>
                      </m:sSupPr>
                      <m:e>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b="0" i="1" smtClean="0">
                        <a:latin typeface="Cambria Math" panose="02040503050406030204" pitchFamily="18" charset="0"/>
                      </a:rPr>
                      <m:t>)</m:t>
                    </m:r>
                    <m:r>
                      <a:rPr lang="en-US" i="1">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1</m:t>
                        </m:r>
                      </m:e>
                      <m:sup>
                        <m:r>
                          <a:rPr lang="en-US" i="1">
                            <a:latin typeface="Cambria Math" panose="02040503050406030204" pitchFamily="18" charset="0"/>
                          </a:rPr>
                          <m:t>2</m:t>
                        </m:r>
                      </m:sup>
                    </m:sSup>
                    <m:r>
                      <a:rPr lang="en-US" i="1">
                        <a:latin typeface="Cambria Math" panose="02040503050406030204" pitchFamily="18" charset="0"/>
                      </a:rPr>
                      <m:t>)</m:t>
                    </m:r>
                  </m:oMath>
                </a14:m>
                <a:r>
                  <a:rPr lang="en-US" dirty="0"/>
                  <a:t>]		Express the second factor as the</a:t>
                </a:r>
              </a:p>
              <a:p>
                <a:pPr marL="0" indent="0" algn="just">
                  <a:buNone/>
                </a:pPr>
                <a:r>
                  <a:rPr lang="en-US" dirty="0"/>
                  <a:t>							difference of two squares.</a:t>
                </a:r>
              </a:p>
              <a:p>
                <a:pPr marL="0" indent="0" algn="just">
                  <a:buNone/>
                </a:pPr>
                <a:r>
                  <a:rPr lang="en-US" dirty="0"/>
                  <a:t>		          </a:t>
                </a:r>
                <a:r>
                  <a:rPr lang="en-PH" dirty="0">
                    <a:latin typeface="Cambria Math" panose="02040503050406030204" pitchFamily="18" charset="0"/>
                  </a:rPr>
                  <a:t>=  5x(2</a:t>
                </a:r>
                <a14:m>
                  <m:oMath xmlns:m="http://schemas.openxmlformats.org/officeDocument/2006/math">
                    <m:sSup>
                      <m:sSupPr>
                        <m:ctrlPr>
                          <a:rPr lang="en-PH" i="1">
                            <a:latin typeface="Cambria Math" panose="02040503050406030204" pitchFamily="18" charset="0"/>
                          </a:rPr>
                        </m:ctrlPr>
                      </m:sSupPr>
                      <m:e>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b="0" i="0" smtClean="0">
                        <a:latin typeface="Cambria Math" panose="02040503050406030204" pitchFamily="18" charset="0"/>
                      </a:rPr>
                      <m:t>+1)(2</m:t>
                    </m:r>
                    <m:r>
                      <m:rPr>
                        <m:sty m:val="p"/>
                      </m:rPr>
                      <a:rPr lang="en-US" b="0" i="0" smtClean="0">
                        <a:latin typeface="Cambria Math" panose="02040503050406030204" pitchFamily="18" charset="0"/>
                      </a:rPr>
                      <m:t>x</m:t>
                    </m:r>
                    <m:r>
                      <a:rPr lang="en-US" b="0" i="0" smtClean="0">
                        <a:latin typeface="Cambria Math" panose="02040503050406030204" pitchFamily="18" charset="0"/>
                      </a:rPr>
                      <m:t>−1)</m:t>
                    </m:r>
                  </m:oMath>
                </a14:m>
                <a:r>
                  <a:rPr lang="en-US" dirty="0"/>
                  <a:t>	The factors are the sum and								difference of the squared terms.</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1353800" cy="4272545"/>
              </a:xfrm>
              <a:blipFill>
                <a:blip r:embed="rId3"/>
                <a:stretch>
                  <a:fillRect l="-1006" t="-2367"/>
                </a:stretch>
              </a:blipFill>
            </p:spPr>
            <p:txBody>
              <a:bodyPr/>
              <a:lstStyle/>
              <a:p>
                <a:r>
                  <a:rPr lang="en-US">
                    <a:noFill/>
                  </a:rPr>
                  <a:t> </a:t>
                </a:r>
              </a:p>
            </p:txBody>
          </p:sp>
        </mc:Fallback>
      </mc:AlternateContent>
    </p:spTree>
    <p:extLst>
      <p:ext uri="{BB962C8B-B14F-4D97-AF65-F5344CB8AC3E}">
        <p14:creationId xmlns:p14="http://schemas.microsoft.com/office/powerpoint/2010/main" val="1290127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7"/>
                <a:ext cx="11353800" cy="4802187"/>
              </a:xfrm>
            </p:spPr>
            <p:txBody>
              <a:bodyPr>
                <a:normAutofit/>
              </a:bodyPr>
              <a:lstStyle/>
              <a:p>
                <a:pPr marL="0" indent="0" algn="just">
                  <a:buNone/>
                </a:pPr>
                <a:r>
                  <a:rPr lang="en-US" dirty="0"/>
                  <a:t>Factor each completely.</a:t>
                </a:r>
              </a:p>
              <a:p>
                <a:pPr marL="0" indent="0" algn="just">
                  <a:buNone/>
                </a:pPr>
                <a:r>
                  <a:rPr lang="en-US" b="1" dirty="0"/>
                  <a:t>SOLUTION:</a:t>
                </a:r>
              </a:p>
              <a:p>
                <a:pPr marL="0" indent="0" algn="just">
                  <a:buNone/>
                </a:pPr>
                <a:r>
                  <a:rPr lang="en-US" b="1" dirty="0"/>
                  <a:t>     b.   </a:t>
                </a:r>
                <a:r>
                  <a:rPr lang="en-PH" b="1" dirty="0">
                    <a:latin typeface="Cambria Math" panose="02040503050406030204" pitchFamily="18" charset="0"/>
                  </a:rPr>
                  <a:t>112 – 175</a:t>
                </a:r>
                <a14:m>
                  <m:oMath xmlns:m="http://schemas.openxmlformats.org/officeDocument/2006/math">
                    <m:sSup>
                      <m:sSupPr>
                        <m:ctrlPr>
                          <a:rPr lang="en-PH" b="1">
                            <a:latin typeface="Cambria Math" panose="02040503050406030204" pitchFamily="18" charset="0"/>
                          </a:rPr>
                        </m:ctrlPr>
                      </m:sSupPr>
                      <m:e>
                        <m:r>
                          <a:rPr lang="en-US" b="1" i="0">
                            <a:latin typeface="Cambria Math" panose="02040503050406030204" pitchFamily="18" charset="0"/>
                          </a:rPr>
                          <m:t>𝐦</m:t>
                        </m:r>
                      </m:e>
                      <m:sup>
                        <m:r>
                          <a:rPr lang="en-US" b="1" i="0">
                            <a:latin typeface="Cambria Math" panose="02040503050406030204" pitchFamily="18" charset="0"/>
                          </a:rPr>
                          <m:t>𝟒</m:t>
                        </m:r>
                      </m:sup>
                    </m:sSup>
                  </m:oMath>
                </a14:m>
                <a:endParaRPr lang="en-PH" b="1" dirty="0"/>
              </a:p>
              <a:p>
                <a:pPr marL="0" indent="0" algn="just">
                  <a:buNone/>
                </a:pPr>
                <a:r>
                  <a:rPr lang="en-PH" dirty="0"/>
                  <a:t>	</a:t>
                </a:r>
                <a:r>
                  <a:rPr lang="en-PH" dirty="0">
                    <a:latin typeface="Cambria Math" panose="02040503050406030204" pitchFamily="18" charset="0"/>
                  </a:rPr>
                  <a:t>112 – 175</a:t>
                </a:r>
                <a14:m>
                  <m:oMath xmlns:m="http://schemas.openxmlformats.org/officeDocument/2006/math">
                    <m:sSup>
                      <m:sSupPr>
                        <m:ctrlPr>
                          <a:rPr lang="en-PH" i="1" smtClean="0">
                            <a:latin typeface="Cambria Math" panose="02040503050406030204" pitchFamily="18" charset="0"/>
                          </a:rPr>
                        </m:ctrlPr>
                      </m:sSupPr>
                      <m:e>
                        <m:r>
                          <m:rPr>
                            <m:sty m:val="p"/>
                          </m:rPr>
                          <a:rPr lang="en-US" b="0" i="1">
                            <a:latin typeface="Cambria Math" panose="02040503050406030204" pitchFamily="18" charset="0"/>
                          </a:rPr>
                          <m:t>m</m:t>
                        </m:r>
                      </m:e>
                      <m:sup>
                        <m:r>
                          <a:rPr lang="en-US" b="0" i="1">
                            <a:latin typeface="Cambria Math" panose="02040503050406030204" pitchFamily="18" charset="0"/>
                          </a:rPr>
                          <m:t>4</m:t>
                        </m:r>
                      </m:sup>
                    </m:sSup>
                    <m:r>
                      <a:rPr lang="en-US" b="0" i="1" smtClean="0">
                        <a:latin typeface="Cambria Math" panose="02040503050406030204" pitchFamily="18" charset="0"/>
                      </a:rPr>
                      <m:t>=7(16−</m:t>
                    </m:r>
                  </m:oMath>
                </a14:m>
                <a:r>
                  <a:rPr lang="en-PH" dirty="0">
                    <a:latin typeface="Cambria Math" panose="02040503050406030204" pitchFamily="18" charset="0"/>
                  </a:rPr>
                  <a:t> 25</a:t>
                </a:r>
                <a14:m>
                  <m:oMath xmlns:m="http://schemas.openxmlformats.org/officeDocument/2006/math">
                    <m:sSup>
                      <m:sSupPr>
                        <m:ctrlPr>
                          <a:rPr lang="en-PH" i="1">
                            <a:latin typeface="Cambria Math" panose="02040503050406030204" pitchFamily="18" charset="0"/>
                          </a:rPr>
                        </m:ctrlPr>
                      </m:sSupPr>
                      <m:e>
                        <m:r>
                          <m:rPr>
                            <m:sty m:val="p"/>
                          </m:rPr>
                          <a:rPr lang="en-US" i="1">
                            <a:latin typeface="Cambria Math" panose="02040503050406030204" pitchFamily="18" charset="0"/>
                          </a:rPr>
                          <m:t>m</m:t>
                        </m:r>
                      </m:e>
                      <m:sup>
                        <m:r>
                          <a:rPr lang="en-US" i="1">
                            <a:latin typeface="Cambria Math" panose="02040503050406030204" pitchFamily="18" charset="0"/>
                          </a:rPr>
                          <m:t>4</m:t>
                        </m:r>
                      </m:sup>
                    </m:sSup>
                    <m:r>
                      <a:rPr lang="en-US" b="0" i="1" smtClean="0">
                        <a:latin typeface="Cambria Math" panose="02040503050406030204" pitchFamily="18" charset="0"/>
                      </a:rPr>
                      <m:t>)</m:t>
                    </m:r>
                  </m:oMath>
                </a14:m>
                <a:r>
                  <a:rPr lang="en-US" b="0" dirty="0">
                    <a:latin typeface="Cambria Math" panose="02040503050406030204" pitchFamily="18" charset="0"/>
                  </a:rPr>
                  <a:t>		</a:t>
                </a:r>
                <a:r>
                  <a:rPr lang="en-US" b="0" dirty="0">
                    <a:latin typeface="Calibri" panose="020F0502020204030204" pitchFamily="34" charset="0"/>
                    <a:cs typeface="Calibri" panose="020F0502020204030204" pitchFamily="34" charset="0"/>
                  </a:rPr>
                  <a:t>Factor out 7, the GCF.</a:t>
                </a:r>
              </a:p>
              <a:p>
                <a:pPr marL="0" indent="0" algn="just">
                  <a:buNone/>
                </a:pPr>
                <a:r>
                  <a:rPr lang="en-US" dirty="0"/>
                  <a:t>			   </a:t>
                </a:r>
                <a14:m>
                  <m:oMath xmlns:m="http://schemas.openxmlformats.org/officeDocument/2006/math">
                    <m:r>
                      <a:rPr lang="en-US" i="1">
                        <a:latin typeface="Cambria Math" panose="02040503050406030204" pitchFamily="18" charset="0"/>
                      </a:rPr>
                      <m:t>=7</m:t>
                    </m:r>
                    <m:r>
                      <a:rPr lang="en-US" b="0" i="1" smtClean="0">
                        <a:latin typeface="Cambria Math" panose="02040503050406030204" pitchFamily="18" charset="0"/>
                      </a:rPr>
                      <m:t>[</m:t>
                    </m:r>
                    <m:sSup>
                      <m:sSupPr>
                        <m:ctrlPr>
                          <a:rPr lang="en-PH" i="1">
                            <a:latin typeface="Cambria Math" panose="02040503050406030204" pitchFamily="18" charset="0"/>
                          </a:rPr>
                        </m:ctrlPr>
                      </m:sSupPr>
                      <m:e>
                        <m:d>
                          <m:dPr>
                            <m:ctrlPr>
                              <a:rPr lang="en-US" i="1">
                                <a:latin typeface="Cambria Math" panose="02040503050406030204" pitchFamily="18" charset="0"/>
                              </a:rPr>
                            </m:ctrlPr>
                          </m:dPr>
                          <m:e>
                            <m:sSup>
                              <m:sSupPr>
                                <m:ctrlPr>
                                  <a:rPr lang="en-PH" i="1">
                                    <a:latin typeface="Cambria Math" panose="02040503050406030204" pitchFamily="18" charset="0"/>
                                  </a:rPr>
                                </m:ctrlPr>
                              </m:sSupPr>
                              <m:e>
                                <m:r>
                                  <a:rPr lang="en-US" i="1">
                                    <a:latin typeface="Cambria Math" panose="02040503050406030204" pitchFamily="18" charset="0"/>
                                  </a:rPr>
                                  <m:t>4</m:t>
                                </m:r>
                              </m:e>
                              <m:sup>
                                <m:r>
                                  <a:rPr lang="en-US" i="1">
                                    <a:latin typeface="Cambria Math" panose="02040503050406030204" pitchFamily="18" charset="0"/>
                                  </a:rPr>
                                  <m:t>2</m:t>
                                </m:r>
                              </m:sup>
                            </m:sSup>
                            <m:r>
                              <a:rPr lang="en-US" i="1">
                                <a:latin typeface="Cambria Math" panose="02040503050406030204" pitchFamily="18" charset="0"/>
                              </a:rPr>
                              <m:t>−</m:t>
                            </m:r>
                            <m:r>
                              <m:rPr>
                                <m:nor/>
                              </m:rPr>
                              <a:rPr lang="en-PH" dirty="0">
                                <a:latin typeface="Cambria Math" panose="02040503050406030204" pitchFamily="18" charset="0"/>
                              </a:rPr>
                              <m:t> 5</m:t>
                            </m:r>
                            <m:sSup>
                              <m:sSupPr>
                                <m:ctrlPr>
                                  <a:rPr lang="en-PH" i="1">
                                    <a:latin typeface="Cambria Math" panose="02040503050406030204" pitchFamily="18" charset="0"/>
                                  </a:rPr>
                                </m:ctrlPr>
                              </m:sSupPr>
                              <m:e>
                                <m:r>
                                  <m:rPr>
                                    <m:sty m:val="p"/>
                                  </m:rPr>
                                  <a:rPr lang="en-US" i="1">
                                    <a:latin typeface="Cambria Math" panose="02040503050406030204" pitchFamily="18" charset="0"/>
                                  </a:rPr>
                                  <m:t>m</m:t>
                                </m:r>
                              </m:e>
                              <m:sup>
                                <m:r>
                                  <a:rPr lang="en-US" i="1">
                                    <a:latin typeface="Cambria Math" panose="02040503050406030204" pitchFamily="18" charset="0"/>
                                  </a:rPr>
                                  <m:t>2</m:t>
                                </m:r>
                              </m:sup>
                            </m:sSup>
                          </m:e>
                        </m:d>
                      </m:e>
                      <m:sup>
                        <m:r>
                          <a:rPr lang="en-US" i="1">
                            <a:latin typeface="Cambria Math" panose="02040503050406030204" pitchFamily="18" charset="0"/>
                          </a:rPr>
                          <m:t>2</m:t>
                        </m:r>
                      </m:sup>
                    </m:sSup>
                    <m:r>
                      <a:rPr lang="en-US" b="0" i="1" smtClean="0">
                        <a:latin typeface="Cambria Math" panose="02040503050406030204" pitchFamily="18" charset="0"/>
                      </a:rPr>
                      <m:t>]</m:t>
                    </m:r>
                  </m:oMath>
                </a14:m>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Express the second factor</a:t>
                </a:r>
              </a:p>
              <a:p>
                <a:pPr marL="0" indent="0" algn="just">
                  <a:buNone/>
                </a:pPr>
                <a:r>
                  <a:rPr lang="en-US" dirty="0">
                    <a:latin typeface="Calibri" panose="020F0502020204030204" pitchFamily="34" charset="0"/>
                    <a:cs typeface="Calibri" panose="020F0502020204030204" pitchFamily="34" charset="0"/>
                  </a:rPr>
                  <a:t>								</a:t>
                </a:r>
                <a:r>
                  <a:rPr lang="en-US" sz="2700" dirty="0">
                    <a:latin typeface="Calibri" panose="020F0502020204030204" pitchFamily="34" charset="0"/>
                    <a:cs typeface="Calibri" panose="020F0502020204030204" pitchFamily="34" charset="0"/>
                  </a:rPr>
                  <a:t>as the difference of squares</a:t>
                </a:r>
                <a:endParaRPr lang="en-US" sz="2700" dirty="0">
                  <a:latin typeface="Cambria Math" panose="02040503050406030204" pitchFamily="18" charset="0"/>
                </a:endParaRPr>
              </a:p>
              <a:p>
                <a:pPr marL="0" indent="0" algn="just">
                  <a:buNone/>
                </a:pPr>
                <a:r>
                  <a:rPr lang="en-US" dirty="0">
                    <a:latin typeface="Cambria Math" panose="02040503050406030204" pitchFamily="18" charset="0"/>
                  </a:rPr>
                  <a:t>			   = 7(4 + </a:t>
                </a:r>
                <a14:m>
                  <m:oMath xmlns:m="http://schemas.openxmlformats.org/officeDocument/2006/math">
                    <m:r>
                      <m:rPr>
                        <m:nor/>
                      </m:rPr>
                      <a:rPr lang="en-PH" dirty="0">
                        <a:latin typeface="Cambria Math" panose="02040503050406030204" pitchFamily="18" charset="0"/>
                      </a:rPr>
                      <m:t>5</m:t>
                    </m:r>
                    <m:sSup>
                      <m:sSupPr>
                        <m:ctrlPr>
                          <a:rPr lang="en-PH" i="1">
                            <a:latin typeface="Cambria Math" panose="02040503050406030204" pitchFamily="18" charset="0"/>
                          </a:rPr>
                        </m:ctrlPr>
                      </m:sSupPr>
                      <m:e>
                        <m:r>
                          <m:rPr>
                            <m:sty m:val="p"/>
                          </m:rPr>
                          <a:rPr lang="en-US" i="1">
                            <a:latin typeface="Cambria Math" panose="02040503050406030204" pitchFamily="18" charset="0"/>
                          </a:rPr>
                          <m:t>m</m:t>
                        </m:r>
                      </m:e>
                      <m:sup>
                        <m:r>
                          <a:rPr lang="en-US" i="1">
                            <a:latin typeface="Cambria Math" panose="02040503050406030204" pitchFamily="18" charset="0"/>
                          </a:rPr>
                          <m:t>2</m:t>
                        </m:r>
                      </m:sup>
                    </m:sSup>
                    <m:r>
                      <a:rPr lang="en-US" b="0" i="0" smtClean="0">
                        <a:latin typeface="Cambria Math" panose="02040503050406030204" pitchFamily="18" charset="0"/>
                      </a:rPr>
                      <m:t>)(4−</m:t>
                    </m:r>
                  </m:oMath>
                </a14:m>
                <a:r>
                  <a:rPr lang="en-PH" dirty="0"/>
                  <a:t> </a:t>
                </a:r>
                <a14:m>
                  <m:oMath xmlns:m="http://schemas.openxmlformats.org/officeDocument/2006/math">
                    <m:r>
                      <m:rPr>
                        <m:nor/>
                      </m:rPr>
                      <a:rPr lang="en-PH" dirty="0">
                        <a:latin typeface="Cambria Math" panose="02040503050406030204" pitchFamily="18" charset="0"/>
                      </a:rPr>
                      <m:t>5</m:t>
                    </m:r>
                    <m:sSup>
                      <m:sSupPr>
                        <m:ctrlPr>
                          <a:rPr lang="en-PH" i="1">
                            <a:latin typeface="Cambria Math" panose="02040503050406030204" pitchFamily="18" charset="0"/>
                          </a:rPr>
                        </m:ctrlPr>
                      </m:sSupPr>
                      <m:e>
                        <m:r>
                          <m:rPr>
                            <m:sty m:val="p"/>
                          </m:rPr>
                          <a:rPr lang="en-US" i="1">
                            <a:latin typeface="Cambria Math" panose="02040503050406030204" pitchFamily="18" charset="0"/>
                          </a:rPr>
                          <m:t>m</m:t>
                        </m:r>
                      </m:e>
                      <m:sup>
                        <m:r>
                          <a:rPr lang="en-US" i="1">
                            <a:latin typeface="Cambria Math" panose="02040503050406030204" pitchFamily="18" charset="0"/>
                          </a:rPr>
                          <m:t>2</m:t>
                        </m:r>
                      </m:sup>
                    </m:sSup>
                  </m:oMath>
                </a14:m>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The factors are the sum</a:t>
                </a:r>
              </a:p>
              <a:p>
                <a:pPr marL="0" indent="0" algn="just">
                  <a:buNone/>
                </a:pPr>
                <a:r>
                  <a:rPr lang="en-US" dirty="0">
                    <a:latin typeface="Calibri" panose="020F0502020204030204" pitchFamily="34" charset="0"/>
                    <a:cs typeface="Calibri" panose="020F0502020204030204" pitchFamily="34" charset="0"/>
                  </a:rPr>
                  <a:t>								and difference of the </a:t>
                </a:r>
              </a:p>
              <a:p>
                <a:pPr marL="0" indent="0" algn="just">
                  <a:buNone/>
                </a:pPr>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squared terms.</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7"/>
                <a:ext cx="11353800" cy="4802187"/>
              </a:xfrm>
              <a:blipFill>
                <a:blip r:embed="rId3"/>
                <a:stretch>
                  <a:fillRect l="-1006" t="-2111" r="-782"/>
                </a:stretch>
              </a:blipFill>
            </p:spPr>
            <p:txBody>
              <a:bodyPr/>
              <a:lstStyle/>
              <a:p>
                <a:r>
                  <a:rPr lang="en-US">
                    <a:noFill/>
                  </a:rPr>
                  <a:t> </a:t>
                </a:r>
              </a:p>
            </p:txBody>
          </p:sp>
        </mc:Fallback>
      </mc:AlternateContent>
    </p:spTree>
    <p:extLst>
      <p:ext uri="{BB962C8B-B14F-4D97-AF65-F5344CB8AC3E}">
        <p14:creationId xmlns:p14="http://schemas.microsoft.com/office/powerpoint/2010/main" val="138636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462087"/>
                <a:ext cx="11353800" cy="4802187"/>
              </a:xfrm>
            </p:spPr>
            <p:txBody>
              <a:bodyPr>
                <a:normAutofit lnSpcReduction="10000"/>
              </a:bodyPr>
              <a:lstStyle/>
              <a:p>
                <a:pPr marL="0" indent="0" algn="just">
                  <a:buNone/>
                </a:pPr>
                <a:r>
                  <a:rPr lang="en-US" dirty="0"/>
                  <a:t>Factor each completely.</a:t>
                </a:r>
              </a:p>
              <a:p>
                <a:pPr marL="0" indent="0" algn="just">
                  <a:buNone/>
                </a:pPr>
                <a:r>
                  <a:rPr lang="en-US" b="1" dirty="0"/>
                  <a:t>SOLUTION:</a:t>
                </a:r>
              </a:p>
              <a:p>
                <a:pPr marL="0" indent="0" algn="just">
                  <a:buNone/>
                </a:pPr>
                <a:r>
                  <a:rPr lang="en-US" b="1" dirty="0"/>
                  <a:t>     c.   </a:t>
                </a:r>
                <a:r>
                  <a:rPr lang="en-PH" b="1" dirty="0">
                    <a:latin typeface="Cambria Math" panose="02040503050406030204" pitchFamily="18" charset="0"/>
                  </a:rPr>
                  <a:t>100</a:t>
                </a:r>
                <a14:m>
                  <m:oMath xmlns:m="http://schemas.openxmlformats.org/officeDocument/2006/math">
                    <m:sSup>
                      <m:sSupPr>
                        <m:ctrlPr>
                          <a:rPr lang="en-PH" b="1" i="1">
                            <a:latin typeface="Cambria Math" panose="02040503050406030204" pitchFamily="18" charset="0"/>
                          </a:rPr>
                        </m:ctrlPr>
                      </m:sSupPr>
                      <m:e>
                        <m:r>
                          <a:rPr lang="en-US" b="1" i="0" smtClean="0">
                            <a:latin typeface="Cambria Math" panose="02040503050406030204" pitchFamily="18" charset="0"/>
                          </a:rPr>
                          <m:t>𝐱</m:t>
                        </m:r>
                      </m:e>
                      <m:sup>
                        <m:r>
                          <a:rPr lang="en-US" b="1">
                            <a:latin typeface="Cambria Math" panose="02040503050406030204" pitchFamily="18" charset="0"/>
                          </a:rPr>
                          <m:t>𝟒</m:t>
                        </m:r>
                      </m:sup>
                    </m:sSup>
                  </m:oMath>
                </a14:m>
                <a:r>
                  <a:rPr lang="en-PH" b="1" dirty="0">
                    <a:latin typeface="Cambria Math" panose="02040503050406030204" pitchFamily="18" charset="0"/>
                  </a:rPr>
                  <a:t> – 9</a:t>
                </a:r>
                <a14:m>
                  <m:oMath xmlns:m="http://schemas.openxmlformats.org/officeDocument/2006/math">
                    <m:sSup>
                      <m:sSupPr>
                        <m:ctrlPr>
                          <a:rPr lang="en-PH" b="1" i="1">
                            <a:latin typeface="Cambria Math" panose="02040503050406030204" pitchFamily="18" charset="0"/>
                          </a:rPr>
                        </m:ctrlPr>
                      </m:sSupPr>
                      <m:e>
                        <m:r>
                          <a:rPr lang="en-US" b="1">
                            <a:latin typeface="Cambria Math" panose="02040503050406030204" pitchFamily="18" charset="0"/>
                          </a:rPr>
                          <m:t>𝐱</m:t>
                        </m:r>
                      </m:e>
                      <m:sup>
                        <m:r>
                          <a:rPr lang="en-US" b="1" i="1" smtClean="0">
                            <a:latin typeface="Cambria Math" panose="02040503050406030204" pitchFamily="18" charset="0"/>
                          </a:rPr>
                          <m:t>𝟔</m:t>
                        </m:r>
                      </m:sup>
                    </m:sSup>
                  </m:oMath>
                </a14:m>
                <a:r>
                  <a:rPr lang="en-PH" b="1" dirty="0">
                    <a:latin typeface="Cambria Math" panose="02040503050406030204" pitchFamily="18" charset="0"/>
                  </a:rPr>
                  <a:t> </a:t>
                </a:r>
                <a:endParaRPr lang="en-PH" b="1" dirty="0"/>
              </a:p>
              <a:p>
                <a:pPr marL="0" indent="0" algn="just">
                  <a:buNone/>
                </a:pPr>
                <a:r>
                  <a:rPr lang="en-PH" dirty="0"/>
                  <a:t>	</a:t>
                </a:r>
                <a:r>
                  <a:rPr lang="en-PH" b="1" dirty="0">
                    <a:latin typeface="Cambria Math" panose="02040503050406030204" pitchFamily="18" charset="0"/>
                  </a:rPr>
                  <a:t> </a:t>
                </a:r>
                <a:r>
                  <a:rPr lang="en-PH" dirty="0">
                    <a:latin typeface="Cambria Math" panose="02040503050406030204" pitchFamily="18" charset="0"/>
                  </a:rPr>
                  <a:t>100</a:t>
                </a:r>
                <a14:m>
                  <m:oMath xmlns:m="http://schemas.openxmlformats.org/officeDocument/2006/math">
                    <m:sSup>
                      <m:sSupPr>
                        <m:ctrlPr>
                          <a:rPr lang="en-PH" i="1">
                            <a:latin typeface="Cambria Math" panose="02040503050406030204" pitchFamily="18" charset="0"/>
                          </a:rPr>
                        </m:ctrlPr>
                      </m:sSupPr>
                      <m:e>
                        <m:r>
                          <m:rPr>
                            <m:sty m:val="p"/>
                          </m:rPr>
                          <a:rPr lang="en-US" b="0" i="1">
                            <a:latin typeface="Cambria Math" panose="02040503050406030204" pitchFamily="18" charset="0"/>
                          </a:rPr>
                          <m:t>x</m:t>
                        </m:r>
                      </m:e>
                      <m:sup>
                        <m:r>
                          <a:rPr lang="en-US" b="0" i="1">
                            <a:latin typeface="Cambria Math" panose="02040503050406030204" pitchFamily="18" charset="0"/>
                          </a:rPr>
                          <m:t>4</m:t>
                        </m:r>
                      </m:sup>
                    </m:sSup>
                  </m:oMath>
                </a14:m>
                <a:r>
                  <a:rPr lang="en-PH" dirty="0">
                    <a:latin typeface="Cambria Math" panose="02040503050406030204" pitchFamily="18" charset="0"/>
                  </a:rPr>
                  <a:t> – 9</a:t>
                </a:r>
                <a14:m>
                  <m:oMath xmlns:m="http://schemas.openxmlformats.org/officeDocument/2006/math">
                    <m:sSup>
                      <m:sSupPr>
                        <m:ctrlPr>
                          <a:rPr lang="en-PH" i="1">
                            <a:latin typeface="Cambria Math" panose="02040503050406030204" pitchFamily="18" charset="0"/>
                          </a:rPr>
                        </m:ctrlPr>
                      </m:sSupPr>
                      <m:e>
                        <m:r>
                          <m:rPr>
                            <m:sty m:val="p"/>
                          </m:rPr>
                          <a:rPr lang="en-US" b="0" i="1">
                            <a:latin typeface="Cambria Math" panose="02040503050406030204" pitchFamily="18" charset="0"/>
                          </a:rPr>
                          <m:t>x</m:t>
                        </m:r>
                      </m:e>
                      <m:sup>
                        <m:r>
                          <a:rPr lang="en-US" b="0" i="1">
                            <a:latin typeface="Cambria Math" panose="02040503050406030204" pitchFamily="18" charset="0"/>
                          </a:rPr>
                          <m:t>6</m:t>
                        </m:r>
                      </m:sup>
                    </m:sSup>
                    <m:r>
                      <a:rPr lang="en-US" b="0" i="1">
                        <a:latin typeface="Cambria Math" panose="02040503050406030204" pitchFamily="18" charset="0"/>
                      </a:rPr>
                      <m:t> </m:t>
                    </m:r>
                    <m:r>
                      <a:rPr lang="en-US" b="0" i="1" smtClean="0">
                        <a:latin typeface="Cambria Math" panose="02040503050406030204" pitchFamily="18" charset="0"/>
                      </a:rPr>
                      <m:t>=</m:t>
                    </m:r>
                    <m:sSup>
                      <m:sSupPr>
                        <m:ctrlPr>
                          <a:rPr lang="en-PH" i="1">
                            <a:latin typeface="Cambria Math" panose="02040503050406030204" pitchFamily="18" charset="0"/>
                          </a:rPr>
                        </m:ctrlPr>
                      </m:sSupPr>
                      <m:e>
                        <m:r>
                          <m:rPr>
                            <m:sty m:val="p"/>
                          </m:rPr>
                          <a:rPr lang="en-US" i="1">
                            <a:latin typeface="Cambria Math" panose="02040503050406030204" pitchFamily="18" charset="0"/>
                          </a:rPr>
                          <m:t>x</m:t>
                        </m:r>
                      </m:e>
                      <m:sup>
                        <m:r>
                          <a:rPr lang="en-US" i="1">
                            <a:latin typeface="Cambria Math" panose="02040503050406030204" pitchFamily="18" charset="0"/>
                          </a:rPr>
                          <m:t>4</m:t>
                        </m:r>
                      </m:sup>
                    </m:sSup>
                    <m:r>
                      <a:rPr lang="en-US" b="0" i="1" smtClean="0">
                        <a:latin typeface="Cambria Math" panose="02040503050406030204" pitchFamily="18" charset="0"/>
                      </a:rPr>
                      <m:t>(100−</m:t>
                    </m:r>
                  </m:oMath>
                </a14:m>
                <a:r>
                  <a:rPr lang="en-PH" dirty="0">
                    <a:latin typeface="Cambria Math" panose="02040503050406030204" pitchFamily="18" charset="0"/>
                  </a:rPr>
                  <a:t> 9</a:t>
                </a:r>
                <a14:m>
                  <m:oMath xmlns:m="http://schemas.openxmlformats.org/officeDocument/2006/math">
                    <m:sSup>
                      <m:sSupPr>
                        <m:ctrlPr>
                          <a:rPr lang="en-PH" i="1">
                            <a:latin typeface="Cambria Math" panose="02040503050406030204" pitchFamily="18" charset="0"/>
                          </a:rPr>
                        </m:ctrlPr>
                      </m:sSupPr>
                      <m:e>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r>
                  <a:rPr lang="en-US" b="0" dirty="0">
                    <a:latin typeface="Cambria Math" panose="02040503050406030204" pitchFamily="18" charset="0"/>
                  </a:rPr>
                  <a:t>		</a:t>
                </a:r>
                <a:r>
                  <a:rPr lang="en-US" b="0" dirty="0">
                    <a:latin typeface="Calibri" panose="020F0502020204030204" pitchFamily="34" charset="0"/>
                    <a:cs typeface="Calibri" panose="020F0502020204030204" pitchFamily="34" charset="0"/>
                  </a:rPr>
                  <a:t>Factor out </a:t>
                </a:r>
                <a14:m>
                  <m:oMath xmlns:m="http://schemas.openxmlformats.org/officeDocument/2006/math">
                    <m:sSup>
                      <m:sSupPr>
                        <m:ctrlPr>
                          <a:rPr lang="en-PH" i="1">
                            <a:latin typeface="Cambria Math" panose="02040503050406030204" pitchFamily="18" charset="0"/>
                          </a:rPr>
                        </m:ctrlPr>
                      </m:sSupPr>
                      <m:e>
                        <m:r>
                          <m:rPr>
                            <m:sty m:val="p"/>
                          </m:rPr>
                          <a:rPr lang="en-US" i="1">
                            <a:latin typeface="Cambria Math" panose="02040503050406030204" pitchFamily="18" charset="0"/>
                          </a:rPr>
                          <m:t>x</m:t>
                        </m:r>
                      </m:e>
                      <m:sup>
                        <m:r>
                          <a:rPr lang="en-US" i="1">
                            <a:latin typeface="Cambria Math" panose="02040503050406030204" pitchFamily="18" charset="0"/>
                          </a:rPr>
                          <m:t>4</m:t>
                        </m:r>
                      </m:sup>
                    </m:sSup>
                  </m:oMath>
                </a14:m>
                <a:r>
                  <a:rPr lang="en-US" b="0" dirty="0">
                    <a:latin typeface="Calibri" panose="020F0502020204030204" pitchFamily="34" charset="0"/>
                    <a:cs typeface="Calibri" panose="020F0502020204030204" pitchFamily="34" charset="0"/>
                  </a:rPr>
                  <a:t>, the GCF.</a:t>
                </a:r>
              </a:p>
              <a:p>
                <a:pPr marL="0" indent="0" algn="just">
                  <a:buNone/>
                </a:pPr>
                <a:r>
                  <a:rPr lang="en-US" dirty="0"/>
                  <a:t>			   </a:t>
                </a:r>
                <a14:m>
                  <m:oMath xmlns:m="http://schemas.openxmlformats.org/officeDocument/2006/math">
                    <m:r>
                      <a:rPr lang="en-US" i="1">
                        <a:latin typeface="Cambria Math" panose="02040503050406030204" pitchFamily="18" charset="0"/>
                      </a:rPr>
                      <m:t>=</m:t>
                    </m:r>
                    <m:sSup>
                      <m:sSupPr>
                        <m:ctrlPr>
                          <a:rPr lang="en-PH" i="1">
                            <a:latin typeface="Cambria Math" panose="02040503050406030204" pitchFamily="18" charset="0"/>
                          </a:rPr>
                        </m:ctrlPr>
                      </m:sSupPr>
                      <m:e>
                        <m:r>
                          <m:rPr>
                            <m:sty m:val="p"/>
                          </m:rPr>
                          <a:rPr lang="en-US" i="1">
                            <a:latin typeface="Cambria Math" panose="02040503050406030204" pitchFamily="18" charset="0"/>
                          </a:rPr>
                          <m:t>x</m:t>
                        </m:r>
                      </m:e>
                      <m:sup>
                        <m:r>
                          <a:rPr lang="en-US" i="1">
                            <a:latin typeface="Cambria Math" panose="02040503050406030204" pitchFamily="18" charset="0"/>
                          </a:rPr>
                          <m:t>4</m:t>
                        </m:r>
                      </m:sup>
                    </m:sSup>
                    <m:r>
                      <a:rPr lang="en-US" b="0" i="1" smtClean="0">
                        <a:latin typeface="Cambria Math" panose="02040503050406030204" pitchFamily="18" charset="0"/>
                      </a:rPr>
                      <m:t>[</m:t>
                    </m:r>
                    <m:sSup>
                      <m:sSupPr>
                        <m:ctrlPr>
                          <a:rPr lang="en-PH" i="1">
                            <a:latin typeface="Cambria Math" panose="02040503050406030204" pitchFamily="18" charset="0"/>
                          </a:rPr>
                        </m:ctrlPr>
                      </m:sSupPr>
                      <m:e>
                        <m:d>
                          <m:dPr>
                            <m:ctrlPr>
                              <a:rPr lang="en-US" i="1">
                                <a:latin typeface="Cambria Math" panose="02040503050406030204" pitchFamily="18" charset="0"/>
                              </a:rPr>
                            </m:ctrlPr>
                          </m:dPr>
                          <m:e>
                            <m:sSup>
                              <m:sSupPr>
                                <m:ctrlPr>
                                  <a:rPr lang="en-PH" i="1">
                                    <a:latin typeface="Cambria Math" panose="02040503050406030204" pitchFamily="18" charset="0"/>
                                  </a:rPr>
                                </m:ctrlPr>
                              </m:sSupPr>
                              <m:e>
                                <m:r>
                                  <a:rPr lang="en-US" b="0" i="1" smtClean="0">
                                    <a:latin typeface="Cambria Math" panose="02040503050406030204" pitchFamily="18" charset="0"/>
                                  </a:rPr>
                                  <m:t>10)</m:t>
                                </m:r>
                              </m:e>
                              <m:sup>
                                <m:r>
                                  <a:rPr lang="en-US" i="1">
                                    <a:latin typeface="Cambria Math" panose="02040503050406030204" pitchFamily="18" charset="0"/>
                                  </a:rPr>
                                  <m:t>2</m:t>
                                </m:r>
                              </m:sup>
                            </m:sSup>
                            <m:r>
                              <a:rPr lang="en-US" i="1">
                                <a:latin typeface="Cambria Math" panose="02040503050406030204" pitchFamily="18" charset="0"/>
                              </a:rPr>
                              <m:t>−</m:t>
                            </m:r>
                            <m:r>
                              <m:rPr>
                                <m:nor/>
                              </m:rPr>
                              <a:rPr lang="en-PH" dirty="0">
                                <a:latin typeface="Cambria Math" panose="02040503050406030204" pitchFamily="18" charset="0"/>
                              </a:rPr>
                              <m:t> </m:t>
                            </m:r>
                            <m:r>
                              <m:rPr>
                                <m:nor/>
                              </m:rPr>
                              <a:rPr lang="en-US" b="0" i="0" dirty="0" smtClean="0">
                                <a:latin typeface="Cambria Math" panose="02040503050406030204" pitchFamily="18" charset="0"/>
                              </a:rPr>
                              <m:t>(</m:t>
                            </m:r>
                            <m:r>
                              <a:rPr lang="en-US" b="0" i="1" dirty="0" smtClean="0">
                                <a:latin typeface="Cambria Math" panose="02040503050406030204" pitchFamily="18" charset="0"/>
                              </a:rPr>
                              <m:t>3</m:t>
                            </m:r>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x</m:t>
                                </m:r>
                              </m:e>
                              <m:sup>
                                <m:r>
                                  <a:rPr lang="en-US" i="1">
                                    <a:latin typeface="Cambria Math" panose="02040503050406030204" pitchFamily="18" charset="0"/>
                                  </a:rPr>
                                  <m:t>2</m:t>
                                </m:r>
                              </m:sup>
                            </m:sSup>
                          </m:e>
                        </m:d>
                      </m:e>
                      <m:sup>
                        <m:r>
                          <a:rPr lang="en-US" i="1">
                            <a:latin typeface="Cambria Math" panose="02040503050406030204" pitchFamily="18" charset="0"/>
                          </a:rPr>
                          <m:t>2</m:t>
                        </m:r>
                      </m:sup>
                    </m:sSup>
                    <m:r>
                      <a:rPr lang="en-US" b="0" i="1" smtClean="0">
                        <a:latin typeface="Cambria Math" panose="02040503050406030204" pitchFamily="18" charset="0"/>
                      </a:rPr>
                      <m:t>]</m:t>
                    </m:r>
                  </m:oMath>
                </a14:m>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Express the second factor</a:t>
                </a:r>
              </a:p>
              <a:p>
                <a:pPr marL="0" indent="0" algn="just">
                  <a:buNone/>
                </a:pPr>
                <a:r>
                  <a:rPr lang="en-US" dirty="0">
                    <a:latin typeface="Calibri" panose="020F0502020204030204" pitchFamily="34" charset="0"/>
                    <a:cs typeface="Calibri" panose="020F0502020204030204" pitchFamily="34" charset="0"/>
                  </a:rPr>
                  <a:t>								</a:t>
                </a:r>
                <a:r>
                  <a:rPr lang="en-US" sz="2700" dirty="0">
                    <a:latin typeface="Calibri" panose="020F0502020204030204" pitchFamily="34" charset="0"/>
                    <a:cs typeface="Calibri" panose="020F0502020204030204" pitchFamily="34" charset="0"/>
                  </a:rPr>
                  <a:t>as the difference of two 									squares</a:t>
                </a:r>
                <a:endParaRPr lang="en-US" sz="2700" dirty="0">
                  <a:latin typeface="Cambria Math" panose="02040503050406030204" pitchFamily="18" charset="0"/>
                </a:endParaRPr>
              </a:p>
              <a:p>
                <a:pPr marL="0" indent="0" algn="just">
                  <a:buNone/>
                </a:pPr>
                <a:r>
                  <a:rPr lang="en-US"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m:rPr>
                            <m:sty m:val="p"/>
                          </m:rPr>
                          <a:rPr lang="en-US" i="1">
                            <a:latin typeface="Cambria Math" panose="02040503050406030204" pitchFamily="18" charset="0"/>
                          </a:rPr>
                          <m:t>x</m:t>
                        </m:r>
                      </m:e>
                      <m:sup>
                        <m:r>
                          <a:rPr lang="en-US" i="1">
                            <a:latin typeface="Cambria Math" panose="02040503050406030204" pitchFamily="18" charset="0"/>
                          </a:rPr>
                          <m:t>4</m:t>
                        </m:r>
                      </m:sup>
                    </m:sSup>
                  </m:oMath>
                </a14:m>
                <a:r>
                  <a:rPr lang="en-US" dirty="0">
                    <a:latin typeface="Cambria Math" panose="02040503050406030204" pitchFamily="18" charset="0"/>
                  </a:rPr>
                  <a:t>(10 + </a:t>
                </a:r>
                <a14:m>
                  <m:oMath xmlns:m="http://schemas.openxmlformats.org/officeDocument/2006/math">
                    <m:r>
                      <m:rPr>
                        <m:nor/>
                      </m:rPr>
                      <a:rPr lang="en-PH" dirty="0" smtClean="0">
                        <a:latin typeface="Cambria Math" panose="02040503050406030204" pitchFamily="18" charset="0"/>
                      </a:rPr>
                      <m:t>3</m:t>
                    </m:r>
                    <m:r>
                      <m:rPr>
                        <m:nor/>
                      </m:rPr>
                      <a:rPr lang="en-US" b="0" i="0" dirty="0" smtClean="0">
                        <a:latin typeface="Cambria Math" panose="02040503050406030204" pitchFamily="18" charset="0"/>
                      </a:rPr>
                      <m:t>x</m:t>
                    </m:r>
                    <m:r>
                      <a:rPr lang="en-US" b="0" i="0" smtClean="0">
                        <a:latin typeface="Cambria Math" panose="02040503050406030204" pitchFamily="18" charset="0"/>
                      </a:rPr>
                      <m:t>)(10−</m:t>
                    </m:r>
                  </m:oMath>
                </a14:m>
                <a:r>
                  <a:rPr lang="en-PH" dirty="0"/>
                  <a:t> </a:t>
                </a:r>
                <a14:m>
                  <m:oMath xmlns:m="http://schemas.openxmlformats.org/officeDocument/2006/math">
                    <m:r>
                      <a:rPr lang="en-US" b="0" i="1" dirty="0" smtClean="0">
                        <a:latin typeface="Cambria Math" panose="02040503050406030204" pitchFamily="18" charset="0"/>
                      </a:rPr>
                      <m:t>3</m:t>
                    </m:r>
                    <m:r>
                      <m:rPr>
                        <m:sty m:val="p"/>
                      </m:rPr>
                      <a:rPr lang="en-US" b="0" i="0" dirty="0" smtClean="0">
                        <a:latin typeface="Cambria Math" panose="02040503050406030204" pitchFamily="18" charset="0"/>
                      </a:rPr>
                      <m:t>x</m:t>
                    </m:r>
                  </m:oMath>
                </a14:m>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The factors are the sum</a:t>
                </a:r>
              </a:p>
              <a:p>
                <a:pPr marL="0" indent="0" algn="just">
                  <a:buNone/>
                </a:pPr>
                <a:r>
                  <a:rPr lang="en-US" dirty="0">
                    <a:latin typeface="Calibri" panose="020F0502020204030204" pitchFamily="34" charset="0"/>
                    <a:cs typeface="Calibri" panose="020F0502020204030204" pitchFamily="34" charset="0"/>
                  </a:rPr>
                  <a:t>								and difference of the </a:t>
                </a:r>
              </a:p>
              <a:p>
                <a:pPr marL="0" indent="0" algn="just">
                  <a:buNone/>
                </a:pPr>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squared terms.</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462087"/>
                <a:ext cx="11353800" cy="4802187"/>
              </a:xfrm>
              <a:blipFill>
                <a:blip r:embed="rId3"/>
                <a:stretch>
                  <a:fillRect l="-1006" t="-2639"/>
                </a:stretch>
              </a:blipFill>
            </p:spPr>
            <p:txBody>
              <a:bodyPr/>
              <a:lstStyle/>
              <a:p>
                <a:r>
                  <a:rPr lang="en-US">
                    <a:noFill/>
                  </a:rPr>
                  <a:t> </a:t>
                </a:r>
              </a:p>
            </p:txBody>
          </p:sp>
        </mc:Fallback>
      </mc:AlternateContent>
    </p:spTree>
    <p:extLst>
      <p:ext uri="{BB962C8B-B14F-4D97-AF65-F5344CB8AC3E}">
        <p14:creationId xmlns:p14="http://schemas.microsoft.com/office/powerpoint/2010/main" val="3432791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p:sp>
        <p:nvSpPr>
          <p:cNvPr id="5" name="Content Placeholder 4">
            <a:extLst>
              <a:ext uri="{FF2B5EF4-FFF2-40B4-BE49-F238E27FC236}">
                <a16:creationId xmlns:a16="http://schemas.microsoft.com/office/drawing/2014/main" id="{3952AF61-3350-5942-AC19-909222206F54}"/>
              </a:ext>
            </a:extLst>
          </p:cNvPr>
          <p:cNvSpPr>
            <a:spLocks noGrp="1"/>
          </p:cNvSpPr>
          <p:nvPr>
            <p:ph idx="1"/>
          </p:nvPr>
        </p:nvSpPr>
        <p:spPr/>
        <p:txBody>
          <a:bodyPr/>
          <a:lstStyle/>
          <a:p>
            <a:pPr marL="0" indent="0" algn="just">
              <a:buNone/>
            </a:pPr>
            <a:endParaRPr lang="en-PH" dirty="0"/>
          </a:p>
          <a:p>
            <a:pPr marL="0" indent="0" algn="just">
              <a:buNone/>
            </a:pPr>
            <a:endParaRPr lang="en-PH" dirty="0"/>
          </a:p>
          <a:p>
            <a:pPr marL="0" indent="0" algn="just">
              <a:buNone/>
            </a:pPr>
            <a:r>
              <a:rPr lang="en-PH" dirty="0"/>
              <a:t>	After you have factored a difference of two squares, you can sometimes continue factoring. </a:t>
            </a:r>
            <a:r>
              <a:rPr lang="en-PH" b="1" dirty="0"/>
              <a:t>Factoring completely </a:t>
            </a:r>
            <a:r>
              <a:rPr lang="en-PH" dirty="0"/>
              <a:t>means to continue factoring until no further factors can be found.</a:t>
            </a:r>
          </a:p>
          <a:p>
            <a:pPr marL="0" indent="0" algn="just">
              <a:buNone/>
            </a:pPr>
            <a:endParaRPr lang="en-US" dirty="0"/>
          </a:p>
        </p:txBody>
      </p:sp>
    </p:spTree>
    <p:extLst>
      <p:ext uri="{BB962C8B-B14F-4D97-AF65-F5344CB8AC3E}">
        <p14:creationId xmlns:p14="http://schemas.microsoft.com/office/powerpoint/2010/main" val="1290603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1353800" cy="4272545"/>
              </a:xfrm>
            </p:spPr>
            <p:txBody>
              <a:bodyPr/>
              <a:lstStyle/>
              <a:p>
                <a:pPr marL="0" indent="0" algn="just">
                  <a:buNone/>
                </a:pPr>
                <a:r>
                  <a:rPr lang="en-US" dirty="0"/>
                  <a:t>Factor each completely.</a:t>
                </a:r>
              </a:p>
              <a:p>
                <a:pPr marL="0" indent="0" algn="just">
                  <a:buNone/>
                </a:pPr>
                <a:endParaRPr lang="en-US" b="1" dirty="0"/>
              </a:p>
              <a:p>
                <a:pPr marL="0" indent="0" algn="just">
                  <a:buNone/>
                </a:pPr>
                <a:endParaRPr lang="en-US" b="1" dirty="0"/>
              </a:p>
              <a:p>
                <a:pPr marL="0" indent="0" algn="just">
                  <a:buNone/>
                </a:pPr>
                <a:endParaRPr lang="en-US" b="1" dirty="0"/>
              </a:p>
              <a:p>
                <a:pPr marL="0" indent="0" algn="just">
                  <a:buNone/>
                </a:pPr>
                <a:r>
                  <a:rPr lang="en-US" dirty="0"/>
                  <a:t>  	   a</a:t>
                </a:r>
                <a:r>
                  <a:rPr lang="en-US" dirty="0">
                    <a:latin typeface="Cambria Math" panose="02040503050406030204" pitchFamily="18" charset="0"/>
                  </a:rPr>
                  <a:t>.   </a:t>
                </a:r>
                <a:r>
                  <a:rPr lang="en-PH" dirty="0">
                    <a:latin typeface="Cambria Math" panose="02040503050406030204" pitchFamily="18" charset="0"/>
                  </a:rPr>
                  <a:t>1 – 81</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b="0" i="0" smtClean="0">
                            <a:latin typeface="Cambria Math" panose="02040503050406030204" pitchFamily="18" charset="0"/>
                          </a:rPr>
                          <m:t>8</m:t>
                        </m:r>
                      </m:sup>
                    </m:sSup>
                  </m:oMath>
                </a14:m>
                <a:r>
                  <a:rPr lang="en-PH" dirty="0"/>
                  <a:t>		 	  b.   </a:t>
                </a:r>
                <a14:m>
                  <m:oMath xmlns:m="http://schemas.openxmlformats.org/officeDocument/2006/math">
                    <m:sSup>
                      <m:sSupPr>
                        <m:ctrlPr>
                          <a:rPr lang="en-PH">
                            <a:latin typeface="Cambria Math" panose="02040503050406030204" pitchFamily="18" charset="0"/>
                          </a:rPr>
                        </m:ctrlPr>
                      </m:sSupPr>
                      <m:e>
                        <m:r>
                          <m:rPr>
                            <m:sty m:val="p"/>
                          </m:rPr>
                          <a:rPr lang="en-US" b="0" i="0" smtClean="0">
                            <a:latin typeface="Cambria Math" panose="02040503050406030204" pitchFamily="18" charset="0"/>
                          </a:rPr>
                          <m:t>x</m:t>
                        </m:r>
                      </m:e>
                      <m:sup>
                        <m:r>
                          <a:rPr lang="en-US">
                            <a:latin typeface="Cambria Math" panose="02040503050406030204" pitchFamily="18" charset="0"/>
                          </a:rPr>
                          <m:t>4</m:t>
                        </m:r>
                      </m:sup>
                    </m:sSup>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y</m:t>
                        </m:r>
                      </m:e>
                      <m:sup>
                        <m:r>
                          <a:rPr lang="en-US" b="0" i="0" smtClean="0">
                            <a:latin typeface="Cambria Math" panose="02040503050406030204" pitchFamily="18" charset="0"/>
                          </a:rPr>
                          <m:t>8</m:t>
                        </m:r>
                      </m:sup>
                    </m:sSup>
                    <m:r>
                      <a:rPr lang="en-US" b="0" i="1" smtClean="0">
                        <a:latin typeface="Cambria Math" panose="02040503050406030204" pitchFamily="18" charset="0"/>
                      </a:rPr>
                      <m:t> −</m:t>
                    </m:r>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z</m:t>
                        </m:r>
                      </m:e>
                      <m:sup>
                        <m:r>
                          <a:rPr lang="en-US">
                            <a:latin typeface="Cambria Math" panose="02040503050406030204" pitchFamily="18" charset="0"/>
                          </a:rPr>
                          <m:t>4</m:t>
                        </m:r>
                      </m:sup>
                    </m:sSup>
                  </m:oMath>
                </a14:m>
                <a:r>
                  <a:rPr lang="en-PH" dirty="0"/>
                  <a:t>	</a:t>
                </a: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1353800" cy="4272545"/>
              </a:xfrm>
              <a:blipFill>
                <a:blip r:embed="rId3"/>
                <a:stretch>
                  <a:fillRect l="-1006" t="-2367"/>
                </a:stretch>
              </a:blipFill>
            </p:spPr>
            <p:txBody>
              <a:bodyPr/>
              <a:lstStyle/>
              <a:p>
                <a:r>
                  <a:rPr lang="en-US">
                    <a:noFill/>
                  </a:rPr>
                  <a:t> </a:t>
                </a:r>
              </a:p>
            </p:txBody>
          </p:sp>
        </mc:Fallback>
      </mc:AlternateContent>
    </p:spTree>
    <p:extLst>
      <p:ext uri="{BB962C8B-B14F-4D97-AF65-F5344CB8AC3E}">
        <p14:creationId xmlns:p14="http://schemas.microsoft.com/office/powerpoint/2010/main" val="906278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1353800" cy="4272545"/>
              </a:xfrm>
            </p:spPr>
            <p:txBody>
              <a:bodyPr/>
              <a:lstStyle/>
              <a:p>
                <a:pPr marL="0" indent="0" algn="just">
                  <a:buNone/>
                </a:pPr>
                <a:r>
                  <a:rPr lang="en-US" dirty="0"/>
                  <a:t>Factor each completely.</a:t>
                </a:r>
              </a:p>
              <a:p>
                <a:pPr marL="0" indent="0" algn="just">
                  <a:buNone/>
                </a:pPr>
                <a:r>
                  <a:rPr lang="en-US" b="1" dirty="0"/>
                  <a:t>SOLUTION:</a:t>
                </a:r>
              </a:p>
              <a:p>
                <a:pPr marL="0" indent="0" algn="just">
                  <a:buNone/>
                </a:pPr>
                <a:r>
                  <a:rPr lang="en-US" dirty="0"/>
                  <a:t>  	   a</a:t>
                </a:r>
                <a:r>
                  <a:rPr lang="en-US" dirty="0">
                    <a:latin typeface="Cambria Math" panose="02040503050406030204" pitchFamily="18" charset="0"/>
                  </a:rPr>
                  <a:t>.   </a:t>
                </a:r>
                <a:r>
                  <a:rPr lang="en-PH" dirty="0">
                    <a:latin typeface="Cambria Math" panose="02040503050406030204" pitchFamily="18" charset="0"/>
                  </a:rPr>
                  <a:t>1 – 81</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b="0" i="0" smtClean="0">
                            <a:latin typeface="Cambria Math" panose="02040503050406030204" pitchFamily="18" charset="0"/>
                          </a:rPr>
                          <m:t>8</m:t>
                        </m:r>
                      </m:sup>
                    </m:sSup>
                  </m:oMath>
                </a14:m>
                <a:r>
                  <a:rPr lang="en-PH" dirty="0"/>
                  <a:t>		 		</a:t>
                </a:r>
              </a:p>
              <a:p>
                <a:pPr marL="0" indent="0">
                  <a:buNone/>
                </a:pPr>
                <a:r>
                  <a:rPr lang="en-PH" dirty="0"/>
                  <a:t>	</a:t>
                </a:r>
                <a:r>
                  <a:rPr lang="en-PH" dirty="0">
                    <a:latin typeface="Cambria Math" panose="02040503050406030204" pitchFamily="18" charset="0"/>
                  </a:rPr>
                  <a:t>         1 – 81</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b="0" i="0" smtClean="0">
                            <a:latin typeface="Cambria Math" panose="02040503050406030204" pitchFamily="18" charset="0"/>
                          </a:rPr>
                          <m:t>8</m:t>
                        </m:r>
                      </m:sup>
                    </m:sSup>
                  </m:oMath>
                </a14:m>
                <a:r>
                  <a:rPr lang="en-PH"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a:rPr lang="en-US" b="0" i="0" smtClean="0">
                            <a:latin typeface="Cambria Math" panose="02040503050406030204" pitchFamily="18" charset="0"/>
                          </a:rPr>
                          <m:t>(</m:t>
                        </m:r>
                        <m:r>
                          <a:rPr lang="en-US" b="0" i="1" smtClean="0">
                            <a:latin typeface="Cambria Math" panose="02040503050406030204" pitchFamily="18" charset="0"/>
                          </a:rPr>
                          <m:t>1)</m:t>
                        </m:r>
                      </m:e>
                      <m:sup>
                        <m:r>
                          <a:rPr lang="en-US" b="0" i="0" smtClean="0">
                            <a:latin typeface="Cambria Math" panose="02040503050406030204" pitchFamily="18" charset="0"/>
                          </a:rPr>
                          <m:t>2</m:t>
                        </m:r>
                      </m:sup>
                    </m:sSup>
                    <m:r>
                      <a:rPr lang="en-US" i="1">
                        <a:latin typeface="Cambria Math" panose="02040503050406030204" pitchFamily="18" charset="0"/>
                      </a:rPr>
                      <m:t> </m:t>
                    </m:r>
                  </m:oMath>
                </a14:m>
                <a:r>
                  <a:rPr lang="en-PH" dirty="0">
                    <a:latin typeface="Cambria Math" panose="02040503050406030204" pitchFamily="18" charset="0"/>
                  </a:rPr>
                  <a:t>− </a:t>
                </a:r>
                <a14:m>
                  <m:oMath xmlns:m="http://schemas.openxmlformats.org/officeDocument/2006/math">
                    <m:sSup>
                      <m:sSupPr>
                        <m:ctrlPr>
                          <a:rPr lang="en-PH" i="1">
                            <a:latin typeface="Cambria Math" panose="02040503050406030204" pitchFamily="18" charset="0"/>
                          </a:rPr>
                        </m:ctrlPr>
                      </m:sSupPr>
                      <m:e>
                        <m:r>
                          <m:rPr>
                            <m:nor/>
                          </m:rPr>
                          <a:rPr lang="en-PH" dirty="0">
                            <a:latin typeface="Cambria Math" panose="02040503050406030204" pitchFamily="18" charset="0"/>
                          </a:rPr>
                          <m:t>(9</m:t>
                        </m:r>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4</m:t>
                            </m:r>
                          </m:sup>
                        </m:sSup>
                        <m:r>
                          <m:rPr>
                            <m:nor/>
                          </m:rPr>
                          <a:rPr lang="en-PH" dirty="0">
                            <a:latin typeface="Cambria Math" panose="02040503050406030204" pitchFamily="18" charset="0"/>
                          </a:rPr>
                          <m:t>)</m:t>
                        </m:r>
                      </m:e>
                      <m:sup>
                        <m:r>
                          <a:rPr lang="en-US" b="0" i="0" smtClean="0">
                            <a:latin typeface="Cambria Math" panose="02040503050406030204" pitchFamily="18" charset="0"/>
                          </a:rPr>
                          <m:t>2</m:t>
                        </m:r>
                      </m:sup>
                    </m:sSup>
                  </m:oMath>
                </a14:m>
                <a:r>
                  <a:rPr lang="en-PH" dirty="0">
                    <a:latin typeface="Cambria Math" panose="02040503050406030204" pitchFamily="18" charset="0"/>
                  </a:rPr>
                  <a:t> = (1 + </a:t>
                </a:r>
                <a14:m>
                  <m:oMath xmlns:m="http://schemas.openxmlformats.org/officeDocument/2006/math">
                    <m:r>
                      <m:rPr>
                        <m:nor/>
                      </m:rPr>
                      <a:rPr lang="en-PH" dirty="0">
                        <a:latin typeface="Cambria Math" panose="02040503050406030204" pitchFamily="18" charset="0"/>
                      </a:rPr>
                      <m:t>9</m:t>
                    </m:r>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4</m:t>
                        </m:r>
                      </m:sup>
                    </m:sSup>
                  </m:oMath>
                </a14:m>
                <a:r>
                  <a:rPr lang="en-PH" dirty="0">
                    <a:latin typeface="Cambria Math" panose="02040503050406030204" pitchFamily="18" charset="0"/>
                  </a:rPr>
                  <a:t>)(1 − </a:t>
                </a:r>
                <a14:m>
                  <m:oMath xmlns:m="http://schemas.openxmlformats.org/officeDocument/2006/math">
                    <m:r>
                      <m:rPr>
                        <m:nor/>
                      </m:rPr>
                      <a:rPr lang="en-PH" dirty="0">
                        <a:latin typeface="Cambria Math" panose="02040503050406030204" pitchFamily="18" charset="0"/>
                      </a:rPr>
                      <m:t>9</m:t>
                    </m:r>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4</m:t>
                        </m:r>
                      </m:sup>
                    </m:sSup>
                  </m:oMath>
                </a14:m>
                <a:r>
                  <a:rPr lang="en-PH" dirty="0">
                    <a:latin typeface="Cambria Math" panose="02040503050406030204" pitchFamily="18" charset="0"/>
                  </a:rPr>
                  <a:t>)</a:t>
                </a:r>
              </a:p>
              <a:p>
                <a:pPr marL="0" indent="0">
                  <a:buNone/>
                </a:pPr>
                <a:r>
                  <a:rPr lang="en-PH" dirty="0">
                    <a:latin typeface="Cambria Math" panose="02040503050406030204" pitchFamily="18" charset="0"/>
                  </a:rPr>
                  <a:t>			     = (1 + </a:t>
                </a:r>
                <a14:m>
                  <m:oMath xmlns:m="http://schemas.openxmlformats.org/officeDocument/2006/math">
                    <m:r>
                      <m:rPr>
                        <m:nor/>
                      </m:rPr>
                      <a:rPr lang="en-PH" dirty="0">
                        <a:latin typeface="Cambria Math" panose="02040503050406030204" pitchFamily="18" charset="0"/>
                      </a:rPr>
                      <m:t>9</m:t>
                    </m:r>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4</m:t>
                        </m:r>
                      </m:sup>
                    </m:sSup>
                  </m:oMath>
                </a14:m>
                <a:r>
                  <a:rPr lang="en-PH" dirty="0">
                    <a:latin typeface="Cambria Math" panose="02040503050406030204" pitchFamily="18" charset="0"/>
                  </a:rPr>
                  <a:t>)[</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m:t>
                        </m:r>
                        <m:r>
                          <a:rPr lang="en-US" i="1">
                            <a:latin typeface="Cambria Math" panose="02040503050406030204" pitchFamily="18" charset="0"/>
                          </a:rPr>
                          <m:t>1)</m:t>
                        </m:r>
                      </m:e>
                      <m:sup>
                        <m:r>
                          <a:rPr lang="en-US">
                            <a:latin typeface="Cambria Math" panose="02040503050406030204" pitchFamily="18" charset="0"/>
                          </a:rPr>
                          <m:t>2</m:t>
                        </m:r>
                      </m:sup>
                    </m:sSup>
                    <m:r>
                      <a:rPr lang="en-US" i="1">
                        <a:latin typeface="Cambria Math" panose="02040503050406030204" pitchFamily="18" charset="0"/>
                      </a:rPr>
                      <m:t> </m:t>
                    </m:r>
                  </m:oMath>
                </a14:m>
                <a:r>
                  <a:rPr lang="en-PH" dirty="0">
                    <a:latin typeface="Cambria Math" panose="02040503050406030204" pitchFamily="18" charset="0"/>
                  </a:rPr>
                  <a:t>−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3</m:t>
                            </m:r>
                            <m:r>
                              <m:rPr>
                                <m:sty m:val="p"/>
                              </m:rPr>
                              <a:rPr lang="en-US" b="0" i="0" smtClean="0">
                                <a:latin typeface="Cambria Math" panose="02040503050406030204" pitchFamily="18" charset="0"/>
                              </a:rPr>
                              <m:t>x</m:t>
                            </m:r>
                          </m:e>
                          <m:sup>
                            <m:r>
                              <a:rPr lang="en-US">
                                <a:latin typeface="Cambria Math" panose="02040503050406030204" pitchFamily="18" charset="0"/>
                              </a:rPr>
                              <m:t>2</m:t>
                            </m:r>
                          </m:sup>
                        </m:sSup>
                        <m:r>
                          <a:rPr lang="en-US" i="1">
                            <a:latin typeface="Cambria Math" panose="02040503050406030204" pitchFamily="18" charset="0"/>
                          </a:rPr>
                          <m:t>)</m:t>
                        </m:r>
                      </m:e>
                      <m:sup>
                        <m:r>
                          <a:rPr lang="en-US">
                            <a:latin typeface="Cambria Math" panose="02040503050406030204" pitchFamily="18" charset="0"/>
                          </a:rPr>
                          <m:t>2</m:t>
                        </m:r>
                      </m:sup>
                    </m:sSup>
                  </m:oMath>
                </a14:m>
                <a:r>
                  <a:rPr lang="en-PH" dirty="0">
                    <a:latin typeface="Cambria Math" panose="02040503050406030204" pitchFamily="18" charset="0"/>
                  </a:rPr>
                  <a:t>]</a:t>
                </a:r>
              </a:p>
              <a:p>
                <a:pPr marL="0" indent="0">
                  <a:buNone/>
                </a:pPr>
                <a:r>
                  <a:rPr lang="en-PH" dirty="0">
                    <a:latin typeface="Cambria Math" panose="02040503050406030204" pitchFamily="18" charset="0"/>
                  </a:rPr>
                  <a:t>			     = (1 + </a:t>
                </a:r>
                <a14:m>
                  <m:oMath xmlns:m="http://schemas.openxmlformats.org/officeDocument/2006/math">
                    <m:r>
                      <m:rPr>
                        <m:nor/>
                      </m:rPr>
                      <a:rPr lang="en-PH" dirty="0">
                        <a:latin typeface="Cambria Math" panose="02040503050406030204" pitchFamily="18" charset="0"/>
                      </a:rPr>
                      <m:t>9</m:t>
                    </m:r>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4</m:t>
                        </m:r>
                      </m:sup>
                    </m:sSup>
                  </m:oMath>
                </a14:m>
                <a:r>
                  <a:rPr lang="en-PH" dirty="0">
                    <a:latin typeface="Cambria Math" panose="02040503050406030204" pitchFamily="18" charset="0"/>
                  </a:rPr>
                  <a:t>)(1 +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3</m:t>
                        </m:r>
                        <m:r>
                          <m:rPr>
                            <m:sty m:val="p"/>
                          </m:rPr>
                          <a:rPr lang="en-US">
                            <a:latin typeface="Cambria Math" panose="02040503050406030204" pitchFamily="18" charset="0"/>
                          </a:rPr>
                          <m:t>x</m:t>
                        </m:r>
                      </m:e>
                      <m:sup>
                        <m:r>
                          <a:rPr lang="en-US">
                            <a:latin typeface="Cambria Math" panose="02040503050406030204" pitchFamily="18" charset="0"/>
                          </a:rPr>
                          <m:t>2</m:t>
                        </m:r>
                      </m:sup>
                    </m:sSup>
                  </m:oMath>
                </a14:m>
                <a:r>
                  <a:rPr lang="en-PH" dirty="0">
                    <a:latin typeface="Cambria Math" panose="02040503050406030204" pitchFamily="18" charset="0"/>
                  </a:rPr>
                  <a:t>)(1 −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3</m:t>
                        </m:r>
                        <m:r>
                          <m:rPr>
                            <m:sty m:val="p"/>
                          </m:rPr>
                          <a:rPr lang="en-US">
                            <a:latin typeface="Cambria Math" panose="02040503050406030204" pitchFamily="18" charset="0"/>
                          </a:rPr>
                          <m:t>x</m:t>
                        </m:r>
                      </m:e>
                      <m:sup>
                        <m:r>
                          <a:rPr lang="en-US">
                            <a:latin typeface="Cambria Math" panose="02040503050406030204" pitchFamily="18" charset="0"/>
                          </a:rPr>
                          <m:t>2</m:t>
                        </m:r>
                      </m:sup>
                    </m:sSup>
                  </m:oMath>
                </a14:m>
                <a:r>
                  <a:rPr lang="en-PH" dirty="0">
                    <a:latin typeface="Cambria Math" panose="02040503050406030204" pitchFamily="18" charset="0"/>
                  </a:rPr>
                  <a:t>)</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1353800" cy="4272545"/>
              </a:xfrm>
              <a:blipFill>
                <a:blip r:embed="rId3"/>
                <a:stretch>
                  <a:fillRect l="-1006" t="-2367"/>
                </a:stretch>
              </a:blipFill>
            </p:spPr>
            <p:txBody>
              <a:bodyPr/>
              <a:lstStyle/>
              <a:p>
                <a:r>
                  <a:rPr lang="en-US">
                    <a:noFill/>
                  </a:rPr>
                  <a:t> </a:t>
                </a:r>
              </a:p>
            </p:txBody>
          </p:sp>
        </mc:Fallback>
      </mc:AlternateContent>
    </p:spTree>
    <p:extLst>
      <p:ext uri="{BB962C8B-B14F-4D97-AF65-F5344CB8AC3E}">
        <p14:creationId xmlns:p14="http://schemas.microsoft.com/office/powerpoint/2010/main" val="427951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1353800" cy="4272545"/>
              </a:xfrm>
            </p:spPr>
            <p:txBody>
              <a:bodyPr/>
              <a:lstStyle/>
              <a:p>
                <a:pPr marL="0" indent="0" algn="just">
                  <a:buNone/>
                </a:pPr>
                <a:r>
                  <a:rPr lang="en-US" dirty="0"/>
                  <a:t>Factor each completely.</a:t>
                </a:r>
              </a:p>
              <a:p>
                <a:pPr marL="0" indent="0" algn="just">
                  <a:buNone/>
                </a:pPr>
                <a:r>
                  <a:rPr lang="en-US" b="1" dirty="0"/>
                  <a:t>SOLUTION:</a:t>
                </a:r>
              </a:p>
              <a:p>
                <a:pPr marL="0" indent="0" algn="just">
                  <a:buNone/>
                </a:pPr>
                <a:r>
                  <a:rPr lang="en-US" dirty="0"/>
                  <a:t>  	   </a:t>
                </a:r>
                <a:r>
                  <a:rPr lang="en-PH" dirty="0"/>
                  <a:t>b.   </a:t>
                </a:r>
                <a14:m>
                  <m:oMath xmlns:m="http://schemas.openxmlformats.org/officeDocument/2006/math">
                    <m:sSup>
                      <m:sSupPr>
                        <m:ctrlPr>
                          <a:rPr lang="en-PH">
                            <a:latin typeface="Cambria Math" panose="02040503050406030204" pitchFamily="18" charset="0"/>
                          </a:rPr>
                        </m:ctrlPr>
                      </m:sSupPr>
                      <m:e>
                        <m:r>
                          <m:rPr>
                            <m:sty m:val="p"/>
                          </m:rPr>
                          <a:rPr lang="en-US" b="0" i="0" smtClean="0">
                            <a:latin typeface="Cambria Math" panose="02040503050406030204" pitchFamily="18" charset="0"/>
                          </a:rPr>
                          <m:t>x</m:t>
                        </m:r>
                      </m:e>
                      <m:sup>
                        <m:r>
                          <a:rPr lang="en-US">
                            <a:latin typeface="Cambria Math" panose="02040503050406030204" pitchFamily="18" charset="0"/>
                          </a:rPr>
                          <m:t>4</m:t>
                        </m:r>
                      </m:sup>
                    </m:sSup>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y</m:t>
                        </m:r>
                      </m:e>
                      <m:sup>
                        <m:r>
                          <a:rPr lang="en-US" b="0" i="0" smtClean="0">
                            <a:latin typeface="Cambria Math" panose="02040503050406030204" pitchFamily="18" charset="0"/>
                          </a:rPr>
                          <m:t>8</m:t>
                        </m:r>
                      </m:sup>
                    </m:sSup>
                    <m:r>
                      <a:rPr lang="en-US" b="0" i="1" smtClean="0">
                        <a:latin typeface="Cambria Math" panose="02040503050406030204" pitchFamily="18" charset="0"/>
                      </a:rPr>
                      <m:t> −</m:t>
                    </m:r>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z</m:t>
                        </m:r>
                      </m:e>
                      <m:sup>
                        <m:r>
                          <a:rPr lang="en-US">
                            <a:latin typeface="Cambria Math" panose="02040503050406030204" pitchFamily="18" charset="0"/>
                          </a:rPr>
                          <m:t>4</m:t>
                        </m:r>
                      </m:sup>
                    </m:sSup>
                  </m:oMath>
                </a14:m>
                <a:endParaRPr lang="en-PH" dirty="0"/>
              </a:p>
              <a:p>
                <a:pPr marL="0" indent="0">
                  <a:buNone/>
                </a:pPr>
                <a:r>
                  <a:rPr lang="en-PH" i="1" dirty="0">
                    <a:latin typeface="Cambria Math" panose="02040503050406030204" pitchFamily="18" charset="0"/>
                  </a:rPr>
                  <a:t>	         </a:t>
                </a:r>
                <a:r>
                  <a:rPr lang="en-PH" dirty="0">
                    <a:latin typeface="Cambria Math" panose="02040503050406030204" pitchFamily="18" charset="0"/>
                  </a:rPr>
                  <a:t>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4</m:t>
                        </m:r>
                      </m:sup>
                    </m:sSup>
                    <m:sSup>
                      <m:sSupPr>
                        <m:ctrlPr>
                          <a:rPr lang="en-PH" i="1">
                            <a:latin typeface="Cambria Math" panose="02040503050406030204" pitchFamily="18" charset="0"/>
                          </a:rPr>
                        </m:ctrlPr>
                      </m:sSupPr>
                      <m:e>
                        <m:r>
                          <m:rPr>
                            <m:sty m:val="p"/>
                          </m:rPr>
                          <a:rPr lang="en-US">
                            <a:latin typeface="Cambria Math" panose="02040503050406030204" pitchFamily="18" charset="0"/>
                          </a:rPr>
                          <m:t>y</m:t>
                        </m:r>
                      </m:e>
                      <m:sup>
                        <m:r>
                          <a:rPr lang="en-US">
                            <a:latin typeface="Cambria Math" panose="02040503050406030204" pitchFamily="18" charset="0"/>
                          </a:rPr>
                          <m:t>8</m:t>
                        </m:r>
                      </m:sup>
                    </m:sSup>
                  </m:oMath>
                </a14:m>
                <a:r>
                  <a:rPr lang="en-PH"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z</m:t>
                        </m:r>
                      </m:e>
                      <m:sup>
                        <m:r>
                          <a:rPr lang="en-US">
                            <a:latin typeface="Cambria Math" panose="02040503050406030204" pitchFamily="18" charset="0"/>
                          </a:rPr>
                          <m:t>4</m:t>
                        </m:r>
                      </m:sup>
                    </m:sSup>
                  </m:oMath>
                </a14:m>
                <a:r>
                  <a:rPr lang="en-PH"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m:rPr>
                            <m:nor/>
                          </m:rPr>
                          <a:rPr lang="en-PH" dirty="0">
                            <a:latin typeface="Cambria Math" panose="02040503050406030204" pitchFamily="18" charset="0"/>
                          </a:rPr>
                          <m:t>(</m:t>
                        </m:r>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sSup>
                          <m:sSupPr>
                            <m:ctrlPr>
                              <a:rPr lang="en-PH" i="1">
                                <a:latin typeface="Cambria Math" panose="02040503050406030204" pitchFamily="18" charset="0"/>
                              </a:rPr>
                            </m:ctrlPr>
                          </m:sSupPr>
                          <m:e>
                            <m:r>
                              <m:rPr>
                                <m:sty m:val="p"/>
                              </m:rPr>
                              <a:rPr lang="en-US">
                                <a:latin typeface="Cambria Math" panose="02040503050406030204" pitchFamily="18" charset="0"/>
                              </a:rPr>
                              <m:t>y</m:t>
                            </m:r>
                          </m:e>
                          <m:sup>
                            <m:r>
                              <a:rPr lang="en-US">
                                <a:latin typeface="Cambria Math" panose="02040503050406030204" pitchFamily="18" charset="0"/>
                              </a:rPr>
                              <m:t>4</m:t>
                            </m:r>
                          </m:sup>
                        </m:sSup>
                        <m:r>
                          <m:rPr>
                            <m:nor/>
                          </m:rPr>
                          <a:rPr lang="en-PH" dirty="0">
                            <a:latin typeface="Cambria Math" panose="02040503050406030204" pitchFamily="18" charset="0"/>
                          </a:rPr>
                          <m:t>)</m:t>
                        </m:r>
                      </m:e>
                      <m:sup>
                        <m:r>
                          <a:rPr lang="en-US">
                            <a:latin typeface="Cambria Math" panose="02040503050406030204" pitchFamily="18" charset="0"/>
                          </a:rPr>
                          <m:t>2</m:t>
                        </m:r>
                      </m:sup>
                    </m:sSup>
                  </m:oMath>
                </a14:m>
                <a:r>
                  <a:rPr lang="en-PH"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m:rPr>
                            <m:nor/>
                          </m:rPr>
                          <a:rPr lang="en-PH" dirty="0">
                            <a:latin typeface="Cambria Math" panose="02040503050406030204" pitchFamily="18" charset="0"/>
                          </a:rPr>
                          <m:t>(</m:t>
                        </m:r>
                        <m:sSup>
                          <m:sSupPr>
                            <m:ctrlPr>
                              <a:rPr lang="en-PH" i="1">
                                <a:latin typeface="Cambria Math" panose="02040503050406030204" pitchFamily="18" charset="0"/>
                              </a:rPr>
                            </m:ctrlPr>
                          </m:sSupPr>
                          <m:e>
                            <m:r>
                              <m:rPr>
                                <m:sty m:val="p"/>
                              </m:rPr>
                              <a:rPr lang="en-US">
                                <a:latin typeface="Cambria Math" panose="02040503050406030204" pitchFamily="18" charset="0"/>
                              </a:rPr>
                              <m:t>z</m:t>
                            </m:r>
                          </m:e>
                          <m:sup>
                            <m:r>
                              <a:rPr lang="en-US">
                                <a:latin typeface="Cambria Math" panose="02040503050406030204" pitchFamily="18" charset="0"/>
                              </a:rPr>
                              <m:t>2</m:t>
                            </m:r>
                          </m:sup>
                        </m:sSup>
                        <m:r>
                          <m:rPr>
                            <m:nor/>
                          </m:rPr>
                          <a:rPr lang="en-PH" dirty="0">
                            <a:latin typeface="Cambria Math" panose="02040503050406030204" pitchFamily="18" charset="0"/>
                          </a:rPr>
                          <m:t>)</m:t>
                        </m:r>
                      </m:e>
                      <m:sup>
                        <m:r>
                          <a:rPr lang="en-US">
                            <a:latin typeface="Cambria Math" panose="02040503050406030204" pitchFamily="18" charset="0"/>
                          </a:rPr>
                          <m:t>2</m:t>
                        </m:r>
                      </m:sup>
                    </m:sSup>
                  </m:oMath>
                </a14:m>
                <a:r>
                  <a:rPr lang="en-PH"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sSup>
                      <m:sSupPr>
                        <m:ctrlPr>
                          <a:rPr lang="en-PH" i="1">
                            <a:latin typeface="Cambria Math" panose="02040503050406030204" pitchFamily="18" charset="0"/>
                          </a:rPr>
                        </m:ctrlPr>
                      </m:sSupPr>
                      <m:e>
                        <m:r>
                          <m:rPr>
                            <m:sty m:val="p"/>
                          </m:rPr>
                          <a:rPr lang="en-US">
                            <a:latin typeface="Cambria Math" panose="02040503050406030204" pitchFamily="18" charset="0"/>
                          </a:rPr>
                          <m:t>y</m:t>
                        </m:r>
                      </m:e>
                      <m:sup>
                        <m:r>
                          <a:rPr lang="en-US">
                            <a:latin typeface="Cambria Math" panose="02040503050406030204" pitchFamily="18" charset="0"/>
                          </a:rPr>
                          <m:t>4</m:t>
                        </m:r>
                      </m:sup>
                    </m:sSup>
                  </m:oMath>
                </a14:m>
                <a:r>
                  <a:rPr lang="en-PH"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z</m:t>
                        </m:r>
                      </m:e>
                      <m:sup>
                        <m:r>
                          <a:rPr lang="en-US">
                            <a:latin typeface="Cambria Math" panose="02040503050406030204" pitchFamily="18" charset="0"/>
                          </a:rPr>
                          <m:t>2</m:t>
                        </m:r>
                      </m:sup>
                    </m:sSup>
                  </m:oMath>
                </a14:m>
                <a:r>
                  <a:rPr lang="en-PH" dirty="0">
                    <a:latin typeface="Cambria Math" panose="02040503050406030204" pitchFamily="18" charset="0"/>
                  </a:rPr>
                  <a:t>)(</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sSup>
                      <m:sSupPr>
                        <m:ctrlPr>
                          <a:rPr lang="en-PH" i="1">
                            <a:latin typeface="Cambria Math" panose="02040503050406030204" pitchFamily="18" charset="0"/>
                          </a:rPr>
                        </m:ctrlPr>
                      </m:sSupPr>
                      <m:e>
                        <m:r>
                          <m:rPr>
                            <m:sty m:val="p"/>
                          </m:rPr>
                          <a:rPr lang="en-US">
                            <a:latin typeface="Cambria Math" panose="02040503050406030204" pitchFamily="18" charset="0"/>
                          </a:rPr>
                          <m:t>y</m:t>
                        </m:r>
                      </m:e>
                      <m:sup>
                        <m:r>
                          <a:rPr lang="en-US">
                            <a:latin typeface="Cambria Math" panose="02040503050406030204" pitchFamily="18" charset="0"/>
                          </a:rPr>
                          <m:t>4</m:t>
                        </m:r>
                      </m:sup>
                    </m:sSup>
                    <m:r>
                      <a:rPr lang="en-US" b="0" i="0" smtClean="0">
                        <a:latin typeface="Cambria Math" panose="02040503050406030204" pitchFamily="18" charset="0"/>
                      </a:rPr>
                      <m:t>−</m:t>
                    </m:r>
                  </m:oMath>
                </a14:m>
                <a:r>
                  <a:rPr lang="en-PH" dirty="0">
                    <a:latin typeface="Cambria Math" panose="02040503050406030204" pitchFamily="18" charset="0"/>
                  </a:rPr>
                  <a:t>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z</m:t>
                        </m:r>
                      </m:e>
                      <m:sup>
                        <m:r>
                          <a:rPr lang="en-US">
                            <a:latin typeface="Cambria Math" panose="02040503050406030204" pitchFamily="18" charset="0"/>
                          </a:rPr>
                          <m:t>2</m:t>
                        </m:r>
                      </m:sup>
                    </m:sSup>
                  </m:oMath>
                </a14:m>
                <a:r>
                  <a:rPr lang="en-PH" dirty="0">
                    <a:latin typeface="Cambria Math" panose="02040503050406030204" pitchFamily="18" charset="0"/>
                  </a:rPr>
                  <a:t>)</a:t>
                </a:r>
              </a:p>
              <a:p>
                <a:pPr marL="0" indent="0">
                  <a:buNone/>
                </a:pPr>
                <a:r>
                  <a:rPr lang="en-PH"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sSup>
                      <m:sSupPr>
                        <m:ctrlPr>
                          <a:rPr lang="en-PH" i="1">
                            <a:latin typeface="Cambria Math" panose="02040503050406030204" pitchFamily="18" charset="0"/>
                          </a:rPr>
                        </m:ctrlPr>
                      </m:sSupPr>
                      <m:e>
                        <m:r>
                          <m:rPr>
                            <m:sty m:val="p"/>
                          </m:rPr>
                          <a:rPr lang="en-US">
                            <a:latin typeface="Cambria Math" panose="02040503050406030204" pitchFamily="18" charset="0"/>
                          </a:rPr>
                          <m:t>y</m:t>
                        </m:r>
                      </m:e>
                      <m:sup>
                        <m:r>
                          <a:rPr lang="en-US">
                            <a:latin typeface="Cambria Math" panose="02040503050406030204" pitchFamily="18" charset="0"/>
                          </a:rPr>
                          <m:t>4</m:t>
                        </m:r>
                      </m:sup>
                    </m:sSup>
                  </m:oMath>
                </a14:m>
                <a:r>
                  <a:rPr lang="en-PH" dirty="0">
                    <a:latin typeface="Cambria Math" panose="02040503050406030204" pitchFamily="18" charset="0"/>
                  </a:rPr>
                  <a:t> +</a:t>
                </a:r>
                <a14:m>
                  <m:oMath xmlns:m="http://schemas.openxmlformats.org/officeDocument/2006/math">
                    <m:sSup>
                      <m:sSupPr>
                        <m:ctrlPr>
                          <a:rPr lang="en-PH" i="1">
                            <a:latin typeface="Cambria Math" panose="02040503050406030204" pitchFamily="18" charset="0"/>
                          </a:rPr>
                        </m:ctrlPr>
                      </m:sSupPr>
                      <m:e>
                        <m:r>
                          <m:rPr>
                            <m:nor/>
                          </m:rPr>
                          <a:rPr lang="en-PH" dirty="0">
                            <a:latin typeface="Cambria Math" panose="02040503050406030204" pitchFamily="18" charset="0"/>
                          </a:rPr>
                          <m:t>(</m:t>
                        </m:r>
                        <m:sSup>
                          <m:sSupPr>
                            <m:ctrlPr>
                              <a:rPr lang="en-PH" i="1">
                                <a:latin typeface="Cambria Math" panose="02040503050406030204" pitchFamily="18" charset="0"/>
                              </a:rPr>
                            </m:ctrlPr>
                          </m:sSupPr>
                          <m:e>
                            <m:r>
                              <m:rPr>
                                <m:sty m:val="p"/>
                              </m:rPr>
                              <a:rPr lang="en-US">
                                <a:latin typeface="Cambria Math" panose="02040503050406030204" pitchFamily="18" charset="0"/>
                              </a:rPr>
                              <m:t>z</m:t>
                            </m:r>
                          </m:e>
                          <m:sup>
                            <m:r>
                              <a:rPr lang="en-US">
                                <a:latin typeface="Cambria Math" panose="02040503050406030204" pitchFamily="18" charset="0"/>
                              </a:rPr>
                              <m:t>2</m:t>
                            </m:r>
                          </m:sup>
                        </m:sSup>
                        <m:r>
                          <m:rPr>
                            <m:nor/>
                          </m:rPr>
                          <a:rPr lang="en-PH" dirty="0">
                            <a:latin typeface="Cambria Math" panose="02040503050406030204" pitchFamily="18" charset="0"/>
                          </a:rPr>
                          <m:t>)</m:t>
                        </m:r>
                      </m:e>
                      <m:sup>
                        <m:r>
                          <a:rPr lang="en-US">
                            <a:latin typeface="Cambria Math" panose="02040503050406030204" pitchFamily="18" charset="0"/>
                          </a:rPr>
                          <m:t>2</m:t>
                        </m:r>
                      </m:sup>
                    </m:sSup>
                  </m:oMath>
                </a14:m>
                <a:r>
                  <a:rPr lang="en-PH" dirty="0">
                    <a:latin typeface="Cambria Math" panose="02040503050406030204" pitchFamily="18" charset="0"/>
                  </a:rPr>
                  <a:t>)[</a:t>
                </a:r>
                <a14:m>
                  <m:oMath xmlns:m="http://schemas.openxmlformats.org/officeDocument/2006/math">
                    <m:sSup>
                      <m:sSupPr>
                        <m:ctrlPr>
                          <a:rPr lang="en-PH" i="1">
                            <a:latin typeface="Cambria Math" panose="02040503050406030204" pitchFamily="18" charset="0"/>
                          </a:rPr>
                        </m:ctrlPr>
                      </m:sSupPr>
                      <m:e>
                        <m:r>
                          <m:rPr>
                            <m:nor/>
                          </m:rPr>
                          <a:rPr lang="en-PH" dirty="0">
                            <a:latin typeface="Cambria Math" panose="02040503050406030204" pitchFamily="18" charset="0"/>
                          </a:rPr>
                          <m:t>(</m:t>
                        </m:r>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x</m:t>
                            </m:r>
                            <m:r>
                              <m:rPr>
                                <m:sty m:val="p"/>
                              </m:rPr>
                              <a:rPr lang="en-US" b="0" i="0" smtClean="0">
                                <a:latin typeface="Cambria Math" panose="02040503050406030204" pitchFamily="18" charset="0"/>
                              </a:rPr>
                              <m:t>y</m:t>
                            </m:r>
                          </m:e>
                          <m:sup>
                            <m:r>
                              <a:rPr lang="en-US">
                                <a:latin typeface="Cambria Math" panose="02040503050406030204" pitchFamily="18" charset="0"/>
                              </a:rPr>
                              <m:t>2</m:t>
                            </m:r>
                          </m:sup>
                        </m:sSup>
                        <m:r>
                          <m:rPr>
                            <m:nor/>
                          </m:rPr>
                          <a:rPr lang="en-PH" dirty="0">
                            <a:latin typeface="Cambria Math" panose="02040503050406030204" pitchFamily="18" charset="0"/>
                          </a:rPr>
                          <m:t>)</m:t>
                        </m:r>
                      </m:e>
                      <m:sup>
                        <m:r>
                          <a:rPr lang="en-US">
                            <a:latin typeface="Cambria Math" panose="02040503050406030204" pitchFamily="18" charset="0"/>
                          </a:rPr>
                          <m:t>2</m:t>
                        </m:r>
                      </m:sup>
                    </m:sSup>
                  </m:oMath>
                </a14:m>
                <a:r>
                  <a:rPr lang="en-PH"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m:rPr>
                            <m:nor/>
                          </m:rPr>
                          <a:rPr lang="en-PH" dirty="0">
                            <a:latin typeface="Cambria Math" panose="02040503050406030204" pitchFamily="18" charset="0"/>
                          </a:rPr>
                          <m:t>(</m:t>
                        </m:r>
                        <m:r>
                          <m:rPr>
                            <m:nor/>
                          </m:rPr>
                          <a:rPr lang="en-US" b="0" i="0" dirty="0" smtClean="0">
                            <a:latin typeface="Cambria Math" panose="02040503050406030204" pitchFamily="18" charset="0"/>
                          </a:rPr>
                          <m:t>z</m:t>
                        </m:r>
                        <m:r>
                          <m:rPr>
                            <m:nor/>
                          </m:rPr>
                          <a:rPr lang="en-PH" dirty="0">
                            <a:latin typeface="Cambria Math" panose="02040503050406030204" pitchFamily="18" charset="0"/>
                          </a:rPr>
                          <m:t>)</m:t>
                        </m:r>
                      </m:e>
                      <m:sup>
                        <m:r>
                          <a:rPr lang="en-US">
                            <a:latin typeface="Cambria Math" panose="02040503050406030204" pitchFamily="18" charset="0"/>
                          </a:rPr>
                          <m:t>2</m:t>
                        </m:r>
                      </m:sup>
                    </m:sSup>
                  </m:oMath>
                </a14:m>
                <a:r>
                  <a:rPr lang="en-PH" dirty="0">
                    <a:latin typeface="Cambria Math" panose="02040503050406030204" pitchFamily="18" charset="0"/>
                  </a:rPr>
                  <a:t> ]</a:t>
                </a:r>
              </a:p>
              <a:p>
                <a:pPr marL="0" indent="0">
                  <a:buNone/>
                </a:pPr>
                <a:r>
                  <a:rPr lang="en-PH" dirty="0">
                    <a:latin typeface="Cambria Math" panose="02040503050406030204" pitchFamily="18" charset="0"/>
                  </a:rPr>
                  <a:t>			     =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sSup>
                      <m:sSupPr>
                        <m:ctrlPr>
                          <a:rPr lang="en-PH" i="1">
                            <a:latin typeface="Cambria Math" panose="02040503050406030204" pitchFamily="18" charset="0"/>
                          </a:rPr>
                        </m:ctrlPr>
                      </m:sSupPr>
                      <m:e>
                        <m:r>
                          <m:rPr>
                            <m:sty m:val="p"/>
                          </m:rPr>
                          <a:rPr lang="en-US">
                            <a:latin typeface="Cambria Math" panose="02040503050406030204" pitchFamily="18" charset="0"/>
                          </a:rPr>
                          <m:t>y</m:t>
                        </m:r>
                      </m:e>
                      <m:sup>
                        <m:r>
                          <a:rPr lang="en-US">
                            <a:latin typeface="Cambria Math" panose="02040503050406030204" pitchFamily="18" charset="0"/>
                          </a:rPr>
                          <m:t>4</m:t>
                        </m:r>
                      </m:sup>
                    </m:sSup>
                  </m:oMath>
                </a14:m>
                <a:r>
                  <a:rPr lang="en-PH" dirty="0">
                    <a:latin typeface="Cambria Math" panose="02040503050406030204" pitchFamily="18" charset="0"/>
                  </a:rPr>
                  <a:t> +</a:t>
                </a:r>
                <a:r>
                  <a:rPr lang="en-PH" dirty="0"/>
                  <a:t>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z</m:t>
                        </m:r>
                      </m:e>
                      <m:sup>
                        <m:r>
                          <a:rPr lang="en-US">
                            <a:latin typeface="Cambria Math" panose="02040503050406030204" pitchFamily="18" charset="0"/>
                          </a:rPr>
                          <m:t>2</m:t>
                        </m:r>
                      </m:sup>
                    </m:sSup>
                    <m:r>
                      <a:rPr lang="en-US" b="0" i="1" smtClean="0">
                        <a:latin typeface="Cambria Math" panose="02040503050406030204" pitchFamily="18" charset="0"/>
                      </a:rPr>
                      <m:t>)</m:t>
                    </m:r>
                    <m:r>
                      <m:rPr>
                        <m:nor/>
                      </m:rPr>
                      <a:rPr lang="en-PH" dirty="0">
                        <a:latin typeface="Cambria Math" panose="02040503050406030204" pitchFamily="18" charset="0"/>
                      </a:rPr>
                      <m:t>(</m:t>
                    </m:r>
                    <m:r>
                      <m:rPr>
                        <m:sty m:val="p"/>
                      </m:rPr>
                      <a:rPr lang="en-US" b="0" i="0" smtClean="0">
                        <a:latin typeface="Cambria Math" panose="02040503050406030204" pitchFamily="18" charset="0"/>
                      </a:rPr>
                      <m:t>x</m:t>
                    </m:r>
                    <m:sSup>
                      <m:sSupPr>
                        <m:ctrlPr>
                          <a:rPr lang="en-PH" i="1">
                            <a:latin typeface="Cambria Math" panose="02040503050406030204" pitchFamily="18" charset="0"/>
                          </a:rPr>
                        </m:ctrlPr>
                      </m:sSupPr>
                      <m:e>
                        <m:r>
                          <m:rPr>
                            <m:sty m:val="p"/>
                          </m:rPr>
                          <a:rPr lang="en-US">
                            <a:latin typeface="Cambria Math" panose="02040503050406030204" pitchFamily="18" charset="0"/>
                          </a:rPr>
                          <m:t>y</m:t>
                        </m:r>
                      </m:e>
                      <m:sup>
                        <m:r>
                          <a:rPr lang="en-US" b="0" i="0" smtClean="0">
                            <a:latin typeface="Cambria Math" panose="02040503050406030204" pitchFamily="18" charset="0"/>
                          </a:rPr>
                          <m:t>2</m:t>
                        </m:r>
                      </m:sup>
                    </m:sSup>
                    <m:r>
                      <a:rPr lang="en-US" b="0" i="1" smtClean="0">
                        <a:latin typeface="Cambria Math" panose="02040503050406030204" pitchFamily="18" charset="0"/>
                      </a:rPr>
                      <m:t>+</m:t>
                    </m:r>
                    <m:r>
                      <m:rPr>
                        <m:sty m:val="p"/>
                      </m:rPr>
                      <a:rPr lang="en-US" b="0" i="0" smtClean="0">
                        <a:latin typeface="Cambria Math" panose="02040503050406030204" pitchFamily="18" charset="0"/>
                      </a:rPr>
                      <m:t>z</m:t>
                    </m:r>
                    <m:r>
                      <m:rPr>
                        <m:nor/>
                      </m:rPr>
                      <a:rPr lang="en-PH" dirty="0">
                        <a:latin typeface="Cambria Math" panose="02040503050406030204" pitchFamily="18" charset="0"/>
                      </a:rPr>
                      <m:t>)</m:t>
                    </m:r>
                  </m:oMath>
                </a14:m>
                <a:r>
                  <a:rPr lang="en-PH" dirty="0"/>
                  <a:t> </a:t>
                </a:r>
                <a14:m>
                  <m:oMath xmlns:m="http://schemas.openxmlformats.org/officeDocument/2006/math">
                    <m:r>
                      <m:rPr>
                        <m:nor/>
                      </m:rPr>
                      <a:rPr lang="en-PH" dirty="0">
                        <a:latin typeface="Cambria Math" panose="02040503050406030204" pitchFamily="18" charset="0"/>
                      </a:rPr>
                      <m:t>(</m:t>
                    </m:r>
                    <m:r>
                      <m:rPr>
                        <m:sty m:val="p"/>
                      </m:rPr>
                      <a:rPr lang="en-US">
                        <a:latin typeface="Cambria Math" panose="02040503050406030204" pitchFamily="18" charset="0"/>
                      </a:rPr>
                      <m:t>x</m:t>
                    </m:r>
                    <m:sSup>
                      <m:sSupPr>
                        <m:ctrlPr>
                          <a:rPr lang="en-PH" i="1">
                            <a:latin typeface="Cambria Math" panose="02040503050406030204" pitchFamily="18" charset="0"/>
                          </a:rPr>
                        </m:ctrlPr>
                      </m:sSupPr>
                      <m:e>
                        <m:r>
                          <m:rPr>
                            <m:sty m:val="p"/>
                          </m:rPr>
                          <a:rPr lang="en-US">
                            <a:latin typeface="Cambria Math" panose="02040503050406030204" pitchFamily="18" charset="0"/>
                          </a:rPr>
                          <m:t>y</m:t>
                        </m:r>
                      </m:e>
                      <m:sup>
                        <m:r>
                          <a:rPr lang="en-US">
                            <a:latin typeface="Cambria Math" panose="02040503050406030204" pitchFamily="18" charset="0"/>
                          </a:rPr>
                          <m:t>2</m:t>
                        </m:r>
                      </m:sup>
                    </m:sSup>
                    <m:r>
                      <a:rPr lang="en-US" b="0" i="1" smtClean="0">
                        <a:latin typeface="Cambria Math" panose="02040503050406030204" pitchFamily="18" charset="0"/>
                      </a:rPr>
                      <m:t>−</m:t>
                    </m:r>
                    <m:r>
                      <m:rPr>
                        <m:sty m:val="p"/>
                      </m:rPr>
                      <a:rPr lang="en-US">
                        <a:latin typeface="Cambria Math" panose="02040503050406030204" pitchFamily="18" charset="0"/>
                      </a:rPr>
                      <m:t>z</m:t>
                    </m:r>
                    <m:r>
                      <m:rPr>
                        <m:nor/>
                      </m:rPr>
                      <a:rPr lang="en-PH" dirty="0">
                        <a:latin typeface="Cambria Math" panose="02040503050406030204" pitchFamily="18" charset="0"/>
                      </a:rPr>
                      <m:t>)</m:t>
                    </m:r>
                  </m:oMath>
                </a14:m>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1353800" cy="4272545"/>
              </a:xfrm>
              <a:blipFill>
                <a:blip r:embed="rId3"/>
                <a:stretch>
                  <a:fillRect l="-1006" t="-2367"/>
                </a:stretch>
              </a:blipFill>
            </p:spPr>
            <p:txBody>
              <a:bodyPr/>
              <a:lstStyle/>
              <a:p>
                <a:r>
                  <a:rPr lang="en-US">
                    <a:noFill/>
                  </a:rPr>
                  <a:t> </a:t>
                </a:r>
              </a:p>
            </p:txBody>
          </p:sp>
        </mc:Fallback>
      </mc:AlternateContent>
    </p:spTree>
    <p:extLst>
      <p:ext uri="{BB962C8B-B14F-4D97-AF65-F5344CB8AC3E}">
        <p14:creationId xmlns:p14="http://schemas.microsoft.com/office/powerpoint/2010/main" val="203848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0869386" cy="4272545"/>
              </a:xfrm>
            </p:spPr>
            <p:txBody>
              <a:bodyPr/>
              <a:lstStyle/>
              <a:p>
                <a:pPr marL="0" indent="0" algn="just">
                  <a:buNone/>
                </a:pPr>
                <a:r>
                  <a:rPr lang="en-PH" dirty="0"/>
                  <a:t>	A parking lot has a guard station as shown in the figure at the right. Write a polynomial that represents the area of the actual available space for parking, then factor completely.</a:t>
                </a:r>
              </a:p>
              <a:p>
                <a:pPr marL="0" indent="0" algn="just">
                  <a:buNone/>
                </a:pPr>
                <a:r>
                  <a:rPr lang="en-PH" b="1" dirty="0"/>
                  <a:t>Solution:</a:t>
                </a:r>
                <a:endParaRPr lang="en-PH" dirty="0"/>
              </a:p>
              <a:p>
                <a:pPr marL="0" indent="0" algn="just">
                  <a:buNone/>
                </a:pPr>
                <a:r>
                  <a:rPr lang="en-PH" dirty="0"/>
                  <a:t>Find the area of the larger rectangle:</a:t>
                </a:r>
              </a:p>
              <a:p>
                <a:pPr marL="0" indent="0" algn="just">
                  <a:buNone/>
                </a:pPr>
                <a:r>
                  <a:rPr lang="en-PH" dirty="0"/>
                  <a:t>A = l (length) x w (width)</a:t>
                </a:r>
              </a:p>
              <a:p>
                <a:pPr marL="0" indent="0" algn="just">
                  <a:buNone/>
                </a:pPr>
                <a:r>
                  <a:rPr lang="en-PH" dirty="0"/>
                  <a:t>    = 7x(x)</a:t>
                </a:r>
              </a:p>
              <a:p>
                <a:pPr marL="0" indent="0" algn="just">
                  <a:buNone/>
                </a:pPr>
                <a:r>
                  <a:rPr lang="en-PH" dirty="0"/>
                  <a:t>    = 7</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b="0" i="0" smtClean="0">
                            <a:latin typeface="Cambria Math" panose="02040503050406030204" pitchFamily="18" charset="0"/>
                          </a:rPr>
                          <m:t>2</m:t>
                        </m:r>
                      </m:sup>
                    </m:sSup>
                  </m:oMath>
                </a14:m>
                <a:endParaRPr lang="en-PH" dirty="0"/>
              </a:p>
              <a:p>
                <a:pPr marL="0" indent="0" algn="just">
                  <a:buNone/>
                </a:pP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0869386" cy="4272545"/>
              </a:xfrm>
              <a:blipFill>
                <a:blip r:embed="rId3"/>
                <a:stretch>
                  <a:fillRect l="-1050" t="-2367" r="-1050"/>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60825CE8-4C88-8644-AB8C-828C903E4BA2}"/>
              </a:ext>
            </a:extLst>
          </p:cNvPr>
          <p:cNvPicPr>
            <a:picLocks noChangeAspect="1"/>
          </p:cNvPicPr>
          <p:nvPr/>
        </p:nvPicPr>
        <p:blipFill>
          <a:blip r:embed="rId4"/>
          <a:stretch>
            <a:fillRect/>
          </a:stretch>
        </p:blipFill>
        <p:spPr>
          <a:xfrm>
            <a:off x="8589737" y="2635250"/>
            <a:ext cx="3117849" cy="1822450"/>
          </a:xfrm>
          <a:prstGeom prst="rect">
            <a:avLst/>
          </a:prstGeom>
        </p:spPr>
      </p:pic>
      <p:pic>
        <p:nvPicPr>
          <p:cNvPr id="5" name="Picture 4">
            <a:extLst>
              <a:ext uri="{FF2B5EF4-FFF2-40B4-BE49-F238E27FC236}">
                <a16:creationId xmlns:a16="http://schemas.microsoft.com/office/drawing/2014/main" id="{F200D361-B679-DC42-B237-E8EFFD37E5E3}"/>
              </a:ext>
            </a:extLst>
          </p:cNvPr>
          <p:cNvPicPr>
            <a:picLocks noChangeAspect="1"/>
          </p:cNvPicPr>
          <p:nvPr/>
        </p:nvPicPr>
        <p:blipFill>
          <a:blip r:embed="rId5"/>
          <a:stretch>
            <a:fillRect/>
          </a:stretch>
        </p:blipFill>
        <p:spPr>
          <a:xfrm>
            <a:off x="4898572" y="4269092"/>
            <a:ext cx="2978150" cy="1796439"/>
          </a:xfrm>
          <a:prstGeom prst="rect">
            <a:avLst/>
          </a:prstGeom>
        </p:spPr>
      </p:pic>
    </p:spTree>
    <p:extLst>
      <p:ext uri="{BB962C8B-B14F-4D97-AF65-F5344CB8AC3E}">
        <p14:creationId xmlns:p14="http://schemas.microsoft.com/office/powerpoint/2010/main" val="1276072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0869386" cy="4272545"/>
          </a:xfrm>
        </p:spPr>
        <p:txBody>
          <a:bodyPr/>
          <a:lstStyle/>
          <a:p>
            <a:pPr marL="0" indent="0" algn="just">
              <a:buNone/>
            </a:pPr>
            <a:r>
              <a:rPr lang="en-PH" dirty="0"/>
              <a:t>	A parking lot has a guard station as shown in the figure at the right. Write a polynomial that represents the area of the actual available space for parking, then factor completely.</a:t>
            </a:r>
          </a:p>
          <a:p>
            <a:pPr marL="0" indent="0" algn="just">
              <a:buNone/>
            </a:pPr>
            <a:r>
              <a:rPr lang="en-PH" b="1" dirty="0"/>
              <a:t>Solution:</a:t>
            </a:r>
            <a:endParaRPr lang="en-PH" dirty="0"/>
          </a:p>
          <a:p>
            <a:pPr marL="0" indent="0" algn="just">
              <a:buNone/>
            </a:pPr>
            <a:r>
              <a:rPr lang="en-US" dirty="0"/>
              <a:t>Find the area of the smaller triangle:</a:t>
            </a:r>
          </a:p>
          <a:p>
            <a:pPr marL="0" indent="0" algn="just">
              <a:buNone/>
            </a:pPr>
            <a:r>
              <a:rPr lang="en-US" dirty="0"/>
              <a:t>A = </a:t>
            </a:r>
            <a:r>
              <a:rPr lang="en-US" dirty="0" err="1"/>
              <a:t>lw</a:t>
            </a:r>
            <a:endParaRPr lang="en-US" dirty="0"/>
          </a:p>
          <a:p>
            <a:pPr marL="0" indent="0" algn="just">
              <a:buNone/>
            </a:pPr>
            <a:r>
              <a:rPr lang="en-US" dirty="0"/>
              <a:t>    = 7(4)</a:t>
            </a:r>
          </a:p>
          <a:p>
            <a:pPr marL="0" indent="0" algn="just">
              <a:buNone/>
            </a:pPr>
            <a:r>
              <a:rPr lang="en-US" dirty="0"/>
              <a:t>    = 28</a:t>
            </a:r>
            <a:endParaRPr lang="en-PH" dirty="0"/>
          </a:p>
          <a:p>
            <a:pPr marL="0" indent="0" algn="just">
              <a:buNone/>
            </a:pPr>
            <a:endParaRPr lang="en-US" dirty="0"/>
          </a:p>
        </p:txBody>
      </p:sp>
      <p:pic>
        <p:nvPicPr>
          <p:cNvPr id="3" name="Picture 2">
            <a:extLst>
              <a:ext uri="{FF2B5EF4-FFF2-40B4-BE49-F238E27FC236}">
                <a16:creationId xmlns:a16="http://schemas.microsoft.com/office/drawing/2014/main" id="{60825CE8-4C88-8644-AB8C-828C903E4BA2}"/>
              </a:ext>
            </a:extLst>
          </p:cNvPr>
          <p:cNvPicPr>
            <a:picLocks noChangeAspect="1"/>
          </p:cNvPicPr>
          <p:nvPr/>
        </p:nvPicPr>
        <p:blipFill>
          <a:blip r:embed="rId3"/>
          <a:stretch>
            <a:fillRect/>
          </a:stretch>
        </p:blipFill>
        <p:spPr>
          <a:xfrm>
            <a:off x="8589737" y="2635250"/>
            <a:ext cx="3117849" cy="1822450"/>
          </a:xfrm>
          <a:prstGeom prst="rect">
            <a:avLst/>
          </a:prstGeom>
        </p:spPr>
      </p:pic>
      <p:pic>
        <p:nvPicPr>
          <p:cNvPr id="5" name="Picture 4">
            <a:extLst>
              <a:ext uri="{FF2B5EF4-FFF2-40B4-BE49-F238E27FC236}">
                <a16:creationId xmlns:a16="http://schemas.microsoft.com/office/drawing/2014/main" id="{D5570BAB-87EF-534E-ACEE-196C9FFC3075}"/>
              </a:ext>
            </a:extLst>
          </p:cNvPr>
          <p:cNvPicPr>
            <a:picLocks noChangeAspect="1"/>
          </p:cNvPicPr>
          <p:nvPr/>
        </p:nvPicPr>
        <p:blipFill>
          <a:blip r:embed="rId4"/>
          <a:stretch>
            <a:fillRect/>
          </a:stretch>
        </p:blipFill>
        <p:spPr>
          <a:xfrm>
            <a:off x="3699329" y="4322536"/>
            <a:ext cx="1836964" cy="1252060"/>
          </a:xfrm>
          <a:prstGeom prst="rect">
            <a:avLst/>
          </a:prstGeom>
        </p:spPr>
      </p:pic>
    </p:spTree>
    <p:extLst>
      <p:ext uri="{BB962C8B-B14F-4D97-AF65-F5344CB8AC3E}">
        <p14:creationId xmlns:p14="http://schemas.microsoft.com/office/powerpoint/2010/main" val="1455912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0869386" cy="4802187"/>
              </a:xfrm>
            </p:spPr>
            <p:txBody>
              <a:bodyPr/>
              <a:lstStyle/>
              <a:p>
                <a:pPr marL="0" indent="0" algn="just">
                  <a:buNone/>
                </a:pPr>
                <a:r>
                  <a:rPr lang="en-PH" dirty="0"/>
                  <a:t>	A parking lot has a guard station as shown in the figure at the right. Write a polynomial that represents the area of the actual available space for parking, then factor completely.</a:t>
                </a:r>
              </a:p>
              <a:p>
                <a:pPr marL="0" indent="0" algn="just">
                  <a:buNone/>
                </a:pPr>
                <a:r>
                  <a:rPr lang="en-PH" b="1" dirty="0"/>
                  <a:t>Solution:</a:t>
                </a:r>
              </a:p>
              <a:p>
                <a:pPr marL="0" indent="0" algn="just">
                  <a:buNone/>
                </a:pPr>
                <a:endParaRPr lang="en-PH" dirty="0"/>
              </a:p>
              <a:p>
                <a:pPr marL="0" indent="0" algn="just">
                  <a:lnSpc>
                    <a:spcPct val="100000"/>
                  </a:lnSpc>
                  <a:spcBef>
                    <a:spcPts val="0"/>
                  </a:spcBef>
                  <a:buNone/>
                </a:pPr>
                <a:r>
                  <a:rPr lang="en-PH" dirty="0"/>
                  <a:t>	Subtract the area of the smaller rectangle from</a:t>
                </a:r>
              </a:p>
              <a:p>
                <a:pPr marL="0" indent="0" algn="just">
                  <a:lnSpc>
                    <a:spcPct val="100000"/>
                  </a:lnSpc>
                  <a:spcBef>
                    <a:spcPts val="0"/>
                  </a:spcBef>
                  <a:buNone/>
                </a:pPr>
                <a:r>
                  <a:rPr lang="en-PH" dirty="0"/>
                  <a:t>the area of the larger rectangle to find the area of the parking lot. Thus, the area is represented by the polynomial 7x2 – 28.</a:t>
                </a:r>
              </a:p>
              <a:p>
                <a:pPr marL="0" indent="0" algn="just">
                  <a:lnSpc>
                    <a:spcPct val="100000"/>
                  </a:lnSpc>
                  <a:spcBef>
                    <a:spcPts val="0"/>
                  </a:spcBef>
                  <a:buNone/>
                </a:pPr>
                <a:r>
                  <a:rPr lang="en-PH" dirty="0"/>
                  <a:t>Factor:	 7</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b="0" i="1" smtClean="0">
                        <a:latin typeface="Cambria Math" panose="02040503050406030204" pitchFamily="18" charset="0"/>
                      </a:rPr>
                      <m:t>−28=</m:t>
                    </m:r>
                    <m:r>
                      <m:rPr>
                        <m:nor/>
                      </m:rPr>
                      <a:rPr lang="en-PH" dirty="0"/>
                      <m:t>7</m:t>
                    </m:r>
                    <m:r>
                      <m:rPr>
                        <m:nor/>
                      </m:rPr>
                      <a:rPr lang="en-US" b="0" i="0" dirty="0" smtClean="0"/>
                      <m:t>(</m:t>
                    </m:r>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b="0" i="1" smtClean="0">
                        <a:latin typeface="Cambria Math" panose="02040503050406030204" pitchFamily="18" charset="0"/>
                      </a:rPr>
                      <m:t>−4)</m:t>
                    </m:r>
                  </m:oMath>
                </a14:m>
                <a:endParaRPr lang="en-PH" dirty="0"/>
              </a:p>
              <a:p>
                <a:pPr marL="0" indent="0" algn="just">
                  <a:lnSpc>
                    <a:spcPct val="100000"/>
                  </a:lnSpc>
                  <a:spcBef>
                    <a:spcPts val="0"/>
                  </a:spcBef>
                  <a:buNone/>
                </a:pPr>
                <a:r>
                  <a:rPr lang="en-PH" dirty="0"/>
                  <a:t>			        </a:t>
                </a:r>
                <a14:m>
                  <m:oMath xmlns:m="http://schemas.openxmlformats.org/officeDocument/2006/math">
                    <m:r>
                      <a:rPr lang="en-US" i="1">
                        <a:latin typeface="Cambria Math" panose="02040503050406030204" pitchFamily="18" charset="0"/>
                      </a:rPr>
                      <m:t>=</m:t>
                    </m:r>
                    <m:r>
                      <m:rPr>
                        <m:nor/>
                      </m:rPr>
                      <a:rPr lang="en-PH" dirty="0"/>
                      <m:t>7</m:t>
                    </m:r>
                    <m:r>
                      <m:rPr>
                        <m:nor/>
                      </m:rPr>
                      <a:rPr lang="en-US" dirty="0"/>
                      <m:t>(</m:t>
                    </m:r>
                    <m:r>
                      <m:rPr>
                        <m:sty m:val="p"/>
                      </m:rPr>
                      <a:rPr lang="en-US" b="0" i="0" dirty="0" smtClean="0">
                        <a:latin typeface="Cambria Math" panose="02040503050406030204" pitchFamily="18" charset="0"/>
                      </a:rPr>
                      <m:t>x</m:t>
                    </m:r>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oMath>
                </a14:m>
                <a:r>
                  <a:rPr lang="en-US" dirty="0"/>
                  <a:t> </a:t>
                </a:r>
                <a14:m>
                  <m:oMath xmlns:m="http://schemas.openxmlformats.org/officeDocument/2006/math">
                    <m:r>
                      <m:rPr>
                        <m:nor/>
                      </m:rPr>
                      <a:rPr lang="en-US" dirty="0"/>
                      <m:t>(</m:t>
                    </m:r>
                    <m:r>
                      <m:rPr>
                        <m:sty m:val="p"/>
                      </m:rPr>
                      <a:rPr lang="en-US" dirty="0">
                        <a:latin typeface="Cambria Math" panose="02040503050406030204" pitchFamily="18" charset="0"/>
                      </a:rPr>
                      <m:t>x</m:t>
                    </m:r>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oMath>
                </a14:m>
                <a:endParaRPr lang="en-PH"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0869386" cy="4802187"/>
              </a:xfrm>
              <a:blipFill>
                <a:blip r:embed="rId3"/>
                <a:stretch>
                  <a:fillRect l="-1050" t="-2111" r="-1050"/>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60825CE8-4C88-8644-AB8C-828C903E4BA2}"/>
              </a:ext>
            </a:extLst>
          </p:cNvPr>
          <p:cNvPicPr>
            <a:picLocks noChangeAspect="1"/>
          </p:cNvPicPr>
          <p:nvPr/>
        </p:nvPicPr>
        <p:blipFill>
          <a:blip r:embed="rId4"/>
          <a:stretch>
            <a:fillRect/>
          </a:stretch>
        </p:blipFill>
        <p:spPr>
          <a:xfrm>
            <a:off x="8589737" y="2517775"/>
            <a:ext cx="3117849" cy="1822450"/>
          </a:xfrm>
          <a:prstGeom prst="rect">
            <a:avLst/>
          </a:prstGeom>
        </p:spPr>
      </p:pic>
    </p:spTree>
    <p:extLst>
      <p:ext uri="{BB962C8B-B14F-4D97-AF65-F5344CB8AC3E}">
        <p14:creationId xmlns:p14="http://schemas.microsoft.com/office/powerpoint/2010/main" val="1639324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2321119"/>
                <a:ext cx="10515600" cy="3642114"/>
              </a:xfrm>
            </p:spPr>
            <p:txBody>
              <a:bodyPr/>
              <a:lstStyle/>
              <a:p>
                <a:pPr algn="just"/>
                <a:r>
                  <a:rPr lang="en-US" dirty="0"/>
                  <a:t>If x and y are real numbers, variables, or algebraic expressions, then,</a:t>
                </a:r>
              </a:p>
              <a:p>
                <a:pPr algn="just"/>
                <a:endParaRPr lang="en-US" dirty="0"/>
              </a:p>
              <a:p>
                <a:pPr marL="914400" lvl="2" indent="0" algn="just">
                  <a:buNone/>
                </a:pPr>
                <a:r>
                  <a:rPr lang="en-US" dirty="0"/>
                  <a:t>		</a:t>
                </a:r>
                <a:r>
                  <a:rPr lang="en-PH" dirty="0"/>
                  <a:t>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i="1">
                            <a:latin typeface="Cambria Math" panose="02040503050406030204" pitchFamily="18" charset="0"/>
                          </a:rPr>
                          <m:t>2</m:t>
                        </m:r>
                      </m:sup>
                    </m:sSup>
                    <m:r>
                      <a:rPr lang="en-US" b="0" i="1" smtClean="0">
                        <a:latin typeface="Cambria Math" panose="02040503050406030204" pitchFamily="18" charset="0"/>
                      </a:rPr>
                      <m:t>−</m:t>
                    </m:r>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y</m:t>
                        </m:r>
                      </m:e>
                      <m:sup>
                        <m:r>
                          <a:rPr lang="en-US" i="1">
                            <a:latin typeface="Cambria Math" panose="02040503050406030204" pitchFamily="18" charset="0"/>
                          </a:rPr>
                          <m:t>2</m:t>
                        </m:r>
                      </m:sup>
                    </m:sSup>
                    <m:r>
                      <a:rPr lang="en-US" b="0" i="1"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m:t>
                    </m:r>
                    <m:r>
                      <m:rPr>
                        <m:sty m:val="p"/>
                      </m:rPr>
                      <a:rPr lang="en-US" b="0" i="0" smtClean="0">
                        <a:latin typeface="Cambria Math" panose="02040503050406030204" pitchFamily="18" charset="0"/>
                      </a:rPr>
                      <m:t>y</m:t>
                    </m:r>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m:t>
                    </m:r>
                    <m:r>
                      <m:rPr>
                        <m:sty m:val="p"/>
                      </m:rPr>
                      <a:rPr lang="en-US" b="0" i="0" smtClean="0">
                        <a:latin typeface="Cambria Math" panose="02040503050406030204" pitchFamily="18" charset="0"/>
                      </a:rPr>
                      <m:t>y</m:t>
                    </m:r>
                    <m:r>
                      <a:rPr lang="en-US" b="0" i="0" smtClean="0">
                        <a:latin typeface="Cambria Math" panose="02040503050406030204" pitchFamily="18" charset="0"/>
                      </a:rPr>
                      <m:t>)</m:t>
                    </m:r>
                  </m:oMath>
                </a14:m>
                <a:endParaRPr lang="en-US" dirty="0"/>
              </a:p>
              <a:p>
                <a:pPr algn="just"/>
                <a:endParaRPr lang="en-US" dirty="0"/>
              </a:p>
              <a:p>
                <a:pPr algn="just"/>
                <a:r>
                  <a:rPr lang="en-PH" dirty="0"/>
                  <a:t>In other words, the difference of the squares of two terms is the product of the sum and difference of those terms.</a:t>
                </a:r>
              </a:p>
              <a:p>
                <a:pPr algn="just"/>
                <a:endParaRPr lang="en-US" dirty="0"/>
              </a:p>
            </p:txBody>
          </p:sp>
        </mc:Choice>
        <mc:Fallback xmlns="">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2321119"/>
                <a:ext cx="10515600" cy="3642114"/>
              </a:xfrm>
              <a:blipFill>
                <a:blip r:embed="rId3"/>
                <a:stretch>
                  <a:fillRect l="-965" t="-2778" r="-1086"/>
                </a:stretch>
              </a:blipFill>
            </p:spPr>
            <p:txBody>
              <a:bodyPr/>
              <a:lstStyle/>
              <a:p>
                <a:r>
                  <a:rPr lang="en-US">
                    <a:noFill/>
                  </a:rPr>
                  <a:t> </a:t>
                </a:r>
              </a:p>
            </p:txBody>
          </p:sp>
        </mc:Fallback>
      </mc:AlternateContent>
    </p:spTree>
    <p:extLst>
      <p:ext uri="{BB962C8B-B14F-4D97-AF65-F5344CB8AC3E}">
        <p14:creationId xmlns:p14="http://schemas.microsoft.com/office/powerpoint/2010/main" val="3900111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7776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0515600" cy="4272545"/>
              </a:xfrm>
            </p:spPr>
            <p:txBody>
              <a:bodyPr/>
              <a:lstStyle/>
              <a:p>
                <a:pPr marL="0" indent="0" algn="just">
                  <a:buNone/>
                </a:pPr>
                <a:r>
                  <a:rPr lang="en-PH" dirty="0"/>
                  <a:t>For a binomial to be a difference of two squares, two conditions must hold:</a:t>
                </a:r>
              </a:p>
              <a:p>
                <a:pPr marL="0" indent="0" algn="just">
                  <a:buNone/>
                </a:pPr>
                <a:endParaRPr lang="en-PH" dirty="0"/>
              </a:p>
              <a:p>
                <a:pPr marL="514350" indent="-514350" algn="just">
                  <a:buFont typeface="+mj-lt"/>
                  <a:buAutoNum type="arabicPeriod"/>
                </a:pPr>
                <a:r>
                  <a:rPr lang="en-PH" dirty="0"/>
                  <a:t>There must be </a:t>
                </a:r>
                <a:r>
                  <a:rPr lang="en-PH" b="1" dirty="0"/>
                  <a:t>two terms that are both squares</a:t>
                </a:r>
                <a:r>
                  <a:rPr lang="en-PH" dirty="0"/>
                  <a:t>. Examples are 9</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a</m:t>
                        </m:r>
                      </m:e>
                      <m:sup>
                        <m:r>
                          <a:rPr lang="en-US" i="1">
                            <a:latin typeface="Cambria Math" panose="02040503050406030204" pitchFamily="18" charset="0"/>
                          </a:rPr>
                          <m:t>2</m:t>
                        </m:r>
                      </m:sup>
                    </m:sSup>
                  </m:oMath>
                </a14:m>
                <a:r>
                  <a:rPr lang="en-PH" dirty="0"/>
                  <a:t> and 25</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a</m:t>
                        </m:r>
                      </m:e>
                      <m:sup>
                        <m:r>
                          <a:rPr lang="en-US" b="0" i="1" smtClean="0">
                            <a:latin typeface="Cambria Math" panose="02040503050406030204" pitchFamily="18" charset="0"/>
                          </a:rPr>
                          <m:t>4</m:t>
                        </m:r>
                      </m:sup>
                    </m:sSup>
                  </m:oMath>
                </a14:m>
                <a:r>
                  <a:rPr lang="en-PH" dirty="0"/>
                  <a:t>, and 81 and </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x</m:t>
                        </m:r>
                      </m:e>
                      <m:sup>
                        <m:r>
                          <a:rPr lang="en-US" i="1">
                            <a:latin typeface="Cambria Math" panose="02040503050406030204" pitchFamily="18" charset="0"/>
                          </a:rPr>
                          <m:t>2</m:t>
                        </m:r>
                      </m:sup>
                    </m:sSup>
                  </m:oMath>
                </a14:m>
                <a:r>
                  <a:rPr lang="en-PH" dirty="0"/>
                  <a:t>.</a:t>
                </a:r>
              </a:p>
              <a:p>
                <a:pPr marL="514350" indent="-514350" algn="just">
                  <a:buFont typeface="+mj-lt"/>
                  <a:buAutoNum type="arabicPeriod"/>
                </a:pPr>
                <a:r>
                  <a:rPr lang="en-PH" dirty="0"/>
                  <a:t>There must be a </a:t>
                </a:r>
                <a:r>
                  <a:rPr lang="en-PH" b="1" dirty="0"/>
                  <a:t>minus sign in exactly one of the terms</a:t>
                </a:r>
                <a:r>
                  <a:rPr lang="en-PH" dirty="0"/>
                  <a:t>.</a:t>
                </a:r>
              </a:p>
              <a:p>
                <a:pPr marL="0" indent="0" algn="just">
                  <a:buNone/>
                </a:pPr>
                <a:endParaRPr lang="en-US" dirty="0"/>
              </a:p>
            </p:txBody>
          </p:sp>
        </mc:Choice>
        <mc:Fallback xmlns="">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0515600" cy="4272545"/>
              </a:xfrm>
              <a:blipFill>
                <a:blip r:embed="rId3"/>
                <a:stretch>
                  <a:fillRect l="-1086" t="-2367" r="-1086"/>
                </a:stretch>
              </a:blipFill>
            </p:spPr>
            <p:txBody>
              <a:bodyPr/>
              <a:lstStyle/>
              <a:p>
                <a:r>
                  <a:rPr lang="en-US">
                    <a:noFill/>
                  </a:rPr>
                  <a:t> </a:t>
                </a:r>
              </a:p>
            </p:txBody>
          </p:sp>
        </mc:Fallback>
      </mc:AlternateContent>
    </p:spTree>
    <p:extLst>
      <p:ext uri="{BB962C8B-B14F-4D97-AF65-F5344CB8AC3E}">
        <p14:creationId xmlns:p14="http://schemas.microsoft.com/office/powerpoint/2010/main" val="893696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0515600" cy="4272545"/>
              </a:xfrm>
            </p:spPr>
            <p:txBody>
              <a:bodyPr/>
              <a:lstStyle/>
              <a:p>
                <a:pPr marL="0" indent="0" algn="just">
                  <a:buNone/>
                </a:pPr>
                <a:endParaRPr lang="en-PH" dirty="0"/>
              </a:p>
              <a:p>
                <a:pPr marL="0" indent="0" algn="just">
                  <a:buNone/>
                </a:pPr>
                <a:r>
                  <a:rPr lang="en-PH" dirty="0"/>
                  <a:t>State whether or not each expression is a difference of two squares.</a:t>
                </a:r>
              </a:p>
              <a:p>
                <a:pPr marL="0" indent="0" algn="just">
                  <a:buNone/>
                </a:pPr>
                <a:endParaRPr lang="en-US" dirty="0"/>
              </a:p>
              <a:p>
                <a:pPr marL="0" indent="0" algn="just">
                  <a:buNone/>
                </a:pPr>
                <a:endParaRPr lang="en-US" dirty="0"/>
              </a:p>
              <a:p>
                <a:pPr marL="1428750" lvl="2" indent="-514350" algn="just">
                  <a:buFont typeface="+mj-lt"/>
                  <a:buAutoNum type="alphaLcPeriod"/>
                </a:pPr>
                <a:r>
                  <a:rPr lang="en-PH" dirty="0"/>
                  <a:t>9</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i="1">
                            <a:latin typeface="Cambria Math" panose="02040503050406030204" pitchFamily="18" charset="0"/>
                          </a:rPr>
                          <m:t>2</m:t>
                        </m:r>
                      </m:sup>
                    </m:sSup>
                    <m:r>
                      <a:rPr lang="en-US" b="0" i="0" smtClean="0">
                        <a:latin typeface="Cambria Math" panose="02040503050406030204" pitchFamily="18" charset="0"/>
                      </a:rPr>
                      <m:t>−100</m:t>
                    </m:r>
                  </m:oMath>
                </a14:m>
                <a:r>
                  <a:rPr lang="en-US" dirty="0"/>
                  <a:t>			b.   </a:t>
                </a:r>
                <a14:m>
                  <m:oMath xmlns:m="http://schemas.openxmlformats.org/officeDocument/2006/math">
                    <m:r>
                      <a:rPr lang="en-US" b="0" i="0" smtClean="0">
                        <a:latin typeface="Cambria Math" panose="02040503050406030204" pitchFamily="18" charset="0"/>
                      </a:rPr>
                      <m:t>−16</m:t>
                    </m:r>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i="1">
                            <a:latin typeface="Cambria Math" panose="02040503050406030204" pitchFamily="18" charset="0"/>
                          </a:rPr>
                          <m:t>2</m:t>
                        </m:r>
                      </m:sup>
                    </m:sSup>
                    <m:r>
                      <a:rPr lang="en-US" b="0" i="0" smtClean="0">
                        <a:latin typeface="Cambria Math" panose="02040503050406030204" pitchFamily="18" charset="0"/>
                      </a:rPr>
                      <m:t>+25</m:t>
                    </m:r>
                  </m:oMath>
                </a14:m>
                <a:endParaRPr lang="en-US" dirty="0"/>
              </a:p>
            </p:txBody>
          </p:sp>
        </mc:Choice>
        <mc:Fallback xmlns="">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0515600" cy="4272545"/>
              </a:xfrm>
              <a:blipFill>
                <a:blip r:embed="rId3"/>
                <a:stretch>
                  <a:fillRect l="-1086"/>
                </a:stretch>
              </a:blipFill>
            </p:spPr>
            <p:txBody>
              <a:bodyPr/>
              <a:lstStyle/>
              <a:p>
                <a:r>
                  <a:rPr lang="en-US">
                    <a:noFill/>
                  </a:rPr>
                  <a:t> </a:t>
                </a:r>
              </a:p>
            </p:txBody>
          </p:sp>
        </mc:Fallback>
      </mc:AlternateContent>
    </p:spTree>
    <p:extLst>
      <p:ext uri="{BB962C8B-B14F-4D97-AF65-F5344CB8AC3E}">
        <p14:creationId xmlns:p14="http://schemas.microsoft.com/office/powerpoint/2010/main" val="1672869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0515600" cy="4272545"/>
              </a:xfrm>
            </p:spPr>
            <p:txBody>
              <a:bodyPr/>
              <a:lstStyle/>
              <a:p>
                <a:pPr marL="0" indent="0" algn="just">
                  <a:buNone/>
                </a:pPr>
                <a:r>
                  <a:rPr lang="en-PH" dirty="0"/>
                  <a:t>	You recognize a difference of two squares as two perfect square terms separated by a minus sign. If the binomial you want to factor matches the pattern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i="1">
                            <a:latin typeface="Cambria Math" panose="02040503050406030204" pitchFamily="18" charset="0"/>
                          </a:rPr>
                          <m:t>2</m:t>
                        </m:r>
                      </m:sup>
                    </m:sSup>
                  </m:oMath>
                </a14:m>
                <a:r>
                  <a:rPr lang="en-PH" dirty="0"/>
                  <a:t> –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y</m:t>
                        </m:r>
                      </m:e>
                      <m:sup>
                        <m:r>
                          <a:rPr lang="en-US" i="1">
                            <a:latin typeface="Cambria Math" panose="02040503050406030204" pitchFamily="18" charset="0"/>
                          </a:rPr>
                          <m:t>2</m:t>
                        </m:r>
                      </m:sup>
                    </m:sSup>
                  </m:oMath>
                </a14:m>
                <a:r>
                  <a:rPr lang="en-PH" dirty="0"/>
                  <a:t>, then, the factors are x + y and x – y. Here are some examples.</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0515600" cy="4272545"/>
              </a:xfrm>
              <a:blipFill>
                <a:blip r:embed="rId3"/>
                <a:stretch>
                  <a:fillRect l="-1086" t="-2367" r="-10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3" name="Table 2">
                <a:extLst>
                  <a:ext uri="{FF2B5EF4-FFF2-40B4-BE49-F238E27FC236}">
                    <a16:creationId xmlns:a16="http://schemas.microsoft.com/office/drawing/2014/main" id="{4595AA6B-89A5-CD4F-817D-AA5F95AF69AA}"/>
                  </a:ext>
                </a:extLst>
              </p:cNvPr>
              <p:cNvGraphicFramePr>
                <a:graphicFrameLocks noGrp="1"/>
              </p:cNvGraphicFramePr>
              <p:nvPr>
                <p:extLst>
                  <p:ext uri="{D42A27DB-BD31-4B8C-83A1-F6EECF244321}">
                    <p14:modId xmlns:p14="http://schemas.microsoft.com/office/powerpoint/2010/main" val="3788241508"/>
                  </p:ext>
                </p:extLst>
              </p:nvPr>
            </p:nvGraphicFramePr>
            <p:xfrm>
              <a:off x="2032000" y="3640047"/>
              <a:ext cx="8128000" cy="1898968"/>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33893194"/>
                        </a:ext>
                      </a:extLst>
                    </a:gridCol>
                    <a:gridCol w="4064000">
                      <a:extLst>
                        <a:ext uri="{9D8B030D-6E8A-4147-A177-3AD203B41FA5}">
                          <a16:colId xmlns:a16="http://schemas.microsoft.com/office/drawing/2014/main" val="3236394891"/>
                        </a:ext>
                      </a:extLst>
                    </a:gridCol>
                  </a:tblGrid>
                  <a:tr h="225092">
                    <a:tc>
                      <a:txBody>
                        <a:bodyPr/>
                        <a:lstStyle/>
                        <a:p>
                          <a:pPr algn="ctr"/>
                          <a:r>
                            <a:rPr lang="en-US" dirty="0">
                              <a:solidFill>
                                <a:schemeClr val="tx1"/>
                              </a:solidFill>
                            </a:rPr>
                            <a:t>Original Polynomial Written as a Difference of Two Squares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Factored Form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185194"/>
                      </a:ext>
                    </a:extLst>
                  </a:tr>
                  <a:tr h="5172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lang="en-PH" i="1" smtClean="0">
                                      <a:latin typeface="Cambria Math" panose="02040503050406030204" pitchFamily="18" charset="0"/>
                                    </a:rPr>
                                  </m:ctrlPr>
                                </m:sSupPr>
                                <m:e>
                                  <m:r>
                                    <m:rPr>
                                      <m:sty m:val="p"/>
                                    </m:rPr>
                                    <a:rPr lang="en-US">
                                      <a:latin typeface="Cambria Math" panose="02040503050406030204" pitchFamily="18" charset="0"/>
                                    </a:rPr>
                                    <m:t>x</m:t>
                                  </m:r>
                                </m:e>
                                <m:sup>
                                  <m:r>
                                    <a:rPr lang="en-US" i="1">
                                      <a:latin typeface="Cambria Math" panose="02040503050406030204" pitchFamily="18" charset="0"/>
                                    </a:rPr>
                                    <m:t>2</m:t>
                                  </m:r>
                                </m:sup>
                              </m:sSup>
                            </m:oMath>
                          </a14:m>
                          <a:r>
                            <a:rPr lang="en-PH" sz="1800" kern="1200" dirty="0">
                              <a:solidFill>
                                <a:schemeClr val="dk1"/>
                              </a:solidFill>
                              <a:effectLst/>
                              <a:latin typeface="+mn-lt"/>
                              <a:ea typeface="+mn-ea"/>
                              <a:cs typeface="+mn-cs"/>
                            </a:rPr>
                            <a:t> –  9 = </a:t>
                          </a:r>
                          <a14:m>
                            <m:oMath xmlns:m="http://schemas.openxmlformats.org/officeDocument/2006/math">
                              <m:sSup>
                                <m:sSupPr>
                                  <m:ctrlPr>
                                    <a:rPr lang="en-PH" i="1" smtClean="0">
                                      <a:latin typeface="Cambria Math" panose="02040503050406030204" pitchFamily="18" charset="0"/>
                                    </a:rPr>
                                  </m:ctrlPr>
                                </m:sSupPr>
                                <m:e>
                                  <m:r>
                                    <m:rPr>
                                      <m:sty m:val="p"/>
                                    </m:rPr>
                                    <a:rPr lang="en-US">
                                      <a:latin typeface="Cambria Math" panose="02040503050406030204" pitchFamily="18" charset="0"/>
                                    </a:rPr>
                                    <m:t>x</m:t>
                                  </m:r>
                                </m:e>
                                <m:sup>
                                  <m:r>
                                    <a:rPr lang="en-US" i="1">
                                      <a:latin typeface="Cambria Math" panose="02040503050406030204" pitchFamily="18" charset="0"/>
                                    </a:rPr>
                                    <m:t>2</m:t>
                                  </m:r>
                                </m:sup>
                              </m:sSup>
                            </m:oMath>
                          </a14:m>
                          <a:r>
                            <a:rPr lang="en-PH" sz="1800" kern="1200" dirty="0">
                              <a:solidFill>
                                <a:schemeClr val="dk1"/>
                              </a:solidFill>
                              <a:effectLst/>
                              <a:latin typeface="+mn-lt"/>
                              <a:ea typeface="+mn-ea"/>
                              <a:cs typeface="+mn-cs"/>
                            </a:rPr>
                            <a:t> – </a:t>
                          </a:r>
                          <a14:m>
                            <m:oMath xmlns:m="http://schemas.openxmlformats.org/officeDocument/2006/math">
                              <m:sSup>
                                <m:sSupPr>
                                  <m:ctrlPr>
                                    <a:rPr lang="en-PH" i="1" smtClean="0">
                                      <a:latin typeface="Cambria Math" panose="02040503050406030204" pitchFamily="18" charset="0"/>
                                    </a:rPr>
                                  </m:ctrlPr>
                                </m:sSupPr>
                                <m:e>
                                  <m:r>
                                    <a:rPr lang="en-US" b="0" i="0" smtClean="0">
                                      <a:latin typeface="Cambria Math" panose="02040503050406030204" pitchFamily="18" charset="0"/>
                                    </a:rPr>
                                    <m:t>3</m:t>
                                  </m:r>
                                </m:e>
                                <m:sup>
                                  <m:r>
                                    <a:rPr lang="en-US" i="1">
                                      <a:latin typeface="Cambria Math" panose="02040503050406030204" pitchFamily="18" charset="0"/>
                                    </a:rPr>
                                    <m:t>2</m:t>
                                  </m:r>
                                </m:sup>
                              </m:sSup>
                            </m:oMath>
                          </a14:m>
                          <a:endParaRPr lang="en-PH" sz="18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(x + 3)(x –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185321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4</a:t>
                          </a:r>
                          <a14:m>
                            <m:oMath xmlns:m="http://schemas.openxmlformats.org/officeDocument/2006/math">
                              <m:sSup>
                                <m:sSupPr>
                                  <m:ctrlPr>
                                    <a:rPr lang="en-PH" i="1" smtClean="0">
                                      <a:latin typeface="Cambria Math" panose="02040503050406030204" pitchFamily="18" charset="0"/>
                                    </a:rPr>
                                  </m:ctrlPr>
                                </m:sSupPr>
                                <m:e>
                                  <m:r>
                                    <m:rPr>
                                      <m:sty m:val="p"/>
                                    </m:rPr>
                                    <a:rPr lang="en-US">
                                      <a:latin typeface="Cambria Math" panose="02040503050406030204" pitchFamily="18" charset="0"/>
                                    </a:rPr>
                                    <m:t>x</m:t>
                                  </m:r>
                                </m:e>
                                <m:sup>
                                  <m:r>
                                    <a:rPr lang="en-US" i="1">
                                      <a:latin typeface="Cambria Math" panose="02040503050406030204" pitchFamily="18" charset="0"/>
                                    </a:rPr>
                                    <m:t>2</m:t>
                                  </m:r>
                                </m:sup>
                              </m:sSup>
                            </m:oMath>
                          </a14:m>
                          <a:r>
                            <a:rPr lang="en-PH" sz="1800" kern="1200" dirty="0">
                              <a:solidFill>
                                <a:schemeClr val="dk1"/>
                              </a:solidFill>
                              <a:effectLst/>
                              <a:latin typeface="+mn-lt"/>
                              <a:ea typeface="+mn-ea"/>
                              <a:cs typeface="+mn-cs"/>
                            </a:rPr>
                            <a:t> – 81 = </a:t>
                          </a:r>
                          <a14:m>
                            <m:oMath xmlns:m="http://schemas.openxmlformats.org/officeDocument/2006/math">
                              <m:sSup>
                                <m:sSupPr>
                                  <m:ctrlPr>
                                    <a:rPr lang="en-PH" i="1" smtClean="0">
                                      <a:latin typeface="Cambria Math" panose="02040503050406030204" pitchFamily="18" charset="0"/>
                                    </a:rPr>
                                  </m:ctrlPr>
                                </m:sSupPr>
                                <m:e>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1" smtClean="0">
                                      <a:latin typeface="Cambria Math" panose="02040503050406030204" pitchFamily="18" charset="0"/>
                                    </a:rPr>
                                    <m:t>)</m:t>
                                  </m:r>
                                </m:e>
                                <m:sup>
                                  <m:r>
                                    <a:rPr lang="en-US" i="1">
                                      <a:latin typeface="Cambria Math" panose="02040503050406030204" pitchFamily="18" charset="0"/>
                                    </a:rPr>
                                    <m:t>2</m:t>
                                  </m:r>
                                </m:sup>
                              </m:sSup>
                            </m:oMath>
                          </a14:m>
                          <a:r>
                            <a:rPr lang="en-PH" sz="1800" kern="1200" dirty="0">
                              <a:solidFill>
                                <a:schemeClr val="dk1"/>
                              </a:solidFill>
                              <a:effectLst/>
                              <a:latin typeface="+mn-lt"/>
                              <a:ea typeface="+mn-ea"/>
                              <a:cs typeface="+mn-cs"/>
                            </a:rPr>
                            <a:t> – </a:t>
                          </a:r>
                          <a14:m>
                            <m:oMath xmlns:m="http://schemas.openxmlformats.org/officeDocument/2006/math">
                              <m:sSup>
                                <m:sSupPr>
                                  <m:ctrlPr>
                                    <a:rPr lang="en-PH" i="1" smtClean="0">
                                      <a:latin typeface="Cambria Math" panose="02040503050406030204" pitchFamily="18" charset="0"/>
                                    </a:rPr>
                                  </m:ctrlPr>
                                </m:sSupPr>
                                <m:e>
                                  <m:r>
                                    <a:rPr lang="en-US" b="0" i="0" smtClean="0">
                                      <a:latin typeface="Cambria Math" panose="02040503050406030204" pitchFamily="18" charset="0"/>
                                    </a:rPr>
                                    <m:t>9</m:t>
                                  </m:r>
                                </m:e>
                                <m:sup>
                                  <m:r>
                                    <a:rPr lang="en-US" i="1">
                                      <a:latin typeface="Cambria Math" panose="02040503050406030204" pitchFamily="18" charset="0"/>
                                    </a:rPr>
                                    <m:t>2</m:t>
                                  </m:r>
                                </m:sup>
                              </m:sSup>
                            </m:oMath>
                          </a14:m>
                          <a:endParaRPr lang="en-PH" sz="18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(2x + 9)(2x </a:t>
                          </a:r>
                          <a:r>
                            <a:rPr lang="en-PH" sz="1800" kern="1200" dirty="0">
                              <a:solidFill>
                                <a:schemeClr val="dk1"/>
                              </a:solidFill>
                              <a:effectLst/>
                              <a:latin typeface="+mn-lt"/>
                              <a:ea typeface="+mn-ea"/>
                              <a:cs typeface="+mn-cs"/>
                            </a:rPr>
                            <a:t>– 9)</a:t>
                          </a: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80494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25 – 49</a:t>
                          </a:r>
                          <a14:m>
                            <m:oMath xmlns:m="http://schemas.openxmlformats.org/officeDocument/2006/math">
                              <m:sSup>
                                <m:sSupPr>
                                  <m:ctrlPr>
                                    <a:rPr lang="en-PH" i="1" smtClean="0">
                                      <a:latin typeface="Cambria Math" panose="02040503050406030204" pitchFamily="18" charset="0"/>
                                    </a:rPr>
                                  </m:ctrlPr>
                                </m:sSupPr>
                                <m:e>
                                  <m:r>
                                    <m:rPr>
                                      <m:sty m:val="p"/>
                                    </m:rPr>
                                    <a:rPr lang="en-US">
                                      <a:latin typeface="Cambria Math" panose="02040503050406030204" pitchFamily="18" charset="0"/>
                                    </a:rPr>
                                    <m:t>x</m:t>
                                  </m:r>
                                </m:e>
                                <m:sup>
                                  <m:r>
                                    <a:rPr lang="en-US" b="0" i="1" smtClean="0">
                                      <a:latin typeface="Cambria Math" panose="02040503050406030204" pitchFamily="18" charset="0"/>
                                    </a:rPr>
                                    <m:t>6</m:t>
                                  </m:r>
                                </m:sup>
                              </m:sSup>
                            </m:oMath>
                          </a14:m>
                          <a:r>
                            <a:rPr lang="en-PH" sz="1800" kern="1200" dirty="0">
                              <a:solidFill>
                                <a:schemeClr val="dk1"/>
                              </a:solidFill>
                              <a:effectLst/>
                              <a:latin typeface="+mn-lt"/>
                              <a:ea typeface="+mn-ea"/>
                              <a:cs typeface="+mn-cs"/>
                            </a:rPr>
                            <a:t> = </a:t>
                          </a:r>
                          <a14:m>
                            <m:oMath xmlns:m="http://schemas.openxmlformats.org/officeDocument/2006/math">
                              <m:sSup>
                                <m:sSupPr>
                                  <m:ctrlPr>
                                    <a:rPr lang="en-PH" i="1" smtClean="0">
                                      <a:latin typeface="Cambria Math" panose="02040503050406030204" pitchFamily="18" charset="0"/>
                                    </a:rPr>
                                  </m:ctrlPr>
                                </m:sSupPr>
                                <m:e>
                                  <m:r>
                                    <a:rPr lang="en-US" b="0" i="0" smtClean="0">
                                      <a:latin typeface="Cambria Math" panose="02040503050406030204" pitchFamily="18" charset="0"/>
                                    </a:rPr>
                                    <m:t>5</m:t>
                                  </m:r>
                                </m:e>
                                <m:sup>
                                  <m:r>
                                    <a:rPr lang="en-US" i="1">
                                      <a:latin typeface="Cambria Math" panose="02040503050406030204" pitchFamily="18" charset="0"/>
                                    </a:rPr>
                                    <m:t>2</m:t>
                                  </m:r>
                                </m:sup>
                              </m:sSup>
                            </m:oMath>
                          </a14:m>
                          <a:r>
                            <a:rPr lang="en-PH" sz="1800" kern="1200" dirty="0">
                              <a:solidFill>
                                <a:schemeClr val="dk1"/>
                              </a:solidFill>
                              <a:effectLst/>
                              <a:latin typeface="+mn-lt"/>
                              <a:ea typeface="+mn-ea"/>
                              <a:cs typeface="+mn-cs"/>
                            </a:rPr>
                            <a:t> – </a:t>
                          </a:r>
                          <a14:m>
                            <m:oMath xmlns:m="http://schemas.openxmlformats.org/officeDocument/2006/math">
                              <m:sSup>
                                <m:sSupPr>
                                  <m:ctrlPr>
                                    <a:rPr lang="en-PH" i="1" smtClean="0">
                                      <a:latin typeface="Cambria Math" panose="02040503050406030204" pitchFamily="18" charset="0"/>
                                    </a:rPr>
                                  </m:ctrlPr>
                                </m:sSupPr>
                                <m:e>
                                  <m:r>
                                    <a:rPr lang="en-US" b="0" i="0" smtClean="0">
                                      <a:latin typeface="Cambria Math" panose="02040503050406030204" pitchFamily="18" charset="0"/>
                                    </a:rPr>
                                    <m:t>(7</m:t>
                                  </m:r>
                                  <m:sSup>
                                    <m:sSupPr>
                                      <m:ctrlPr>
                                        <a:rPr lang="en-PH" i="1" smtClean="0">
                                          <a:latin typeface="Cambria Math" panose="02040503050406030204" pitchFamily="18" charset="0"/>
                                        </a:rPr>
                                      </m:ctrlPr>
                                    </m:sSupPr>
                                    <m:e>
                                      <m:r>
                                        <m:rPr>
                                          <m:sty m:val="p"/>
                                        </m:rPr>
                                        <a:rPr lang="en-US">
                                          <a:latin typeface="Cambria Math" panose="02040503050406030204" pitchFamily="18" charset="0"/>
                                        </a:rPr>
                                        <m:t>x</m:t>
                                      </m:r>
                                    </m:e>
                                    <m:sup>
                                      <m:r>
                                        <a:rPr lang="en-US" b="0" i="1" smtClean="0">
                                          <a:latin typeface="Cambria Math" panose="02040503050406030204" pitchFamily="18" charset="0"/>
                                        </a:rPr>
                                        <m:t>3</m:t>
                                      </m:r>
                                    </m:sup>
                                  </m:sSup>
                                  <m:r>
                                    <a:rPr lang="en-US" b="0" i="1" smtClean="0">
                                      <a:latin typeface="Cambria Math" panose="02040503050406030204" pitchFamily="18" charset="0"/>
                                    </a:rPr>
                                    <m:t>)</m:t>
                                  </m:r>
                                </m:e>
                                <m:sup>
                                  <m:r>
                                    <a:rPr lang="en-US" i="1">
                                      <a:latin typeface="Cambria Math" panose="02040503050406030204" pitchFamily="18" charset="0"/>
                                    </a:rPr>
                                    <m:t>2</m:t>
                                  </m:r>
                                </m:sup>
                              </m:sSup>
                            </m:oMath>
                          </a14:m>
                          <a:endParaRPr lang="en-PH" sz="18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 + </a:t>
                          </a:r>
                          <a14:m>
                            <m:oMath xmlns:m="http://schemas.openxmlformats.org/officeDocument/2006/math">
                              <m:r>
                                <a:rPr lang="en-US" b="0" i="0" smtClean="0">
                                  <a:latin typeface="Cambria Math" panose="02040503050406030204" pitchFamily="18" charset="0"/>
                                </a:rPr>
                                <m:t>7</m:t>
                              </m:r>
                              <m:sSup>
                                <m:sSupPr>
                                  <m:ctrlPr>
                                    <a:rPr lang="en-PH" i="1" smtClean="0">
                                      <a:latin typeface="Cambria Math" panose="02040503050406030204" pitchFamily="18" charset="0"/>
                                    </a:rPr>
                                  </m:ctrlPr>
                                </m:sSupPr>
                                <m:e>
                                  <m:r>
                                    <m:rPr>
                                      <m:sty m:val="p"/>
                                    </m:rPr>
                                    <a:rPr lang="en-US">
                                      <a:latin typeface="Cambria Math" panose="02040503050406030204" pitchFamily="18" charset="0"/>
                                    </a:rPr>
                                    <m:t>x</m:t>
                                  </m:r>
                                </m:e>
                                <m:sup>
                                  <m:r>
                                    <a:rPr lang="en-US" b="0" i="1" smtClean="0">
                                      <a:latin typeface="Cambria Math" panose="02040503050406030204" pitchFamily="18" charset="0"/>
                                    </a:rPr>
                                    <m:t>3</m:t>
                                  </m:r>
                                </m:sup>
                              </m:sSup>
                            </m:oMath>
                          </a14:m>
                          <a:r>
                            <a:rPr lang="en-US" dirty="0">
                              <a:solidFill>
                                <a:schemeClr val="tx1"/>
                              </a:solidFill>
                            </a:rPr>
                            <a:t>)(5 </a:t>
                          </a:r>
                          <a:r>
                            <a:rPr lang="en-PH" sz="1800" kern="1200" dirty="0">
                              <a:solidFill>
                                <a:schemeClr val="dk1"/>
                              </a:solidFill>
                              <a:effectLst/>
                              <a:latin typeface="+mn-lt"/>
                              <a:ea typeface="+mn-ea"/>
                              <a:cs typeface="+mn-cs"/>
                            </a:rPr>
                            <a:t>–</a:t>
                          </a:r>
                          <a:r>
                            <a:rPr lang="en-US" dirty="0">
                              <a:solidFill>
                                <a:schemeClr val="tx1"/>
                              </a:solidFill>
                            </a:rPr>
                            <a:t> </a:t>
                          </a:r>
                          <a14:m>
                            <m:oMath xmlns:m="http://schemas.openxmlformats.org/officeDocument/2006/math">
                              <m:r>
                                <a:rPr lang="en-US" b="0" i="0" smtClean="0">
                                  <a:latin typeface="Cambria Math" panose="02040503050406030204" pitchFamily="18" charset="0"/>
                                </a:rPr>
                                <m:t>7</m:t>
                              </m:r>
                              <m:sSup>
                                <m:sSupPr>
                                  <m:ctrlPr>
                                    <a:rPr lang="en-PH" i="1" smtClean="0">
                                      <a:latin typeface="Cambria Math" panose="02040503050406030204" pitchFamily="18" charset="0"/>
                                    </a:rPr>
                                  </m:ctrlPr>
                                </m:sSupPr>
                                <m:e>
                                  <m:r>
                                    <m:rPr>
                                      <m:sty m:val="p"/>
                                    </m:rPr>
                                    <a:rPr lang="en-US">
                                      <a:latin typeface="Cambria Math" panose="02040503050406030204" pitchFamily="18" charset="0"/>
                                    </a:rPr>
                                    <m:t>x</m:t>
                                  </m:r>
                                </m:e>
                                <m:sup>
                                  <m:r>
                                    <a:rPr lang="en-US" b="0" i="1" smtClean="0">
                                      <a:latin typeface="Cambria Math" panose="02040503050406030204" pitchFamily="18" charset="0"/>
                                    </a:rPr>
                                    <m:t>3</m:t>
                                  </m:r>
                                </m:sup>
                              </m:sSup>
                            </m:oMath>
                          </a14:m>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6112701"/>
                      </a:ext>
                    </a:extLst>
                  </a:tr>
                </a:tbl>
              </a:graphicData>
            </a:graphic>
          </p:graphicFrame>
        </mc:Choice>
        <mc:Fallback>
          <p:graphicFrame>
            <p:nvGraphicFramePr>
              <p:cNvPr id="3" name="Table 2">
                <a:extLst>
                  <a:ext uri="{FF2B5EF4-FFF2-40B4-BE49-F238E27FC236}">
                    <a16:creationId xmlns:a16="http://schemas.microsoft.com/office/drawing/2014/main" id="{4595AA6B-89A5-CD4F-817D-AA5F95AF69AA}"/>
                  </a:ext>
                </a:extLst>
              </p:cNvPr>
              <p:cNvGraphicFramePr>
                <a:graphicFrameLocks noGrp="1"/>
              </p:cNvGraphicFramePr>
              <p:nvPr>
                <p:extLst>
                  <p:ext uri="{D42A27DB-BD31-4B8C-83A1-F6EECF244321}">
                    <p14:modId xmlns:p14="http://schemas.microsoft.com/office/powerpoint/2010/main" val="3788241508"/>
                  </p:ext>
                </p:extLst>
              </p:nvPr>
            </p:nvGraphicFramePr>
            <p:xfrm>
              <a:off x="2032000" y="3640047"/>
              <a:ext cx="8128000" cy="1898968"/>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33893194"/>
                        </a:ext>
                      </a:extLst>
                    </a:gridCol>
                    <a:gridCol w="4064000">
                      <a:extLst>
                        <a:ext uri="{9D8B030D-6E8A-4147-A177-3AD203B41FA5}">
                          <a16:colId xmlns:a16="http://schemas.microsoft.com/office/drawing/2014/main" val="3236394891"/>
                        </a:ext>
                      </a:extLst>
                    </a:gridCol>
                  </a:tblGrid>
                  <a:tr h="640080">
                    <a:tc>
                      <a:txBody>
                        <a:bodyPr/>
                        <a:lstStyle/>
                        <a:p>
                          <a:pPr algn="ctr"/>
                          <a:r>
                            <a:rPr lang="en-US" dirty="0">
                              <a:solidFill>
                                <a:schemeClr val="tx1"/>
                              </a:solidFill>
                            </a:rPr>
                            <a:t>Original Polynomial Written as a Difference of Two Squares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Factored Form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185194"/>
                      </a:ext>
                    </a:extLst>
                  </a:tr>
                  <a:tr h="51720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13" t="-129268" r="-100313" b="-160976"/>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(x + 3)(x –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1853212"/>
                      </a:ext>
                    </a:extLst>
                  </a:tr>
                  <a:tr h="370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13" t="-313333" r="-100313" b="-120000"/>
                          </a:stretch>
                        </a:blipFill>
                      </a:tcPr>
                    </a:tc>
                    <a:tc>
                      <a:txBody>
                        <a:bodyPr/>
                        <a:lstStyle/>
                        <a:p>
                          <a:pPr algn="ctr"/>
                          <a:r>
                            <a:rPr lang="en-US" dirty="0">
                              <a:solidFill>
                                <a:schemeClr val="tx1"/>
                              </a:solidFill>
                            </a:rPr>
                            <a:t>(2x + 9)(2x </a:t>
                          </a:r>
                          <a:r>
                            <a:rPr lang="en-PH" sz="1800" kern="1200" dirty="0">
                              <a:solidFill>
                                <a:schemeClr val="dk1"/>
                              </a:solidFill>
                              <a:effectLst/>
                              <a:latin typeface="+mn-lt"/>
                              <a:ea typeface="+mn-ea"/>
                              <a:cs typeface="+mn-cs"/>
                            </a:rPr>
                            <a:t>– 9)</a:t>
                          </a: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8049484"/>
                      </a:ext>
                    </a:extLst>
                  </a:tr>
                  <a:tr h="370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13" t="-427586" r="-100313" b="-24138"/>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0313" t="-427586" r="-313" b="-24138"/>
                          </a:stretch>
                        </a:blipFill>
                      </a:tcPr>
                    </a:tc>
                    <a:extLst>
                      <a:ext uri="{0D108BD9-81ED-4DB2-BD59-A6C34878D82A}">
                        <a16:rowId xmlns:a16="http://schemas.microsoft.com/office/drawing/2014/main" val="946112701"/>
                      </a:ext>
                    </a:extLst>
                  </a:tr>
                </a:tbl>
              </a:graphicData>
            </a:graphic>
          </p:graphicFrame>
        </mc:Fallback>
      </mc:AlternateContent>
    </p:spTree>
    <p:extLst>
      <p:ext uri="{BB962C8B-B14F-4D97-AF65-F5344CB8AC3E}">
        <p14:creationId xmlns:p14="http://schemas.microsoft.com/office/powerpoint/2010/main" val="3596375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0515600" cy="4272545"/>
          </a:xfrm>
        </p:spPr>
        <p:txBody>
          <a:bodyPr/>
          <a:lstStyle/>
          <a:p>
            <a:pPr marL="0" indent="0" algn="just">
              <a:buNone/>
            </a:pPr>
            <a:endParaRPr lang="en-US" dirty="0"/>
          </a:p>
          <a:p>
            <a:pPr marL="0" indent="0" algn="just">
              <a:buNone/>
            </a:pPr>
            <a:r>
              <a:rPr lang="en-US" b="1" dirty="0"/>
              <a:t>NOTE: </a:t>
            </a:r>
          </a:p>
          <a:p>
            <a:pPr marL="0" indent="0" algn="just">
              <a:buNone/>
            </a:pPr>
            <a:r>
              <a:rPr lang="en-US" b="1" dirty="0"/>
              <a:t>	</a:t>
            </a:r>
            <a:r>
              <a:rPr lang="en-PH" dirty="0"/>
              <a:t> For a variable to be a perfect square, it must be raised to an even power. The perfect integer squares less than 300 are 1, 4, 9, 16, 25, 36, 49, 64, 81, 100, 121, 144, 169,196, 225, 256, and 289.</a:t>
            </a:r>
          </a:p>
          <a:p>
            <a:pPr marL="0" indent="0" algn="just">
              <a:buNone/>
            </a:pPr>
            <a:endParaRPr lang="en-US" b="1" dirty="0"/>
          </a:p>
        </p:txBody>
      </p:sp>
    </p:spTree>
    <p:extLst>
      <p:ext uri="{BB962C8B-B14F-4D97-AF65-F5344CB8AC3E}">
        <p14:creationId xmlns:p14="http://schemas.microsoft.com/office/powerpoint/2010/main" val="2811794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0515600" cy="4272545"/>
              </a:xfrm>
            </p:spPr>
            <p:txBody>
              <a:bodyPr/>
              <a:lstStyle/>
              <a:p>
                <a:pPr marL="0" indent="0" algn="just">
                  <a:buNone/>
                </a:pPr>
                <a:r>
                  <a:rPr lang="en-US" dirty="0"/>
                  <a:t>Factor each completely.</a:t>
                </a:r>
              </a:p>
              <a:p>
                <a:pPr marL="0" indent="0" algn="just">
                  <a:buNone/>
                </a:pPr>
                <a:endParaRPr lang="en-US" dirty="0"/>
              </a:p>
              <a:p>
                <a:pPr marL="1428750" lvl="2" indent="-514350" algn="just">
                  <a:buAutoNum type="alphaLcPeriod"/>
                </a:pPr>
                <a:r>
                  <a:rPr lang="en-PH" dirty="0"/>
                  <a:t>4</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a</m:t>
                        </m:r>
                      </m:e>
                      <m:sup>
                        <m:r>
                          <a:rPr lang="en-US" i="1">
                            <a:latin typeface="Cambria Math" panose="02040503050406030204" pitchFamily="18" charset="0"/>
                          </a:rPr>
                          <m:t>2</m:t>
                        </m:r>
                      </m:sup>
                    </m:sSup>
                  </m:oMath>
                </a14:m>
                <a:r>
                  <a:rPr lang="en-PH" dirty="0"/>
                  <a:t> – 49 </a:t>
                </a:r>
              </a:p>
              <a:p>
                <a:pPr marL="1428750" lvl="2" indent="-514350" algn="just">
                  <a:buAutoNum type="alphaLcPeriod"/>
                </a:pPr>
                <a:endParaRPr lang="en-PH" dirty="0"/>
              </a:p>
              <a:p>
                <a:pPr marL="1428750" lvl="2" indent="-514350" algn="just">
                  <a:buAutoNum type="alphaLcPeriod"/>
                </a:pPr>
                <a:r>
                  <a:rPr lang="en-PH" dirty="0"/>
                  <a:t>9</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i="1">
                            <a:latin typeface="Cambria Math" panose="02040503050406030204" pitchFamily="18" charset="0"/>
                          </a:rPr>
                          <m:t>2</m:t>
                        </m:r>
                      </m:sup>
                    </m:sSup>
                  </m:oMath>
                </a14:m>
                <a:r>
                  <a:rPr lang="en-PH" dirty="0"/>
                  <a:t> – 25</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y</m:t>
                        </m:r>
                      </m:e>
                      <m:sup>
                        <m:r>
                          <a:rPr lang="en-US" b="0" i="1" smtClean="0">
                            <a:latin typeface="Cambria Math" panose="02040503050406030204" pitchFamily="18" charset="0"/>
                          </a:rPr>
                          <m:t>4</m:t>
                        </m:r>
                      </m:sup>
                    </m:sSup>
                  </m:oMath>
                </a14:m>
                <a:r>
                  <a:rPr lang="en-PH" dirty="0"/>
                  <a:t> </a:t>
                </a:r>
              </a:p>
              <a:p>
                <a:pPr marL="1428750" lvl="2" indent="-514350" algn="just">
                  <a:buAutoNum type="alphaLcPeriod"/>
                </a:pPr>
                <a:endParaRPr lang="en-PH" dirty="0"/>
              </a:p>
              <a:p>
                <a:pPr marL="1428750" lvl="2" indent="-514350" algn="just">
                  <a:buAutoNum type="alphaLcPeriod"/>
                </a:pPr>
                <a:r>
                  <a:rPr lang="en-PH" dirty="0"/>
                  <a:t>81 – 4</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p</m:t>
                        </m:r>
                      </m:e>
                      <m:sup>
                        <m:r>
                          <a:rPr lang="en-US" b="0" i="1" smtClean="0">
                            <a:latin typeface="Cambria Math" panose="02040503050406030204" pitchFamily="18" charset="0"/>
                          </a:rPr>
                          <m:t>6</m:t>
                        </m:r>
                      </m:sup>
                    </m:sSup>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q</m:t>
                        </m:r>
                      </m:e>
                      <m:sup>
                        <m:r>
                          <a:rPr lang="en-US" b="0" i="1" smtClean="0">
                            <a:latin typeface="Cambria Math" panose="02040503050406030204" pitchFamily="18" charset="0"/>
                          </a:rPr>
                          <m:t>4</m:t>
                        </m:r>
                      </m:sup>
                    </m:sSup>
                  </m:oMath>
                </a14:m>
                <a:endParaRPr lang="en-PH" dirty="0"/>
              </a:p>
              <a:p>
                <a:pPr marL="0" indent="0" algn="just">
                  <a:buNone/>
                </a:pP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0515600" cy="4272545"/>
              </a:xfrm>
              <a:blipFill>
                <a:blip r:embed="rId3"/>
                <a:stretch>
                  <a:fillRect l="-1086" t="-2367"/>
                </a:stretch>
              </a:blipFill>
            </p:spPr>
            <p:txBody>
              <a:bodyPr/>
              <a:lstStyle/>
              <a:p>
                <a:r>
                  <a:rPr lang="en-US">
                    <a:noFill/>
                  </a:rPr>
                  <a:t> </a:t>
                </a:r>
              </a:p>
            </p:txBody>
          </p:sp>
        </mc:Fallback>
      </mc:AlternateContent>
    </p:spTree>
    <p:extLst>
      <p:ext uri="{BB962C8B-B14F-4D97-AF65-F5344CB8AC3E}">
        <p14:creationId xmlns:p14="http://schemas.microsoft.com/office/powerpoint/2010/main" val="3669841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1353800" cy="4272545"/>
              </a:xfrm>
            </p:spPr>
            <p:txBody>
              <a:bodyPr/>
              <a:lstStyle/>
              <a:p>
                <a:pPr marL="0" indent="0" algn="just">
                  <a:buNone/>
                </a:pPr>
                <a:r>
                  <a:rPr lang="en-US" dirty="0"/>
                  <a:t>Factor each completely.</a:t>
                </a:r>
              </a:p>
              <a:p>
                <a:pPr marL="0" indent="0" algn="just">
                  <a:buNone/>
                </a:pPr>
                <a:r>
                  <a:rPr lang="en-US" b="1" dirty="0"/>
                  <a:t>SOLUTION:</a:t>
                </a:r>
              </a:p>
              <a:p>
                <a:pPr marL="1428750" lvl="2" indent="-514350" algn="just">
                  <a:buAutoNum type="alphaLcPeriod"/>
                </a:pPr>
                <a:r>
                  <a:rPr lang="en-PH" dirty="0"/>
                  <a:t>4</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a</m:t>
                        </m:r>
                      </m:e>
                      <m:sup>
                        <m:r>
                          <a:rPr lang="en-US" i="1">
                            <a:latin typeface="Cambria Math" panose="02040503050406030204" pitchFamily="18" charset="0"/>
                          </a:rPr>
                          <m:t>2</m:t>
                        </m:r>
                      </m:sup>
                    </m:sSup>
                  </m:oMath>
                </a14:m>
                <a:r>
                  <a:rPr lang="en-PH" dirty="0"/>
                  <a:t> – 49 </a:t>
                </a:r>
              </a:p>
              <a:p>
                <a:pPr marL="914400" lvl="2" indent="0" algn="just">
                  <a:buNone/>
                </a:pPr>
                <a:r>
                  <a:rPr lang="en-PH" dirty="0"/>
                  <a:t>	</a:t>
                </a:r>
                <a:r>
                  <a:rPr lang="en-PH" b="1" dirty="0">
                    <a:latin typeface="Cambria Math" panose="02040503050406030204" pitchFamily="18" charset="0"/>
                  </a:rPr>
                  <a:t>4</a:t>
                </a:r>
                <a14:m>
                  <m:oMath xmlns:m="http://schemas.openxmlformats.org/officeDocument/2006/math">
                    <m:sSup>
                      <m:sSupPr>
                        <m:ctrlPr>
                          <a:rPr lang="en-PH" b="1">
                            <a:latin typeface="Cambria Math" panose="02040503050406030204" pitchFamily="18" charset="0"/>
                          </a:rPr>
                        </m:ctrlPr>
                      </m:sSupPr>
                      <m:e>
                        <m:r>
                          <a:rPr lang="en-US" b="1">
                            <a:latin typeface="Cambria Math" panose="02040503050406030204" pitchFamily="18" charset="0"/>
                          </a:rPr>
                          <m:t>𝐚</m:t>
                        </m:r>
                      </m:e>
                      <m:sup>
                        <m:r>
                          <a:rPr lang="en-US" b="1">
                            <a:latin typeface="Cambria Math" panose="02040503050406030204" pitchFamily="18" charset="0"/>
                          </a:rPr>
                          <m:t>𝟐</m:t>
                        </m:r>
                      </m:sup>
                    </m:sSup>
                  </m:oMath>
                </a14:m>
                <a:r>
                  <a:rPr lang="en-PH" b="1" dirty="0">
                    <a:latin typeface="Cambria Math" panose="02040503050406030204" pitchFamily="18" charset="0"/>
                  </a:rPr>
                  <a:t> – 49 </a:t>
                </a:r>
                <a:r>
                  <a:rPr lang="en-PH" b="1" dirty="0"/>
                  <a:t>= </a:t>
                </a:r>
                <a14:m>
                  <m:oMath xmlns:m="http://schemas.openxmlformats.org/officeDocument/2006/math">
                    <m:sSup>
                      <m:sSupPr>
                        <m:ctrlPr>
                          <a:rPr lang="en-PH" b="1" i="1">
                            <a:latin typeface="Cambria Math" panose="02040503050406030204" pitchFamily="18" charset="0"/>
                          </a:rPr>
                        </m:ctrlPr>
                      </m:sSupPr>
                      <m:e>
                        <m:r>
                          <a:rPr lang="en-US" b="1" i="0" smtClean="0">
                            <a:latin typeface="Cambria Math" panose="02040503050406030204" pitchFamily="18" charset="0"/>
                          </a:rPr>
                          <m:t>(</m:t>
                        </m:r>
                        <m:r>
                          <a:rPr lang="en-US" b="1" i="0" smtClean="0">
                            <a:latin typeface="Cambria Math" panose="02040503050406030204" pitchFamily="18" charset="0"/>
                          </a:rPr>
                          <m:t>𝟐𝐚</m:t>
                        </m:r>
                        <m:r>
                          <a:rPr lang="en-US" b="1" i="0" smtClean="0">
                            <a:latin typeface="Cambria Math" panose="02040503050406030204" pitchFamily="18" charset="0"/>
                          </a:rPr>
                          <m:t>)</m:t>
                        </m:r>
                      </m:e>
                      <m:sup>
                        <m:r>
                          <a:rPr lang="en-US" b="1" i="1">
                            <a:latin typeface="Cambria Math" panose="02040503050406030204" pitchFamily="18" charset="0"/>
                          </a:rPr>
                          <m:t>𝟐</m:t>
                        </m:r>
                      </m:sup>
                    </m:sSup>
                  </m:oMath>
                </a14:m>
                <a:r>
                  <a:rPr lang="en-PH" b="1" dirty="0"/>
                  <a:t> − </a:t>
                </a:r>
                <a14:m>
                  <m:oMath xmlns:m="http://schemas.openxmlformats.org/officeDocument/2006/math">
                    <m:sSup>
                      <m:sSupPr>
                        <m:ctrlPr>
                          <a:rPr lang="en-PH" b="1" i="1">
                            <a:latin typeface="Cambria Math" panose="02040503050406030204" pitchFamily="18" charset="0"/>
                          </a:rPr>
                        </m:ctrlPr>
                      </m:sSupPr>
                      <m:e>
                        <m:r>
                          <a:rPr lang="en-US" b="1" i="0" smtClean="0">
                            <a:latin typeface="Cambria Math" panose="02040503050406030204" pitchFamily="18" charset="0"/>
                          </a:rPr>
                          <m:t>(</m:t>
                        </m:r>
                        <m:r>
                          <a:rPr lang="en-US" b="1" i="0" smtClean="0">
                            <a:latin typeface="Cambria Math" panose="02040503050406030204" pitchFamily="18" charset="0"/>
                          </a:rPr>
                          <m:t>𝟕</m:t>
                        </m:r>
                        <m:r>
                          <a:rPr lang="en-US" b="1" i="0" smtClean="0">
                            <a:latin typeface="Cambria Math" panose="02040503050406030204" pitchFamily="18" charset="0"/>
                          </a:rPr>
                          <m:t>)</m:t>
                        </m:r>
                      </m:e>
                      <m:sup>
                        <m:r>
                          <a:rPr lang="en-US" b="1" i="1">
                            <a:latin typeface="Cambria Math" panose="02040503050406030204" pitchFamily="18" charset="0"/>
                          </a:rPr>
                          <m:t>𝟐</m:t>
                        </m:r>
                      </m:sup>
                    </m:sSup>
                  </m:oMath>
                </a14:m>
                <a:r>
                  <a:rPr lang="en-PH" b="1" dirty="0"/>
                  <a:t> = </a:t>
                </a:r>
                <a:r>
                  <a:rPr lang="en-PH" b="1" dirty="0">
                    <a:latin typeface="Cambria Math" panose="02040503050406030204" pitchFamily="18" charset="0"/>
                  </a:rPr>
                  <a:t>(2a + 7)(2a − 7)</a:t>
                </a:r>
              </a:p>
              <a:p>
                <a:pPr marL="1428750" lvl="2" indent="-514350" algn="just">
                  <a:buFont typeface="+mj-lt"/>
                  <a:buAutoNum type="alphaLcPeriod" startAt="2"/>
                </a:pPr>
                <a:r>
                  <a:rPr lang="en-PH" dirty="0"/>
                  <a:t>9 </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x</m:t>
                        </m:r>
                      </m:e>
                      <m:sup>
                        <m:r>
                          <a:rPr lang="en-US" i="1">
                            <a:latin typeface="Cambria Math" panose="02040503050406030204" pitchFamily="18" charset="0"/>
                          </a:rPr>
                          <m:t>2</m:t>
                        </m:r>
                      </m:sup>
                    </m:sSup>
                  </m:oMath>
                </a14:m>
                <a:r>
                  <a:rPr lang="en-PH" dirty="0"/>
                  <a:t> – 25</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y</m:t>
                        </m:r>
                      </m:e>
                      <m:sup>
                        <m:r>
                          <a:rPr lang="en-US" b="0" i="1" smtClean="0">
                            <a:latin typeface="Cambria Math" panose="02040503050406030204" pitchFamily="18" charset="0"/>
                          </a:rPr>
                          <m:t>4</m:t>
                        </m:r>
                      </m:sup>
                    </m:sSup>
                  </m:oMath>
                </a14:m>
                <a:r>
                  <a:rPr lang="en-PH" dirty="0"/>
                  <a:t> </a:t>
                </a:r>
              </a:p>
              <a:p>
                <a:pPr marL="1371600" lvl="3" indent="0" algn="just">
                  <a:buNone/>
                </a:pPr>
                <a:r>
                  <a:rPr lang="en-PH" dirty="0"/>
                  <a:t>	</a:t>
                </a:r>
                <a:r>
                  <a:rPr lang="en-PH" b="1" dirty="0">
                    <a:latin typeface="Cambria Math" panose="02040503050406030204" pitchFamily="18" charset="0"/>
                  </a:rPr>
                  <a:t> 9</a:t>
                </a:r>
                <a:r>
                  <a:rPr lang="en-PH" dirty="0"/>
                  <a:t> 4</a:t>
                </a:r>
                <a14:m>
                  <m:oMath xmlns:m="http://schemas.openxmlformats.org/officeDocument/2006/math">
                    <m:sSup>
                      <m:sSupPr>
                        <m:ctrlPr>
                          <a:rPr lang="en-PH" i="1">
                            <a:latin typeface="Cambria Math" panose="02040503050406030204" pitchFamily="18" charset="0"/>
                          </a:rPr>
                        </m:ctrlPr>
                      </m:sSupPr>
                      <m:e>
                        <m:r>
                          <m:rPr>
                            <m:sty m:val="p"/>
                          </m:rPr>
                          <a:rPr lang="en-US">
                            <a:latin typeface="Cambria Math" panose="02040503050406030204" pitchFamily="18" charset="0"/>
                          </a:rPr>
                          <m:t>p</m:t>
                        </m:r>
                      </m:e>
                      <m:sup>
                        <m:r>
                          <a:rPr lang="en-US" i="1">
                            <a:latin typeface="Cambria Math" panose="02040503050406030204" pitchFamily="18" charset="0"/>
                          </a:rPr>
                          <m:t>6</m:t>
                        </m:r>
                      </m:sup>
                    </m:sSup>
                    <m:sSup>
                      <m:sSupPr>
                        <m:ctrlPr>
                          <a:rPr lang="en-PH" i="1">
                            <a:latin typeface="Cambria Math" panose="02040503050406030204" pitchFamily="18" charset="0"/>
                          </a:rPr>
                        </m:ctrlPr>
                      </m:sSupPr>
                      <m:e>
                        <m:r>
                          <m:rPr>
                            <m:sty m:val="p"/>
                          </m:rPr>
                          <a:rPr lang="en-US">
                            <a:latin typeface="Cambria Math" panose="02040503050406030204" pitchFamily="18" charset="0"/>
                          </a:rPr>
                          <m:t>q</m:t>
                        </m:r>
                      </m:e>
                      <m:sup>
                        <m:r>
                          <a:rPr lang="en-US" i="1">
                            <a:latin typeface="Cambria Math" panose="02040503050406030204" pitchFamily="18" charset="0"/>
                          </a:rPr>
                          <m:t>4</m:t>
                        </m:r>
                      </m:sup>
                    </m:sSup>
                  </m:oMath>
                </a14:m>
                <a:r>
                  <a:rPr lang="en-PH" b="1" dirty="0">
                    <a:latin typeface="Cambria Math" panose="02040503050406030204" pitchFamily="18" charset="0"/>
                  </a:rPr>
                  <a:t>– 25</a:t>
                </a:r>
                <a14:m>
                  <m:oMath xmlns:m="http://schemas.openxmlformats.org/officeDocument/2006/math">
                    <m:sSup>
                      <m:sSupPr>
                        <m:ctrlPr>
                          <a:rPr lang="en-PH" b="1" i="1">
                            <a:latin typeface="Cambria Math" panose="02040503050406030204" pitchFamily="18" charset="0"/>
                          </a:rPr>
                        </m:ctrlPr>
                      </m:sSupPr>
                      <m:e>
                        <m:r>
                          <a:rPr lang="en-US" b="1" i="0" smtClean="0">
                            <a:latin typeface="Cambria Math" panose="02040503050406030204" pitchFamily="18" charset="0"/>
                          </a:rPr>
                          <m:t>𝐲</m:t>
                        </m:r>
                      </m:e>
                      <m:sup>
                        <m:r>
                          <a:rPr lang="en-US" b="1" i="1" smtClean="0">
                            <a:latin typeface="Cambria Math" panose="02040503050406030204" pitchFamily="18" charset="0"/>
                          </a:rPr>
                          <m:t>𝟒</m:t>
                        </m:r>
                      </m:sup>
                    </m:sSup>
                  </m:oMath>
                </a14:m>
                <a:r>
                  <a:rPr lang="en-PH" b="1" dirty="0">
                    <a:latin typeface="Cambria Math" panose="02040503050406030204" pitchFamily="18" charset="0"/>
                  </a:rPr>
                  <a:t> = </a:t>
                </a:r>
                <a14:m>
                  <m:oMath xmlns:m="http://schemas.openxmlformats.org/officeDocument/2006/math">
                    <m:sSup>
                      <m:sSupPr>
                        <m:ctrlPr>
                          <a:rPr lang="en-PH" b="1" i="1">
                            <a:latin typeface="Cambria Math" panose="02040503050406030204" pitchFamily="18" charset="0"/>
                          </a:rPr>
                        </m:ctrlPr>
                      </m:sSupPr>
                      <m:e>
                        <m:r>
                          <a:rPr lang="en-US" b="1" i="1" smtClean="0">
                            <a:latin typeface="Cambria Math" panose="02040503050406030204" pitchFamily="18" charset="0"/>
                          </a:rPr>
                          <m:t>(</m:t>
                        </m:r>
                        <m:r>
                          <a:rPr lang="en-US" b="1" i="1" smtClean="0">
                            <a:latin typeface="Cambria Math" panose="02040503050406030204" pitchFamily="18" charset="0"/>
                          </a:rPr>
                          <m:t>𝟑</m:t>
                        </m:r>
                        <m:r>
                          <a:rPr lang="en-US" b="1" i="0" smtClean="0">
                            <a:latin typeface="Cambria Math" panose="02040503050406030204" pitchFamily="18" charset="0"/>
                          </a:rPr>
                          <m:t>𝐱</m:t>
                        </m:r>
                        <m:r>
                          <a:rPr lang="en-US" b="1" i="1" smtClean="0">
                            <a:latin typeface="Cambria Math" panose="02040503050406030204" pitchFamily="18" charset="0"/>
                          </a:rPr>
                          <m:t>)</m:t>
                        </m:r>
                      </m:e>
                      <m:sup>
                        <m:r>
                          <a:rPr lang="en-US" b="1">
                            <a:latin typeface="Cambria Math" panose="02040503050406030204" pitchFamily="18" charset="0"/>
                          </a:rPr>
                          <m:t>𝟐</m:t>
                        </m:r>
                      </m:sup>
                    </m:sSup>
                  </m:oMath>
                </a14:m>
                <a:r>
                  <a:rPr lang="en-PH" b="1" dirty="0">
                    <a:latin typeface="Cambria Math" panose="02040503050406030204" pitchFamily="18" charset="0"/>
                  </a:rPr>
                  <a:t> − </a:t>
                </a:r>
                <a14:m>
                  <m:oMath xmlns:m="http://schemas.openxmlformats.org/officeDocument/2006/math">
                    <m:sSup>
                      <m:sSupPr>
                        <m:ctrlPr>
                          <a:rPr lang="en-PH" b="1" i="1">
                            <a:latin typeface="Cambria Math" panose="02040503050406030204" pitchFamily="18" charset="0"/>
                          </a:rPr>
                        </m:ctrlPr>
                      </m:sSupPr>
                      <m:e>
                        <m:r>
                          <a:rPr lang="en-US" b="1" i="1" smtClean="0">
                            <a:latin typeface="Cambria Math" panose="02040503050406030204" pitchFamily="18" charset="0"/>
                          </a:rPr>
                          <m:t>(</m:t>
                        </m:r>
                        <m:r>
                          <a:rPr lang="en-US" b="1" i="0" smtClean="0">
                            <a:latin typeface="Cambria Math" panose="02040503050406030204" pitchFamily="18" charset="0"/>
                          </a:rPr>
                          <m:t>𝟓𝐲𝟐</m:t>
                        </m:r>
                        <m:r>
                          <a:rPr lang="en-US" b="1" i="1" smtClean="0">
                            <a:latin typeface="Cambria Math" panose="02040503050406030204" pitchFamily="18" charset="0"/>
                          </a:rPr>
                          <m:t>)</m:t>
                        </m:r>
                      </m:e>
                      <m:sup>
                        <m:r>
                          <a:rPr lang="en-US" b="1">
                            <a:latin typeface="Cambria Math" panose="02040503050406030204" pitchFamily="18" charset="0"/>
                          </a:rPr>
                          <m:t>𝟐</m:t>
                        </m:r>
                      </m:sup>
                    </m:sSup>
                  </m:oMath>
                </a14:m>
                <a:r>
                  <a:rPr lang="en-PH" b="1" dirty="0">
                    <a:latin typeface="Cambria Math" panose="02040503050406030204" pitchFamily="18" charset="0"/>
                  </a:rPr>
                  <a:t> = (3x + 5</a:t>
                </a:r>
                <a14:m>
                  <m:oMath xmlns:m="http://schemas.openxmlformats.org/officeDocument/2006/math">
                    <m:sSup>
                      <m:sSupPr>
                        <m:ctrlPr>
                          <a:rPr lang="en-PH" b="1" i="1" smtClean="0">
                            <a:latin typeface="Cambria Math" panose="02040503050406030204" pitchFamily="18" charset="0"/>
                          </a:rPr>
                        </m:ctrlPr>
                      </m:sSupPr>
                      <m:e>
                        <m:r>
                          <a:rPr lang="en-US" b="1" i="0" smtClean="0">
                            <a:latin typeface="Cambria Math" panose="02040503050406030204" pitchFamily="18" charset="0"/>
                          </a:rPr>
                          <m:t>𝐲</m:t>
                        </m:r>
                      </m:e>
                      <m:sup>
                        <m:r>
                          <a:rPr lang="en-US" b="1">
                            <a:latin typeface="Cambria Math" panose="02040503050406030204" pitchFamily="18" charset="0"/>
                          </a:rPr>
                          <m:t>𝟐</m:t>
                        </m:r>
                      </m:sup>
                    </m:sSup>
                  </m:oMath>
                </a14:m>
                <a:r>
                  <a:rPr lang="en-PH" b="1" dirty="0">
                    <a:latin typeface="Cambria Math" panose="02040503050406030204" pitchFamily="18" charset="0"/>
                  </a:rPr>
                  <a:t>)(3x − 5</a:t>
                </a:r>
                <a14:m>
                  <m:oMath xmlns:m="http://schemas.openxmlformats.org/officeDocument/2006/math">
                    <m:sSup>
                      <m:sSupPr>
                        <m:ctrlPr>
                          <a:rPr lang="en-PH" b="1" i="1">
                            <a:latin typeface="Cambria Math" panose="02040503050406030204" pitchFamily="18" charset="0"/>
                          </a:rPr>
                        </m:ctrlPr>
                      </m:sSupPr>
                      <m:e>
                        <m:r>
                          <a:rPr lang="en-US" b="1">
                            <a:latin typeface="Cambria Math" panose="02040503050406030204" pitchFamily="18" charset="0"/>
                          </a:rPr>
                          <m:t>𝐲</m:t>
                        </m:r>
                      </m:e>
                      <m:sup>
                        <m:r>
                          <a:rPr lang="en-US" b="1">
                            <a:latin typeface="Cambria Math" panose="02040503050406030204" pitchFamily="18" charset="0"/>
                          </a:rPr>
                          <m:t>𝟐</m:t>
                        </m:r>
                      </m:sup>
                    </m:sSup>
                  </m:oMath>
                </a14:m>
                <a:r>
                  <a:rPr lang="en-PH" b="1" dirty="0">
                    <a:latin typeface="Cambria Math" panose="02040503050406030204" pitchFamily="18" charset="0"/>
                  </a:rPr>
                  <a:t>)</a:t>
                </a:r>
              </a:p>
              <a:p>
                <a:pPr marL="1428750" lvl="2" indent="-514350" algn="just">
                  <a:buAutoNum type="alphaLcPeriod" startAt="2"/>
                </a:pPr>
                <a:r>
                  <a:rPr lang="en-PH" dirty="0"/>
                  <a:t>81 – 4</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p</m:t>
                        </m:r>
                      </m:e>
                      <m:sup>
                        <m:r>
                          <a:rPr lang="en-US" b="0" i="1" smtClean="0">
                            <a:latin typeface="Cambria Math" panose="02040503050406030204" pitchFamily="18" charset="0"/>
                          </a:rPr>
                          <m:t>6</m:t>
                        </m:r>
                      </m:sup>
                    </m:sSup>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q</m:t>
                        </m:r>
                      </m:e>
                      <m:sup>
                        <m:r>
                          <a:rPr lang="en-US" b="0" i="1" smtClean="0">
                            <a:latin typeface="Cambria Math" panose="02040503050406030204" pitchFamily="18" charset="0"/>
                          </a:rPr>
                          <m:t>4</m:t>
                        </m:r>
                      </m:sup>
                    </m:sSup>
                  </m:oMath>
                </a14:m>
                <a:endParaRPr lang="en-PH" dirty="0"/>
              </a:p>
              <a:p>
                <a:pPr marL="0" indent="0" algn="just">
                  <a:buNone/>
                </a:pPr>
                <a:r>
                  <a:rPr lang="en-US" dirty="0"/>
                  <a:t>		</a:t>
                </a:r>
                <a:r>
                  <a:rPr lang="en-PH" b="1" dirty="0">
                    <a:latin typeface="Cambria Math" panose="02040503050406030204" pitchFamily="18" charset="0"/>
                  </a:rPr>
                  <a:t> 81 – </a:t>
                </a:r>
                <a:r>
                  <a:rPr lang="en-PH" b="1" dirty="0"/>
                  <a:t>4</a:t>
                </a:r>
                <a14:m>
                  <m:oMath xmlns:m="http://schemas.openxmlformats.org/officeDocument/2006/math">
                    <m:sSup>
                      <m:sSupPr>
                        <m:ctrlPr>
                          <a:rPr lang="en-PH" b="1">
                            <a:latin typeface="Cambria Math" panose="02040503050406030204" pitchFamily="18" charset="0"/>
                          </a:rPr>
                        </m:ctrlPr>
                      </m:sSupPr>
                      <m:e>
                        <m:r>
                          <a:rPr lang="en-US" b="1" i="0">
                            <a:latin typeface="Cambria Math" panose="02040503050406030204" pitchFamily="18" charset="0"/>
                          </a:rPr>
                          <m:t>𝐩</m:t>
                        </m:r>
                      </m:e>
                      <m:sup>
                        <m:r>
                          <a:rPr lang="en-US" b="1" i="0">
                            <a:latin typeface="Cambria Math" panose="02040503050406030204" pitchFamily="18" charset="0"/>
                          </a:rPr>
                          <m:t>𝟔</m:t>
                        </m:r>
                      </m:sup>
                    </m:sSup>
                    <m:sSup>
                      <m:sSupPr>
                        <m:ctrlPr>
                          <a:rPr lang="en-PH" b="1">
                            <a:latin typeface="Cambria Math" panose="02040503050406030204" pitchFamily="18" charset="0"/>
                          </a:rPr>
                        </m:ctrlPr>
                      </m:sSupPr>
                      <m:e>
                        <m:r>
                          <a:rPr lang="en-US" b="1" i="0">
                            <a:latin typeface="Cambria Math" panose="02040503050406030204" pitchFamily="18" charset="0"/>
                          </a:rPr>
                          <m:t>𝐪</m:t>
                        </m:r>
                      </m:e>
                      <m:sup>
                        <m:r>
                          <a:rPr lang="en-US" b="1" i="0">
                            <a:latin typeface="Cambria Math" panose="02040503050406030204" pitchFamily="18" charset="0"/>
                          </a:rPr>
                          <m:t>𝟒</m:t>
                        </m:r>
                      </m:sup>
                    </m:sSup>
                  </m:oMath>
                </a14:m>
                <a:r>
                  <a:rPr lang="en-PH" b="1" dirty="0">
                    <a:latin typeface="Cambria Math" panose="02040503050406030204" pitchFamily="18" charset="0"/>
                  </a:rPr>
                  <a:t> = </a:t>
                </a:r>
                <a14:m>
                  <m:oMath xmlns:m="http://schemas.openxmlformats.org/officeDocument/2006/math">
                    <m:sSup>
                      <m:sSupPr>
                        <m:ctrlPr>
                          <a:rPr lang="en-PH" b="1">
                            <a:latin typeface="Cambria Math" panose="02040503050406030204" pitchFamily="18" charset="0"/>
                          </a:rPr>
                        </m:ctrlPr>
                      </m:sSupPr>
                      <m:e>
                        <m:r>
                          <a:rPr lang="en-US" b="1" i="0" smtClean="0">
                            <a:latin typeface="Cambria Math" panose="02040503050406030204" pitchFamily="18" charset="0"/>
                          </a:rPr>
                          <m:t>(</m:t>
                        </m:r>
                        <m:r>
                          <m:rPr>
                            <m:nor/>
                          </m:rPr>
                          <a:rPr lang="en-US" b="1" smtClean="0">
                            <a:latin typeface="Cambria Math" panose="02040503050406030204" pitchFamily="18" charset="0"/>
                          </a:rPr>
                          <m:t>2</m:t>
                        </m:r>
                        <m:sSup>
                          <m:sSupPr>
                            <m:ctrlPr>
                              <a:rPr lang="en-PH" b="1" smtClean="0">
                                <a:latin typeface="Cambria Math" panose="02040503050406030204" pitchFamily="18" charset="0"/>
                              </a:rPr>
                            </m:ctrlPr>
                          </m:sSupPr>
                          <m:e>
                            <m:r>
                              <a:rPr lang="en-US" b="1" i="0">
                                <a:latin typeface="Cambria Math" panose="02040503050406030204" pitchFamily="18" charset="0"/>
                              </a:rPr>
                              <m:t>𝐩</m:t>
                            </m:r>
                          </m:e>
                          <m:sup>
                            <m:r>
                              <a:rPr lang="en-US" b="1" i="0" smtClean="0">
                                <a:latin typeface="Cambria Math" panose="02040503050406030204" pitchFamily="18" charset="0"/>
                              </a:rPr>
                              <m:t>𝟑</m:t>
                            </m:r>
                          </m:sup>
                        </m:sSup>
                        <m:sSup>
                          <m:sSupPr>
                            <m:ctrlPr>
                              <a:rPr lang="en-PH" b="1">
                                <a:latin typeface="Cambria Math" panose="02040503050406030204" pitchFamily="18" charset="0"/>
                              </a:rPr>
                            </m:ctrlPr>
                          </m:sSupPr>
                          <m:e>
                            <m:r>
                              <a:rPr lang="en-US" b="1" i="0">
                                <a:latin typeface="Cambria Math" panose="02040503050406030204" pitchFamily="18" charset="0"/>
                              </a:rPr>
                              <m:t>𝐪</m:t>
                            </m:r>
                          </m:e>
                          <m:sup>
                            <m:r>
                              <a:rPr lang="en-US" b="1" i="0" smtClean="0">
                                <a:latin typeface="Cambria Math" panose="02040503050406030204" pitchFamily="18" charset="0"/>
                              </a:rPr>
                              <m:t>𝟐</m:t>
                            </m:r>
                          </m:sup>
                        </m:sSup>
                        <m:r>
                          <a:rPr lang="en-US" b="1" i="0" smtClean="0">
                            <a:latin typeface="Cambria Math" panose="02040503050406030204" pitchFamily="18" charset="0"/>
                          </a:rPr>
                          <m:t>)</m:t>
                        </m:r>
                      </m:e>
                      <m:sup>
                        <m:r>
                          <a:rPr lang="en-US" b="1" i="0">
                            <a:latin typeface="Cambria Math" panose="02040503050406030204" pitchFamily="18" charset="0"/>
                          </a:rPr>
                          <m:t>𝟔</m:t>
                        </m:r>
                      </m:sup>
                    </m:sSup>
                  </m:oMath>
                </a14:m>
                <a:r>
                  <a:rPr lang="en-PH" b="1" dirty="0">
                    <a:latin typeface="Cambria Math" panose="02040503050406030204" pitchFamily="18" charset="0"/>
                  </a:rPr>
                  <a:t>− </a:t>
                </a:r>
                <a14:m>
                  <m:oMath xmlns:m="http://schemas.openxmlformats.org/officeDocument/2006/math">
                    <m:sSup>
                      <m:sSupPr>
                        <m:ctrlPr>
                          <a:rPr lang="en-PH" b="1">
                            <a:latin typeface="Cambria Math" panose="02040503050406030204" pitchFamily="18" charset="0"/>
                          </a:rPr>
                        </m:ctrlPr>
                      </m:sSupPr>
                      <m:e>
                        <m:r>
                          <a:rPr lang="en-US" b="1" i="0">
                            <a:latin typeface="Cambria Math" panose="02040503050406030204" pitchFamily="18" charset="0"/>
                          </a:rPr>
                          <m:t>(</m:t>
                        </m:r>
                        <m:r>
                          <a:rPr lang="en-US" b="1" i="0">
                            <a:latin typeface="Cambria Math" panose="02040503050406030204" pitchFamily="18" charset="0"/>
                          </a:rPr>
                          <m:t>𝟗</m:t>
                        </m:r>
                        <m:r>
                          <a:rPr lang="en-US" b="1" i="0">
                            <a:latin typeface="Cambria Math" panose="02040503050406030204" pitchFamily="18" charset="0"/>
                          </a:rPr>
                          <m:t>)</m:t>
                        </m:r>
                      </m:e>
                      <m:sup>
                        <m:r>
                          <a:rPr lang="en-US" b="1" i="0">
                            <a:latin typeface="Cambria Math" panose="02040503050406030204" pitchFamily="18" charset="0"/>
                          </a:rPr>
                          <m:t>𝟔</m:t>
                        </m:r>
                      </m:sup>
                    </m:sSup>
                    <m:r>
                      <a:rPr lang="en-US" b="1" i="0">
                        <a:latin typeface="Cambria Math" panose="02040503050406030204" pitchFamily="18" charset="0"/>
                      </a:rPr>
                      <m:t> </m:t>
                    </m:r>
                  </m:oMath>
                </a14:m>
                <a:r>
                  <a:rPr lang="en-PH" b="1" dirty="0">
                    <a:latin typeface="Cambria Math" panose="02040503050406030204" pitchFamily="18" charset="0"/>
                  </a:rPr>
                  <a:t>= (9 + </a:t>
                </a:r>
                <a14:m>
                  <m:oMath xmlns:m="http://schemas.openxmlformats.org/officeDocument/2006/math">
                    <m:r>
                      <m:rPr>
                        <m:nor/>
                      </m:rPr>
                      <a:rPr lang="en-US" b="1">
                        <a:latin typeface="Cambria Math" panose="02040503050406030204" pitchFamily="18" charset="0"/>
                      </a:rPr>
                      <m:t>2</m:t>
                    </m:r>
                    <m:sSup>
                      <m:sSupPr>
                        <m:ctrlPr>
                          <a:rPr lang="en-PH" b="1">
                            <a:latin typeface="Cambria Math" panose="02040503050406030204" pitchFamily="18" charset="0"/>
                          </a:rPr>
                        </m:ctrlPr>
                      </m:sSupPr>
                      <m:e>
                        <m:r>
                          <a:rPr lang="en-US" b="1" i="0">
                            <a:latin typeface="Cambria Math" panose="02040503050406030204" pitchFamily="18" charset="0"/>
                          </a:rPr>
                          <m:t>𝐩</m:t>
                        </m:r>
                      </m:e>
                      <m:sup>
                        <m:r>
                          <a:rPr lang="en-US" b="1" i="0">
                            <a:latin typeface="Cambria Math" panose="02040503050406030204" pitchFamily="18" charset="0"/>
                          </a:rPr>
                          <m:t>𝟑</m:t>
                        </m:r>
                      </m:sup>
                    </m:sSup>
                    <m:sSup>
                      <m:sSupPr>
                        <m:ctrlPr>
                          <a:rPr lang="en-PH" b="1">
                            <a:latin typeface="Cambria Math" panose="02040503050406030204" pitchFamily="18" charset="0"/>
                          </a:rPr>
                        </m:ctrlPr>
                      </m:sSupPr>
                      <m:e>
                        <m:r>
                          <a:rPr lang="en-US" b="1" i="0">
                            <a:latin typeface="Cambria Math" panose="02040503050406030204" pitchFamily="18" charset="0"/>
                          </a:rPr>
                          <m:t>𝐪</m:t>
                        </m:r>
                      </m:e>
                      <m:sup>
                        <m:r>
                          <a:rPr lang="en-US" b="1" i="0">
                            <a:latin typeface="Cambria Math" panose="02040503050406030204" pitchFamily="18" charset="0"/>
                          </a:rPr>
                          <m:t>𝟐</m:t>
                        </m:r>
                      </m:sup>
                    </m:sSup>
                  </m:oMath>
                </a14:m>
                <a:r>
                  <a:rPr lang="en-PH" b="1" dirty="0">
                    <a:latin typeface="Cambria Math" panose="02040503050406030204" pitchFamily="18" charset="0"/>
                  </a:rPr>
                  <a:t>)(9 − </a:t>
                </a:r>
                <a14:m>
                  <m:oMath xmlns:m="http://schemas.openxmlformats.org/officeDocument/2006/math">
                    <m:r>
                      <m:rPr>
                        <m:nor/>
                      </m:rPr>
                      <a:rPr lang="en-US" b="1">
                        <a:latin typeface="Cambria Math" panose="02040503050406030204" pitchFamily="18" charset="0"/>
                      </a:rPr>
                      <m:t>2</m:t>
                    </m:r>
                    <m:sSup>
                      <m:sSupPr>
                        <m:ctrlPr>
                          <a:rPr lang="en-PH" b="1">
                            <a:latin typeface="Cambria Math" panose="02040503050406030204" pitchFamily="18" charset="0"/>
                          </a:rPr>
                        </m:ctrlPr>
                      </m:sSupPr>
                      <m:e>
                        <m:r>
                          <a:rPr lang="en-US" b="1" i="0">
                            <a:latin typeface="Cambria Math" panose="02040503050406030204" pitchFamily="18" charset="0"/>
                          </a:rPr>
                          <m:t>𝐩</m:t>
                        </m:r>
                      </m:e>
                      <m:sup>
                        <m:r>
                          <a:rPr lang="en-US" b="1" i="0">
                            <a:latin typeface="Cambria Math" panose="02040503050406030204" pitchFamily="18" charset="0"/>
                          </a:rPr>
                          <m:t>𝟑</m:t>
                        </m:r>
                      </m:sup>
                    </m:sSup>
                    <m:sSup>
                      <m:sSupPr>
                        <m:ctrlPr>
                          <a:rPr lang="en-PH" b="1">
                            <a:latin typeface="Cambria Math" panose="02040503050406030204" pitchFamily="18" charset="0"/>
                          </a:rPr>
                        </m:ctrlPr>
                      </m:sSupPr>
                      <m:e>
                        <m:r>
                          <a:rPr lang="en-US" b="1" i="0">
                            <a:latin typeface="Cambria Math" panose="02040503050406030204" pitchFamily="18" charset="0"/>
                          </a:rPr>
                          <m:t>𝐪</m:t>
                        </m:r>
                      </m:e>
                      <m:sup>
                        <m:r>
                          <a:rPr lang="en-US" b="1" i="0">
                            <a:latin typeface="Cambria Math" panose="02040503050406030204" pitchFamily="18" charset="0"/>
                          </a:rPr>
                          <m:t>𝟐</m:t>
                        </m:r>
                      </m:sup>
                    </m:sSup>
                  </m:oMath>
                </a14:m>
                <a:r>
                  <a:rPr lang="en-PH" b="1" dirty="0">
                    <a:latin typeface="Cambria Math" panose="02040503050406030204" pitchFamily="18" charset="0"/>
                  </a:rPr>
                  <a:t>)</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1353800" cy="4272545"/>
              </a:xfrm>
              <a:blipFill>
                <a:blip r:embed="rId3"/>
                <a:stretch>
                  <a:fillRect l="-1006" t="-2367"/>
                </a:stretch>
              </a:blipFill>
            </p:spPr>
            <p:txBody>
              <a:bodyPr/>
              <a:lstStyle/>
              <a:p>
                <a:r>
                  <a:rPr lang="en-US">
                    <a:noFill/>
                  </a:rPr>
                  <a:t> </a:t>
                </a:r>
              </a:p>
            </p:txBody>
          </p:sp>
        </mc:Fallback>
      </mc:AlternateContent>
    </p:spTree>
    <p:extLst>
      <p:ext uri="{BB962C8B-B14F-4D97-AF65-F5344CB8AC3E}">
        <p14:creationId xmlns:p14="http://schemas.microsoft.com/office/powerpoint/2010/main" val="4281785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Factoring the Difference of Two Squares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FE196FF-EC4F-9243-8C25-3826CD032B7C}"/>
                  </a:ext>
                </a:extLst>
              </p:cNvPr>
              <p:cNvSpPr>
                <a:spLocks noGrp="1"/>
              </p:cNvSpPr>
              <p:nvPr>
                <p:ph idx="1"/>
              </p:nvPr>
            </p:nvSpPr>
            <p:spPr>
              <a:xfrm>
                <a:off x="838200" y="1690688"/>
                <a:ext cx="11353800" cy="4272545"/>
              </a:xfrm>
            </p:spPr>
            <p:txBody>
              <a:bodyPr/>
              <a:lstStyle/>
              <a:p>
                <a:pPr marL="0" indent="0" algn="just">
                  <a:buNone/>
                </a:pPr>
                <a:r>
                  <a:rPr lang="en-US" dirty="0"/>
                  <a:t>Factor each completely.</a:t>
                </a:r>
              </a:p>
              <a:p>
                <a:pPr marL="0" indent="0" algn="just">
                  <a:buNone/>
                </a:pPr>
                <a:endParaRPr lang="en-US" b="1" dirty="0"/>
              </a:p>
              <a:p>
                <a:pPr marL="0" indent="0" algn="just">
                  <a:buNone/>
                </a:pPr>
                <a:endParaRPr lang="en-US" b="1" dirty="0"/>
              </a:p>
              <a:p>
                <a:pPr marL="0" indent="0" algn="just">
                  <a:buNone/>
                </a:pPr>
                <a:endParaRPr lang="en-US" b="1" dirty="0"/>
              </a:p>
              <a:p>
                <a:pPr marL="0" indent="0" algn="just">
                  <a:buNone/>
                </a:pPr>
                <a:r>
                  <a:rPr lang="en-US" dirty="0"/>
                  <a:t>     a</a:t>
                </a:r>
                <a:r>
                  <a:rPr lang="en-US" dirty="0">
                    <a:latin typeface="Cambria Math" panose="02040503050406030204" pitchFamily="18" charset="0"/>
                  </a:rPr>
                  <a:t>.   </a:t>
                </a:r>
                <a:r>
                  <a:rPr lang="en-PH" dirty="0">
                    <a:latin typeface="Cambria Math" panose="02040503050406030204" pitchFamily="18" charset="0"/>
                  </a:rPr>
                  <a:t>20</a:t>
                </a:r>
                <a14:m>
                  <m:oMath xmlns:m="http://schemas.openxmlformats.org/officeDocument/2006/math">
                    <m:sSup>
                      <m:sSupPr>
                        <m:ctrlPr>
                          <a:rPr lang="en-PH">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3</m:t>
                        </m:r>
                      </m:sup>
                    </m:sSup>
                  </m:oMath>
                </a14:m>
                <a:r>
                  <a:rPr lang="en-PH" dirty="0">
                    <a:latin typeface="Cambria Math" panose="02040503050406030204" pitchFamily="18" charset="0"/>
                  </a:rPr>
                  <a:t> – 5x</a:t>
                </a:r>
                <a:r>
                  <a:rPr lang="en-PH" dirty="0"/>
                  <a:t>		   b.   </a:t>
                </a:r>
                <a:r>
                  <a:rPr lang="en-PH" dirty="0">
                    <a:latin typeface="Cambria Math" panose="02040503050406030204" pitchFamily="18" charset="0"/>
                  </a:rPr>
                  <a:t>112 – 175</a:t>
                </a:r>
                <a14:m>
                  <m:oMath xmlns:m="http://schemas.openxmlformats.org/officeDocument/2006/math">
                    <m:sSup>
                      <m:sSupPr>
                        <m:ctrlPr>
                          <a:rPr lang="en-PH">
                            <a:latin typeface="Cambria Math" panose="02040503050406030204" pitchFamily="18" charset="0"/>
                          </a:rPr>
                        </m:ctrlPr>
                      </m:sSupPr>
                      <m:e>
                        <m:r>
                          <m:rPr>
                            <m:sty m:val="p"/>
                          </m:rPr>
                          <a:rPr lang="en-US">
                            <a:latin typeface="Cambria Math" panose="02040503050406030204" pitchFamily="18" charset="0"/>
                          </a:rPr>
                          <m:t>m</m:t>
                        </m:r>
                      </m:e>
                      <m:sup>
                        <m:r>
                          <a:rPr lang="en-US">
                            <a:latin typeface="Cambria Math" panose="02040503050406030204" pitchFamily="18" charset="0"/>
                          </a:rPr>
                          <m:t>4</m:t>
                        </m:r>
                      </m:sup>
                    </m:sSup>
                    <m:r>
                      <a:rPr lang="en-US">
                        <a:latin typeface="Cambria Math" panose="02040503050406030204" pitchFamily="18" charset="0"/>
                      </a:rPr>
                      <m:t> </m:t>
                    </m:r>
                  </m:oMath>
                </a14:m>
                <a:r>
                  <a:rPr lang="en-PH" dirty="0"/>
                  <a:t>	        c.  </a:t>
                </a:r>
                <a:r>
                  <a:rPr lang="en-PH" dirty="0">
                    <a:latin typeface="Cambria Math" panose="02040503050406030204" pitchFamily="18" charset="0"/>
                  </a:rPr>
                  <a:t>100</a:t>
                </a:r>
                <a14:m>
                  <m:oMath xmlns:m="http://schemas.openxmlformats.org/officeDocument/2006/math">
                    <m:sSup>
                      <m:sSupPr>
                        <m:ctrlPr>
                          <a:rPr lang="en-PH">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4</m:t>
                        </m:r>
                      </m:sup>
                    </m:sSup>
                  </m:oMath>
                </a14:m>
                <a:r>
                  <a:rPr lang="en-PH" dirty="0">
                    <a:latin typeface="Cambria Math" panose="02040503050406030204" pitchFamily="18" charset="0"/>
                  </a:rPr>
                  <a:t> – 9</a:t>
                </a:r>
                <a14:m>
                  <m:oMath xmlns:m="http://schemas.openxmlformats.org/officeDocument/2006/math">
                    <m:sSup>
                      <m:sSupPr>
                        <m:ctrlPr>
                          <a:rPr lang="en-PH">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6</m:t>
                        </m:r>
                      </m:sup>
                    </m:sSup>
                  </m:oMath>
                </a14:m>
                <a:endParaRPr lang="en-PH" dirty="0">
                  <a:latin typeface="Cambria Math" panose="02040503050406030204" pitchFamily="18" charset="0"/>
                </a:endParaRPr>
              </a:p>
              <a:p>
                <a:pPr marL="0" indent="0" algn="just">
                  <a:buNone/>
                </a:pPr>
                <a:endParaRPr lang="en-PH" dirty="0"/>
              </a:p>
              <a:p>
                <a:pPr marL="0" indent="0" algn="just">
                  <a:buNone/>
                </a:pPr>
                <a:endParaRPr lang="en-PH" dirty="0"/>
              </a:p>
              <a:p>
                <a:pPr marL="0" indent="0" algn="just">
                  <a:buNone/>
                </a:pPr>
                <a:endParaRPr lang="en-US" dirty="0"/>
              </a:p>
            </p:txBody>
          </p:sp>
        </mc:Choice>
        <mc:Fallback>
          <p:sp>
            <p:nvSpPr>
              <p:cNvPr id="4" name="Content Placeholder 3">
                <a:extLst>
                  <a:ext uri="{FF2B5EF4-FFF2-40B4-BE49-F238E27FC236}">
                    <a16:creationId xmlns:a16="http://schemas.microsoft.com/office/drawing/2014/main" id="{6FE196FF-EC4F-9243-8C25-3826CD032B7C}"/>
                  </a:ext>
                </a:extLst>
              </p:cNvPr>
              <p:cNvSpPr>
                <a:spLocks noGrp="1" noRot="1" noChangeAspect="1" noMove="1" noResize="1" noEditPoints="1" noAdjustHandles="1" noChangeArrowheads="1" noChangeShapeType="1" noTextEdit="1"/>
              </p:cNvSpPr>
              <p:nvPr>
                <p:ph idx="1"/>
              </p:nvPr>
            </p:nvSpPr>
            <p:spPr>
              <a:xfrm>
                <a:off x="838200" y="1690688"/>
                <a:ext cx="11353800" cy="4272545"/>
              </a:xfrm>
              <a:blipFill>
                <a:blip r:embed="rId3"/>
                <a:stretch>
                  <a:fillRect l="-1006" t="-2367"/>
                </a:stretch>
              </a:blipFill>
            </p:spPr>
            <p:txBody>
              <a:bodyPr/>
              <a:lstStyle/>
              <a:p>
                <a:r>
                  <a:rPr lang="en-US">
                    <a:noFill/>
                  </a:rPr>
                  <a:t> </a:t>
                </a:r>
              </a:p>
            </p:txBody>
          </p:sp>
        </mc:Fallback>
      </mc:AlternateContent>
    </p:spTree>
    <p:extLst>
      <p:ext uri="{BB962C8B-B14F-4D97-AF65-F5344CB8AC3E}">
        <p14:creationId xmlns:p14="http://schemas.microsoft.com/office/powerpoint/2010/main" val="26558448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4830</TotalTime>
  <Words>380</Words>
  <Application>Microsoft Macintosh PowerPoint</Application>
  <PresentationFormat>Widescreen</PresentationFormat>
  <Paragraphs>148</Paragraphs>
  <Slides>20</Slides>
  <Notes>18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20</vt:i4>
      </vt:variant>
    </vt:vector>
  </HeadingPairs>
  <TitlesOfParts>
    <vt:vector size="29"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Factoring the Difference of Two Squares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467</cp:revision>
  <cp:lastPrinted>2023-03-16T03:23:03Z</cp:lastPrinted>
  <dcterms:created xsi:type="dcterms:W3CDTF">2019-04-16T02:10:14Z</dcterms:created>
  <dcterms:modified xsi:type="dcterms:W3CDTF">2023-04-24T03:45:51Z</dcterms:modified>
</cp:coreProperties>
</file>