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4"/>
  </p:notesMasterIdLst>
  <p:sldIdLst>
    <p:sldId id="256" r:id="rId4"/>
    <p:sldId id="277" r:id="rId5"/>
    <p:sldId id="279" r:id="rId6"/>
    <p:sldId id="280" r:id="rId7"/>
    <p:sldId id="282" r:id="rId8"/>
    <p:sldId id="283" r:id="rId9"/>
    <p:sldId id="285" r:id="rId10"/>
    <p:sldId id="286" r:id="rId11"/>
    <p:sldId id="287" r:id="rId12"/>
    <p:sldId id="288" r:id="rId13"/>
    <p:sldId id="289" r:id="rId14"/>
    <p:sldId id="290" r:id="rId15"/>
    <p:sldId id="291" r:id="rId16"/>
    <p:sldId id="292" r:id="rId17"/>
    <p:sldId id="293" r:id="rId18"/>
    <p:sldId id="294" r:id="rId19"/>
    <p:sldId id="296" r:id="rId20"/>
    <p:sldId id="295" r:id="rId21"/>
    <p:sldId id="29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000"/>
    <a:srgbClr val="DE9000"/>
    <a:srgbClr val="F2C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7"/>
    <p:restoredTop sz="93076"/>
  </p:normalViewPr>
  <p:slideViewPr>
    <p:cSldViewPr snapToGrid="0" snapToObjects="1">
      <p:cViewPr varScale="1">
        <p:scale>
          <a:sx n="79" d="100"/>
          <a:sy n="79" d="100"/>
        </p:scale>
        <p:origin x="232"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237C5-8472-414C-82E6-99FE7E8DADF6}" type="datetimeFigureOut">
              <a:rPr lang="en-US" smtClean="0"/>
              <a:t>4/24/23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A1108-CEFC-5D4D-9EB2-416F2139CAAE}" type="slidenum">
              <a:rPr lang="en-US" smtClean="0"/>
              <a:t>‹#›</a:t>
            </a:fld>
            <a:endParaRPr lang="en-US"/>
          </a:p>
        </p:txBody>
      </p:sp>
    </p:spTree>
    <p:extLst>
      <p:ext uri="{BB962C8B-B14F-4D97-AF65-F5344CB8AC3E}">
        <p14:creationId xmlns:p14="http://schemas.microsoft.com/office/powerpoint/2010/main" val="293281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2</a:t>
            </a:fld>
            <a:endParaRPr lang="en-US"/>
          </a:p>
        </p:txBody>
      </p:sp>
    </p:spTree>
    <p:extLst>
      <p:ext uri="{BB962C8B-B14F-4D97-AF65-F5344CB8AC3E}">
        <p14:creationId xmlns:p14="http://schemas.microsoft.com/office/powerpoint/2010/main" val="115734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11</a:t>
            </a:fld>
            <a:endParaRPr lang="en-US"/>
          </a:p>
        </p:txBody>
      </p:sp>
    </p:spTree>
    <p:extLst>
      <p:ext uri="{BB962C8B-B14F-4D97-AF65-F5344CB8AC3E}">
        <p14:creationId xmlns:p14="http://schemas.microsoft.com/office/powerpoint/2010/main" val="298545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12</a:t>
            </a:fld>
            <a:endParaRPr lang="en-US"/>
          </a:p>
        </p:txBody>
      </p:sp>
    </p:spTree>
    <p:extLst>
      <p:ext uri="{BB962C8B-B14F-4D97-AF65-F5344CB8AC3E}">
        <p14:creationId xmlns:p14="http://schemas.microsoft.com/office/powerpoint/2010/main" val="72464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13</a:t>
            </a:fld>
            <a:endParaRPr lang="en-US"/>
          </a:p>
        </p:txBody>
      </p:sp>
    </p:spTree>
    <p:extLst>
      <p:ext uri="{BB962C8B-B14F-4D97-AF65-F5344CB8AC3E}">
        <p14:creationId xmlns:p14="http://schemas.microsoft.com/office/powerpoint/2010/main" val="174975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14</a:t>
            </a:fld>
            <a:endParaRPr lang="en-US"/>
          </a:p>
        </p:txBody>
      </p:sp>
    </p:spTree>
    <p:extLst>
      <p:ext uri="{BB962C8B-B14F-4D97-AF65-F5344CB8AC3E}">
        <p14:creationId xmlns:p14="http://schemas.microsoft.com/office/powerpoint/2010/main" val="355648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15</a:t>
            </a:fld>
            <a:endParaRPr lang="en-US"/>
          </a:p>
        </p:txBody>
      </p:sp>
    </p:spTree>
    <p:extLst>
      <p:ext uri="{BB962C8B-B14F-4D97-AF65-F5344CB8AC3E}">
        <p14:creationId xmlns:p14="http://schemas.microsoft.com/office/powerpoint/2010/main" val="210094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16</a:t>
            </a:fld>
            <a:endParaRPr lang="en-US"/>
          </a:p>
        </p:txBody>
      </p:sp>
    </p:spTree>
    <p:extLst>
      <p:ext uri="{BB962C8B-B14F-4D97-AF65-F5344CB8AC3E}">
        <p14:creationId xmlns:p14="http://schemas.microsoft.com/office/powerpoint/2010/main" val="53276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17</a:t>
            </a:fld>
            <a:endParaRPr lang="en-US"/>
          </a:p>
        </p:txBody>
      </p:sp>
    </p:spTree>
    <p:extLst>
      <p:ext uri="{BB962C8B-B14F-4D97-AF65-F5344CB8AC3E}">
        <p14:creationId xmlns:p14="http://schemas.microsoft.com/office/powerpoint/2010/main" val="135629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18</a:t>
            </a:fld>
            <a:endParaRPr lang="en-US"/>
          </a:p>
        </p:txBody>
      </p:sp>
    </p:spTree>
    <p:extLst>
      <p:ext uri="{BB962C8B-B14F-4D97-AF65-F5344CB8AC3E}">
        <p14:creationId xmlns:p14="http://schemas.microsoft.com/office/powerpoint/2010/main" val="367902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19</a:t>
            </a:fld>
            <a:endParaRPr lang="en-US"/>
          </a:p>
        </p:txBody>
      </p:sp>
    </p:spTree>
    <p:extLst>
      <p:ext uri="{BB962C8B-B14F-4D97-AF65-F5344CB8AC3E}">
        <p14:creationId xmlns:p14="http://schemas.microsoft.com/office/powerpoint/2010/main" val="230943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3</a:t>
            </a:fld>
            <a:endParaRPr lang="en-US"/>
          </a:p>
        </p:txBody>
      </p:sp>
    </p:spTree>
    <p:extLst>
      <p:ext uri="{BB962C8B-B14F-4D97-AF65-F5344CB8AC3E}">
        <p14:creationId xmlns:p14="http://schemas.microsoft.com/office/powerpoint/2010/main" val="97983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4</a:t>
            </a:fld>
            <a:endParaRPr lang="en-US"/>
          </a:p>
        </p:txBody>
      </p:sp>
    </p:spTree>
    <p:extLst>
      <p:ext uri="{BB962C8B-B14F-4D97-AF65-F5344CB8AC3E}">
        <p14:creationId xmlns:p14="http://schemas.microsoft.com/office/powerpoint/2010/main" val="226488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5</a:t>
            </a:fld>
            <a:endParaRPr lang="en-US"/>
          </a:p>
        </p:txBody>
      </p:sp>
    </p:spTree>
    <p:extLst>
      <p:ext uri="{BB962C8B-B14F-4D97-AF65-F5344CB8AC3E}">
        <p14:creationId xmlns:p14="http://schemas.microsoft.com/office/powerpoint/2010/main" val="4201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6</a:t>
            </a:fld>
            <a:endParaRPr lang="en-US"/>
          </a:p>
        </p:txBody>
      </p:sp>
    </p:spTree>
    <p:extLst>
      <p:ext uri="{BB962C8B-B14F-4D97-AF65-F5344CB8AC3E}">
        <p14:creationId xmlns:p14="http://schemas.microsoft.com/office/powerpoint/2010/main" val="122279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7</a:t>
            </a:fld>
            <a:endParaRPr lang="en-US"/>
          </a:p>
        </p:txBody>
      </p:sp>
    </p:spTree>
    <p:extLst>
      <p:ext uri="{BB962C8B-B14F-4D97-AF65-F5344CB8AC3E}">
        <p14:creationId xmlns:p14="http://schemas.microsoft.com/office/powerpoint/2010/main" val="391933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8</a:t>
            </a:fld>
            <a:endParaRPr lang="en-US"/>
          </a:p>
        </p:txBody>
      </p:sp>
    </p:spTree>
    <p:extLst>
      <p:ext uri="{BB962C8B-B14F-4D97-AF65-F5344CB8AC3E}">
        <p14:creationId xmlns:p14="http://schemas.microsoft.com/office/powerpoint/2010/main" val="633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9</a:t>
            </a:fld>
            <a:endParaRPr lang="en-US"/>
          </a:p>
        </p:txBody>
      </p:sp>
    </p:spTree>
    <p:extLst>
      <p:ext uri="{BB962C8B-B14F-4D97-AF65-F5344CB8AC3E}">
        <p14:creationId xmlns:p14="http://schemas.microsoft.com/office/powerpoint/2010/main" val="293160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A1108-CEFC-5D4D-9EB2-416F2139CAAE}" type="slidenum">
              <a:rPr lang="en-US" smtClean="0"/>
              <a:t>10</a:t>
            </a:fld>
            <a:endParaRPr lang="en-US"/>
          </a:p>
        </p:txBody>
      </p:sp>
    </p:spTree>
    <p:extLst>
      <p:ext uri="{BB962C8B-B14F-4D97-AF65-F5344CB8AC3E}">
        <p14:creationId xmlns:p14="http://schemas.microsoft.com/office/powerpoint/2010/main" val="152854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899-220F-D644-A02F-3C0A591CFF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574E8-EBE5-204B-86B6-6542A84D0E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35C4B-3BF6-C942-928A-00E8CAC2318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5" name="Footer Placeholder 4">
            <a:extLst>
              <a:ext uri="{FF2B5EF4-FFF2-40B4-BE49-F238E27FC236}">
                <a16:creationId xmlns:a16="http://schemas.microsoft.com/office/drawing/2014/main" id="{0CD82DB0-94EB-FA4B-8785-0BA6F3077C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55BF44-F5E9-1B4C-ABC8-7B0C3259658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91178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0C574-4E73-4847-AEC3-1CDB4B441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626C5-3958-544F-9308-0CC731F3E31F}"/>
              </a:ext>
            </a:extLst>
          </p:cNvPr>
          <p:cNvSpPr>
            <a:spLocks noGrp="1"/>
          </p:cNvSpPr>
          <p:nvPr>
            <p:ph type="body" orient="vert" idx="1"/>
          </p:nvPr>
        </p:nvSpPr>
        <p:spPr>
          <a:xfrm>
            <a:off x="838200" y="1825625"/>
            <a:ext cx="10515600" cy="415529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5274-C687-E14B-B662-3BEB2692540D}"/>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5" name="Footer Placeholder 4">
            <a:extLst>
              <a:ext uri="{FF2B5EF4-FFF2-40B4-BE49-F238E27FC236}">
                <a16:creationId xmlns:a16="http://schemas.microsoft.com/office/drawing/2014/main" id="{BACB72A6-7EC9-7F42-B79E-803697C8E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309A86-952E-7348-92EA-A86F9974DD7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1747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03979-0BB7-8641-85BC-9A074EC7EFA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B1912-0D0E-EF48-9242-54CE8B7E60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9FA51-D306-934B-9C55-282BA3959A18}"/>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5" name="Footer Placeholder 4">
            <a:extLst>
              <a:ext uri="{FF2B5EF4-FFF2-40B4-BE49-F238E27FC236}">
                <a16:creationId xmlns:a16="http://schemas.microsoft.com/office/drawing/2014/main" id="{6B2195C6-E1BF-A942-B64A-5B6485B59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6A32A8-9DA5-4B4D-BADE-EFA36ED471B7}"/>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6643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D9E4-94FC-A747-B72A-F6E146CFE3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DF18B-DF3D-CE4E-8773-91A9659BF8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EC475-8CBA-2C40-9457-9BADFD7B3297}"/>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6330CC0A-3107-B74D-A5E7-B394E3AA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766CC-3AE2-3E48-A047-AB39563BBF98}"/>
              </a:ext>
            </a:extLst>
          </p:cNvPr>
          <p:cNvSpPr>
            <a:spLocks noGrp="1"/>
          </p:cNvSpPr>
          <p:nvPr>
            <p:ph type="sldNum" sz="quarter" idx="12"/>
          </p:nvPr>
        </p:nvSpPr>
        <p:spPr/>
        <p:txBody>
          <a:bodyPr/>
          <a:lstStyle/>
          <a:p>
            <a:fld id="{A51EE7E8-58BE-694D-B916-CD3E98271B6F}" type="slidenum">
              <a:rPr lang="en-US" smtClean="0"/>
              <a:t>‹#›</a:t>
            </a:fld>
            <a:endParaRPr lang="en-US" dirty="0"/>
          </a:p>
        </p:txBody>
      </p:sp>
    </p:spTree>
    <p:extLst>
      <p:ext uri="{BB962C8B-B14F-4D97-AF65-F5344CB8AC3E}">
        <p14:creationId xmlns:p14="http://schemas.microsoft.com/office/powerpoint/2010/main" val="24687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F1D1-52DE-BA41-826D-76E2F682892E}"/>
              </a:ext>
            </a:extLst>
          </p:cNvPr>
          <p:cNvSpPr>
            <a:spLocks noGrp="1"/>
          </p:cNvSpPr>
          <p:nvPr>
            <p:ph type="title"/>
          </p:nvPr>
        </p:nvSpPr>
        <p:spPr>
          <a:xfrm>
            <a:off x="838200" y="365125"/>
            <a:ext cx="10515600" cy="1325563"/>
          </a:xfrm>
          <a:prstGeom prst="rect">
            <a:avLst/>
          </a:prstGeom>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8611B595-C087-BC49-9F02-F3B713EF24EE}"/>
              </a:ext>
            </a:extLst>
          </p:cNvPr>
          <p:cNvSpPr>
            <a:spLocks noGrp="1"/>
          </p:cNvSpPr>
          <p:nvPr>
            <p:ph idx="1"/>
          </p:nvPr>
        </p:nvSpPr>
        <p:spPr>
          <a:xfrm>
            <a:off x="838200" y="1825625"/>
            <a:ext cx="10515600" cy="4351338"/>
          </a:xfrm>
          <a:prstGeom prst="rect">
            <a:avLst/>
          </a:prstGeo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D1AA79-5FB7-9C4E-9F06-36B78400019A}"/>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CCA3962C-74F2-F946-9029-A1A9EE1E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9F7BF-1C4F-B54F-A381-7439F01CB0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41042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2FC8-5829-3145-9294-4520F0DA87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DD0A-0D8C-284D-8E1F-AE055220E1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FC86D-FF8B-4143-9D1D-339A27A116BC}"/>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4A613577-F423-754C-BACF-D4A5333D0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4629C-2E2E-0548-B7E5-3ECE01CA1168}"/>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30491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D996-6E92-8446-90BD-EA5D030075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142BB0-90B1-2B4F-9338-4019C512444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91D7C2-21EB-0445-9208-5AC93D2375C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59C60-DCAF-8F45-8964-640466F0B222}"/>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6" name="Footer Placeholder 5">
            <a:extLst>
              <a:ext uri="{FF2B5EF4-FFF2-40B4-BE49-F238E27FC236}">
                <a16:creationId xmlns:a16="http://schemas.microsoft.com/office/drawing/2014/main" id="{27FAE303-FEC8-824F-BF74-282547366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9BFF4-B444-D748-AD1F-DCDD7355801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68290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FBEE-C9ED-4148-B282-343AC2EC98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D03DC5D-CF69-9E4F-8900-CDF825BBF0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FCF518-9D9B-1C4E-AF76-A5BA9924D6E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DD7CB-79D9-254C-A236-895B5B36A6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77415D-88BC-C244-8AB6-00A216D2F56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5E8A28-B9EB-4443-BC97-830498B7425C}"/>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8" name="Footer Placeholder 7">
            <a:extLst>
              <a:ext uri="{FF2B5EF4-FFF2-40B4-BE49-F238E27FC236}">
                <a16:creationId xmlns:a16="http://schemas.microsoft.com/office/drawing/2014/main" id="{0B94F270-1DDC-0C46-846F-E1CBD4F3A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D67AF-38E0-6C45-BC35-B603692730E1}"/>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6704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32BF-E20C-324D-BCDD-28DA534228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181271-1B7B-4745-A39B-D53568FEECBF}"/>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4" name="Footer Placeholder 3">
            <a:extLst>
              <a:ext uri="{FF2B5EF4-FFF2-40B4-BE49-F238E27FC236}">
                <a16:creationId xmlns:a16="http://schemas.microsoft.com/office/drawing/2014/main" id="{F8552EBD-E2C2-8C43-8438-0C73A79E42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D5CA70-A297-DE49-B931-88F5C49F8D2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559774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9985E-A054-0A4B-A6E2-04DA7B3FBBEF}"/>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3" name="Footer Placeholder 2">
            <a:extLst>
              <a:ext uri="{FF2B5EF4-FFF2-40B4-BE49-F238E27FC236}">
                <a16:creationId xmlns:a16="http://schemas.microsoft.com/office/drawing/2014/main" id="{0B00CB2F-4E26-754A-9247-ADF0571158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B38EF-C4AA-CB45-8396-DA6770D0B11E}"/>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04019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89B-4B21-EF45-86DC-864199DF29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39998-FD94-AC44-98A6-FA858A2A9B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D3787-BE03-A14B-8DDC-18E039711B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5F885-28BA-F843-A319-DBB0127AB2AC}"/>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6" name="Footer Placeholder 5">
            <a:extLst>
              <a:ext uri="{FF2B5EF4-FFF2-40B4-BE49-F238E27FC236}">
                <a16:creationId xmlns:a16="http://schemas.microsoft.com/office/drawing/2014/main" id="{744E580F-74E9-7A49-8287-102443F7E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5A858-621D-9743-95B1-CEBF5684CBF3}"/>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180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1F71-EBFB-7844-A5C2-E3D961BC6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B49D7B1-4146-1A44-B32F-C75E4C48D1C3}"/>
              </a:ext>
            </a:extLst>
          </p:cNvPr>
          <p:cNvSpPr>
            <a:spLocks noGrp="1"/>
          </p:cNvSpPr>
          <p:nvPr>
            <p:ph idx="1"/>
          </p:nvPr>
        </p:nvSpPr>
        <p:spPr>
          <a:xfrm>
            <a:off x="838200" y="1825625"/>
            <a:ext cx="10515600" cy="415529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9B759-BB43-CA43-B002-F039B2FE7FD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5" name="Footer Placeholder 4">
            <a:extLst>
              <a:ext uri="{FF2B5EF4-FFF2-40B4-BE49-F238E27FC236}">
                <a16:creationId xmlns:a16="http://schemas.microsoft.com/office/drawing/2014/main" id="{97192A43-6FE1-E244-A313-868A1F5FE9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663624-B94E-514E-B63D-A1B2EEE6C3BF}"/>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473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F0E5-BD0F-B849-B119-1FAF478E66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F4A7E-E6FE-BC4B-8FAE-E488EA8820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1549A-C4A4-E543-A006-66F090F3C9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B4803D-0EBC-2E46-ACFE-83CAC4CF410F}"/>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6" name="Footer Placeholder 5">
            <a:extLst>
              <a:ext uri="{FF2B5EF4-FFF2-40B4-BE49-F238E27FC236}">
                <a16:creationId xmlns:a16="http://schemas.microsoft.com/office/drawing/2014/main" id="{177CA03C-4620-A744-A398-C601F9CC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AE9864-B3A9-D44C-82CF-CA84A0ADF792}"/>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844700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1CB-0E82-4942-AC84-7D82E53CC8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927C99-EBD9-564A-8C3B-5A5C51C6AD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900E7-4F26-2948-854B-6F8F13526C4C}"/>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0E899BC5-EA17-9040-98A3-56C679E4F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E04C8-DBD7-AD4A-AA98-ED89D6BED630}"/>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394737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43C3-94D2-6A40-9D62-6D2CD92C81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C0B0A-1248-E843-B3D6-AC11E3C2D9E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D184-C475-A341-BD80-9599EA843064}"/>
              </a:ext>
            </a:extLst>
          </p:cNvPr>
          <p:cNvSpPr>
            <a:spLocks noGrp="1"/>
          </p:cNvSpPr>
          <p:nvPr>
            <p:ph type="dt" sz="half" idx="10"/>
          </p:nvPr>
        </p:nvSpPr>
        <p:spPr/>
        <p:txBody>
          <a:body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E0C2B153-A7DE-084C-B9B8-72137AF5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FC46-285D-5545-B6B3-D3BDE37925F5}"/>
              </a:ext>
            </a:extLst>
          </p:cNvPr>
          <p:cNvSpPr>
            <a:spLocks noGrp="1"/>
          </p:cNvSpPr>
          <p:nvPr>
            <p:ph type="sldNum" sz="quarter" idx="12"/>
          </p:nvPr>
        </p:nvSpPr>
        <p:spPr/>
        <p:txBody>
          <a:bodyPr/>
          <a:lstStyle/>
          <a:p>
            <a:fld id="{A51EE7E8-58BE-694D-B916-CD3E98271B6F}" type="slidenum">
              <a:rPr lang="en-US" smtClean="0"/>
              <a:t>‹#›</a:t>
            </a:fld>
            <a:endParaRPr lang="en-US"/>
          </a:p>
        </p:txBody>
      </p:sp>
    </p:spTree>
    <p:extLst>
      <p:ext uri="{BB962C8B-B14F-4D97-AF65-F5344CB8AC3E}">
        <p14:creationId xmlns:p14="http://schemas.microsoft.com/office/powerpoint/2010/main" val="200346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A333-2CB7-5048-81B6-8046E31981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875CA-FCB6-6B4C-A889-9E566258FBB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54BDD-AACA-DF45-9BAF-BE35083BDD46}"/>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5" name="Footer Placeholder 4">
            <a:extLst>
              <a:ext uri="{FF2B5EF4-FFF2-40B4-BE49-F238E27FC236}">
                <a16:creationId xmlns:a16="http://schemas.microsoft.com/office/drawing/2014/main" id="{A6D35881-855E-3E49-BDBD-EFA49B6FD2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84B9D-6CE8-764B-8828-EF0BC8D8CDBD}"/>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50735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9066-43FD-C34F-B680-198F00292C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7381C8-10DF-4F40-8193-BF578DE4CB0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BB234-FED7-164A-AFF1-EBD36D216415}"/>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5" name="Footer Placeholder 4">
            <a:extLst>
              <a:ext uri="{FF2B5EF4-FFF2-40B4-BE49-F238E27FC236}">
                <a16:creationId xmlns:a16="http://schemas.microsoft.com/office/drawing/2014/main" id="{3EE3E851-49BC-8547-AA4B-8821A74E0B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8C7F1F-0382-6740-8F39-CC321E11BFC3}"/>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9668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7D5C-4BEF-6E41-8791-7082D27725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5C9A54-89D1-0642-9896-3ECF4292AA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09BD8A-BA8A-2946-A5D7-6DA730A70D7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5" name="Footer Placeholder 4">
            <a:extLst>
              <a:ext uri="{FF2B5EF4-FFF2-40B4-BE49-F238E27FC236}">
                <a16:creationId xmlns:a16="http://schemas.microsoft.com/office/drawing/2014/main" id="{F844977C-7CCB-694B-A9C9-1F68A10C45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4582BC-409E-5148-BB7E-C9DB642C1FE2}"/>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4800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3641-7C60-4642-BFEE-50E4A04133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E2573-A84A-F049-B397-1D07572B8C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E6381-BA68-CF4F-8202-4CEC9DF5F811}"/>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5F33D-D2E7-C341-A1CA-D8DC7FC7109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6" name="Footer Placeholder 5">
            <a:extLst>
              <a:ext uri="{FF2B5EF4-FFF2-40B4-BE49-F238E27FC236}">
                <a16:creationId xmlns:a16="http://schemas.microsoft.com/office/drawing/2014/main" id="{0C1F8C02-8C85-F548-97D5-D4FBEB24D2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1A0B22-F31D-D549-8072-836EB1EE1EB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830016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3E52-A1FB-924B-AE8A-17D4B55B15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907FCD-BA0A-C549-B501-CFE3FB0F3AF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05928C-12CD-DC44-A8B1-EA08EA6162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AB19A-54AA-BF49-BCD2-59C112A0BB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9BF5BB-0BF6-ED49-B1A8-E7C05026DBA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B8F31-7AFE-BE40-92FE-A9195C83710B}"/>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8" name="Footer Placeholder 7">
            <a:extLst>
              <a:ext uri="{FF2B5EF4-FFF2-40B4-BE49-F238E27FC236}">
                <a16:creationId xmlns:a16="http://schemas.microsoft.com/office/drawing/2014/main" id="{E7FC937C-6C6B-084B-9500-111AB153C0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E8E42B-D76D-A544-BDEB-33ABCEF5805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7966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660C-22EF-B948-AF8D-96242F53E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F6BB157-BD85-284A-AA81-8F53ECF5E838}"/>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4" name="Footer Placeholder 3">
            <a:extLst>
              <a:ext uri="{FF2B5EF4-FFF2-40B4-BE49-F238E27FC236}">
                <a16:creationId xmlns:a16="http://schemas.microsoft.com/office/drawing/2014/main" id="{9C61D091-725B-0C42-A734-E6A2D14DF3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DDBF9F4-73CE-CD49-A6B5-EA74B6CDAB07}"/>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113044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0F481-E25D-EE40-926F-CEF310CCC0A3}"/>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3" name="Footer Placeholder 2">
            <a:extLst>
              <a:ext uri="{FF2B5EF4-FFF2-40B4-BE49-F238E27FC236}">
                <a16:creationId xmlns:a16="http://schemas.microsoft.com/office/drawing/2014/main" id="{0EF618CA-4364-FD42-A5DE-559BAB430D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9A75E03-DB0F-6448-8AB0-B2FDC92029C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356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B658-19BD-7E4E-85CC-F61F7D51B9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0BB22-A9A5-3348-8B39-8948DFB20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60CBF2-8E90-C347-B3CC-6E649843981E}"/>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5" name="Footer Placeholder 4">
            <a:extLst>
              <a:ext uri="{FF2B5EF4-FFF2-40B4-BE49-F238E27FC236}">
                <a16:creationId xmlns:a16="http://schemas.microsoft.com/office/drawing/2014/main" id="{03F15ABF-5318-3D46-8AC9-7DB6B31712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56873-625D-6A4E-A2BA-023E6F171CF6}"/>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65806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35A6-C395-B64B-9226-0F69B13C25A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562465-E4B6-DA4E-8F56-ECC210031E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7B8F41-030D-DA40-A61C-23B8CCE59A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810003-CDD0-FE41-939C-DE6FA6B49287}"/>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6" name="Footer Placeholder 5">
            <a:extLst>
              <a:ext uri="{FF2B5EF4-FFF2-40B4-BE49-F238E27FC236}">
                <a16:creationId xmlns:a16="http://schemas.microsoft.com/office/drawing/2014/main" id="{04E1AA0F-56FD-4E49-9F94-8639D71F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929A80-A44B-254A-8AB6-FBF2C0573E5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761529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23C-2A8E-D04E-B859-C8D84E6258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83197-5812-134A-8DC0-3DB0624529F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CDBF1-CFF5-8548-A0CA-71B5EF1B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A7E561-A3E9-3F4E-8FD6-D4BE4AF6204C}"/>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6" name="Footer Placeholder 5">
            <a:extLst>
              <a:ext uri="{FF2B5EF4-FFF2-40B4-BE49-F238E27FC236}">
                <a16:creationId xmlns:a16="http://schemas.microsoft.com/office/drawing/2014/main" id="{8E9BF000-BB18-7D41-8B78-256129C4D7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411A77-434D-AF4B-B3AD-AACFA91B6C7C}"/>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3267874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BF1-A27A-7A49-ACBC-4517A88FD0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5DB5-88AF-9446-BB2B-DFB990B117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0620-F840-F942-8C30-6663B5AACD2F}"/>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5" name="Footer Placeholder 4">
            <a:extLst>
              <a:ext uri="{FF2B5EF4-FFF2-40B4-BE49-F238E27FC236}">
                <a16:creationId xmlns:a16="http://schemas.microsoft.com/office/drawing/2014/main" id="{9C121ED9-F275-494E-800D-7A35C4606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2E177-8431-4547-A691-A3EF8B1438B6}"/>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198269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BA1A8-A74A-F549-B974-A197CCF2BF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B38FF-10B8-2B4A-9ECA-FFEDE21E95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410EA-BB45-714A-938A-960010D14CA2}"/>
              </a:ext>
            </a:extLst>
          </p:cNvPr>
          <p:cNvSpPr>
            <a:spLocks noGrp="1"/>
          </p:cNvSpPr>
          <p:nvPr>
            <p:ph type="dt" sz="half" idx="10"/>
          </p:nvPr>
        </p:nvSpPr>
        <p:spPr>
          <a:xfrm>
            <a:off x="838200" y="6356350"/>
            <a:ext cx="2743200" cy="365125"/>
          </a:xfrm>
          <a:prstGeom prst="rect">
            <a:avLst/>
          </a:prstGeom>
        </p:spPr>
        <p:txBody>
          <a:bodyPr/>
          <a:lstStyle/>
          <a:p>
            <a:fld id="{2BF7040E-5492-7348-8F68-F52252698FD3}" type="datetimeFigureOut">
              <a:rPr lang="en-US" smtClean="0"/>
              <a:t>4/24/23</a:t>
            </a:fld>
            <a:endParaRPr lang="en-US"/>
          </a:p>
        </p:txBody>
      </p:sp>
      <p:sp>
        <p:nvSpPr>
          <p:cNvPr id="5" name="Footer Placeholder 4">
            <a:extLst>
              <a:ext uri="{FF2B5EF4-FFF2-40B4-BE49-F238E27FC236}">
                <a16:creationId xmlns:a16="http://schemas.microsoft.com/office/drawing/2014/main" id="{662741AD-6708-F940-84CB-5649C6E28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F0213-3B9A-5745-BFFA-9F62C1C73981}"/>
              </a:ext>
            </a:extLst>
          </p:cNvPr>
          <p:cNvSpPr>
            <a:spLocks noGrp="1"/>
          </p:cNvSpPr>
          <p:nvPr>
            <p:ph type="sldNum" sz="quarter" idx="12"/>
          </p:nvPr>
        </p:nvSpPr>
        <p:spPr>
          <a:xfrm>
            <a:off x="8610600" y="6356350"/>
            <a:ext cx="2743200" cy="365125"/>
          </a:xfrm>
          <a:prstGeom prst="rect">
            <a:avLst/>
          </a:prstGeom>
        </p:spPr>
        <p:txBody>
          <a:bodyPr/>
          <a:lstStyle/>
          <a:p>
            <a:fld id="{97B0C113-4449-D745-8843-BEAF6E24F0FC}" type="slidenum">
              <a:rPr lang="en-US" smtClean="0"/>
              <a:t>‹#›</a:t>
            </a:fld>
            <a:endParaRPr lang="en-US"/>
          </a:p>
        </p:txBody>
      </p:sp>
    </p:spTree>
    <p:extLst>
      <p:ext uri="{BB962C8B-B14F-4D97-AF65-F5344CB8AC3E}">
        <p14:creationId xmlns:p14="http://schemas.microsoft.com/office/powerpoint/2010/main" val="24661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163A-C618-4646-A4B8-2657108A5F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B958B-EF6E-2345-9426-79D0AE43380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566E4-1841-0945-AE1A-E25B51E8E63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3469C-5574-E145-A33A-6F8080BF2CF0}"/>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6" name="Footer Placeholder 5">
            <a:extLst>
              <a:ext uri="{FF2B5EF4-FFF2-40B4-BE49-F238E27FC236}">
                <a16:creationId xmlns:a16="http://schemas.microsoft.com/office/drawing/2014/main" id="{D676E3F9-16F1-9C4E-B644-1962CC7E4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DCB029-CDCB-424D-9449-F68571D8DE62}"/>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35917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1A-682E-9846-8BCA-29AB969DE4C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174738-AE95-B542-AF61-FB10DF56B8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9BB3D-44F6-F548-A814-7836CF09DFE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83535-E38F-3C4A-9CAE-86C52321E8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7598E-FE61-9B4F-9B08-C60F14A968E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AC350-7F28-724A-A096-C12DE19EE44B}"/>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8" name="Footer Placeholder 7">
            <a:extLst>
              <a:ext uri="{FF2B5EF4-FFF2-40B4-BE49-F238E27FC236}">
                <a16:creationId xmlns:a16="http://schemas.microsoft.com/office/drawing/2014/main" id="{9C0ABCF8-1F76-874A-B4F0-0206D8DE72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D456734-E543-2343-BD4A-6203B96EA4E4}"/>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15889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4657-B169-534D-953C-A12653DF79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BFE017F-0205-BB4B-B668-B87E5D8DAA9F}"/>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4" name="Footer Placeholder 3">
            <a:extLst>
              <a:ext uri="{FF2B5EF4-FFF2-40B4-BE49-F238E27FC236}">
                <a16:creationId xmlns:a16="http://schemas.microsoft.com/office/drawing/2014/main" id="{AAB9C329-99DD-E64D-A3B0-55E68E6294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9BE883-C6F5-7C40-97DE-C5B9A24EEED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71852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5F3F4-1FFC-9845-BE9F-83473FCC4937}"/>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3" name="Footer Placeholder 2">
            <a:extLst>
              <a:ext uri="{FF2B5EF4-FFF2-40B4-BE49-F238E27FC236}">
                <a16:creationId xmlns:a16="http://schemas.microsoft.com/office/drawing/2014/main" id="{EDC81A09-3A44-DA4D-A70F-318D3713B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A72DF2-2AB0-C145-85E3-913AFAB4B138}"/>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3213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FD71-D705-064F-B501-ABAF00C0A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4C072-17E2-BB4C-8851-04E8787277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E11D34-F2E2-6442-B4BF-06C14EDDE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6CB6B-BB4F-AA4F-A52B-99007173A45C}"/>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6" name="Footer Placeholder 5">
            <a:extLst>
              <a:ext uri="{FF2B5EF4-FFF2-40B4-BE49-F238E27FC236}">
                <a16:creationId xmlns:a16="http://schemas.microsoft.com/office/drawing/2014/main" id="{F340AF8A-13FA-FE4F-8343-897FA0663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F2CAE-896A-4646-A26E-566B69367E09}"/>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22946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D727-2B92-7E4A-9769-A50707EC79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FF1DC-A61D-6F49-84B2-CCF218574C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CB2CEE-91E6-2544-A5B0-59F662732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1B5BE-CB7A-AC48-9373-68E2C9E57422}"/>
              </a:ext>
            </a:extLst>
          </p:cNvPr>
          <p:cNvSpPr>
            <a:spLocks noGrp="1"/>
          </p:cNvSpPr>
          <p:nvPr>
            <p:ph type="dt" sz="half" idx="10"/>
          </p:nvPr>
        </p:nvSpPr>
        <p:spPr>
          <a:xfrm>
            <a:off x="838200" y="6356350"/>
            <a:ext cx="2743200" cy="365125"/>
          </a:xfrm>
          <a:prstGeom prst="rect">
            <a:avLst/>
          </a:prstGeom>
        </p:spPr>
        <p:txBody>
          <a:bodyPr/>
          <a:lstStyle/>
          <a:p>
            <a:fld id="{43BB3AEF-DA6F-754A-9036-D7A71372F8FC}" type="datetimeFigureOut">
              <a:rPr lang="en-US" smtClean="0"/>
              <a:t>4/24/23</a:t>
            </a:fld>
            <a:endParaRPr lang="en-US"/>
          </a:p>
        </p:txBody>
      </p:sp>
      <p:sp>
        <p:nvSpPr>
          <p:cNvPr id="6" name="Footer Placeholder 5">
            <a:extLst>
              <a:ext uri="{FF2B5EF4-FFF2-40B4-BE49-F238E27FC236}">
                <a16:creationId xmlns:a16="http://schemas.microsoft.com/office/drawing/2014/main" id="{654DCD57-20F8-D945-9989-F894F25250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319BDB-5FD5-BE49-831E-92940A255541}"/>
              </a:ext>
            </a:extLst>
          </p:cNvPr>
          <p:cNvSpPr>
            <a:spLocks noGrp="1"/>
          </p:cNvSpPr>
          <p:nvPr>
            <p:ph type="sldNum" sz="quarter" idx="12"/>
          </p:nvPr>
        </p:nvSpPr>
        <p:spPr>
          <a:xfrm>
            <a:off x="8610600" y="6356350"/>
            <a:ext cx="2743200" cy="365125"/>
          </a:xfrm>
          <a:prstGeom prst="rect">
            <a:avLst/>
          </a:prstGeom>
        </p:spPr>
        <p:txBody>
          <a:bodyPr/>
          <a:lstStyle/>
          <a:p>
            <a:fld id="{BC499B43-CF86-4C4B-9D2F-A897A051D811}" type="slidenum">
              <a:rPr lang="en-US" smtClean="0"/>
              <a:t>‹#›</a:t>
            </a:fld>
            <a:endParaRPr lang="en-US"/>
          </a:p>
        </p:txBody>
      </p:sp>
    </p:spTree>
    <p:extLst>
      <p:ext uri="{BB962C8B-B14F-4D97-AF65-F5344CB8AC3E}">
        <p14:creationId xmlns:p14="http://schemas.microsoft.com/office/powerpoint/2010/main" val="93391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537A-8A4C-0143-8D46-089F62AA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26F327DD-3AB4-2649-9474-0805BB9D61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3026" y="1800964"/>
            <a:ext cx="2799149" cy="2799149"/>
          </a:xfrm>
          <a:prstGeom prst="rect">
            <a:avLst/>
          </a:prstGeom>
        </p:spPr>
      </p:pic>
      <p:sp>
        <p:nvSpPr>
          <p:cNvPr id="6" name="Rectangle 5">
            <a:extLst>
              <a:ext uri="{FF2B5EF4-FFF2-40B4-BE49-F238E27FC236}">
                <a16:creationId xmlns:a16="http://schemas.microsoft.com/office/drawing/2014/main" id="{36A4CEF3-5455-0943-B2B6-B491C8823EEF}"/>
              </a:ext>
            </a:extLst>
          </p:cNvPr>
          <p:cNvSpPr/>
          <p:nvPr userDrawn="1"/>
        </p:nvSpPr>
        <p:spPr>
          <a:xfrm>
            <a:off x="3487479" y="1475194"/>
            <a:ext cx="8704521" cy="386235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BCE12-BF67-6B4B-A024-868559619427}"/>
              </a:ext>
            </a:extLst>
          </p:cNvPr>
          <p:cNvSpPr/>
          <p:nvPr userDrawn="1"/>
        </p:nvSpPr>
        <p:spPr>
          <a:xfrm>
            <a:off x="3487479" y="5337544"/>
            <a:ext cx="8704522" cy="384050"/>
          </a:xfrm>
          <a:prstGeom prst="rect">
            <a:avLst/>
          </a:prstGeom>
          <a:gradFill flip="none" rotWithShape="1">
            <a:gsLst>
              <a:gs pos="16000">
                <a:srgbClr val="9C0000"/>
              </a:gs>
              <a:gs pos="43000">
                <a:srgbClr val="C00000"/>
              </a:gs>
              <a:gs pos="99000">
                <a:srgbClr val="F2CA20">
                  <a:lumMod val="90000"/>
                  <a:alpha val="8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19325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C101F47-4B88-CA43-863C-0BCC2733DE0B}"/>
              </a:ext>
            </a:extLst>
          </p:cNvPr>
          <p:cNvPicPr>
            <a:picLocks noChangeAspect="1"/>
          </p:cNvPicPr>
          <p:nvPr userDrawn="1"/>
        </p:nvPicPr>
        <p:blipFill>
          <a:blip r:embed="rId13"/>
          <a:stretch>
            <a:fillRect/>
          </a:stretch>
        </p:blipFill>
        <p:spPr>
          <a:xfrm>
            <a:off x="0" y="6242659"/>
            <a:ext cx="12192000" cy="635000"/>
          </a:xfrm>
          <a:prstGeom prst="rect">
            <a:avLst/>
          </a:prstGeom>
        </p:spPr>
      </p:pic>
      <p:sp>
        <p:nvSpPr>
          <p:cNvPr id="2" name="Title Placeholder 1">
            <a:extLst>
              <a:ext uri="{FF2B5EF4-FFF2-40B4-BE49-F238E27FC236}">
                <a16:creationId xmlns:a16="http://schemas.microsoft.com/office/drawing/2014/main" id="{895A33D6-D6F3-1846-AFB6-993119D0F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4DB48D-49A5-DA4B-907D-9BA628E4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F9E8AA-F1C7-0D48-AE56-7B7D0BD5F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78B72-6520-7C48-9EC9-C3366CDF2022}" type="datetimeFigureOut">
              <a:rPr lang="en-US" smtClean="0"/>
              <a:t>4/24/23</a:t>
            </a:fld>
            <a:endParaRPr lang="en-US"/>
          </a:p>
        </p:txBody>
      </p:sp>
      <p:sp>
        <p:nvSpPr>
          <p:cNvPr id="5" name="Footer Placeholder 4">
            <a:extLst>
              <a:ext uri="{FF2B5EF4-FFF2-40B4-BE49-F238E27FC236}">
                <a16:creationId xmlns:a16="http://schemas.microsoft.com/office/drawing/2014/main" id="{90A67A56-C345-BC4B-9CA9-B380E4F87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85126-2EE4-0346-9663-F89A8510A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EE7E8-58BE-694D-B916-CD3E98271B6F}" type="slidenum">
              <a:rPr lang="en-US" smtClean="0"/>
              <a:t>‹#›</a:t>
            </a:fld>
            <a:endParaRPr lang="en-US"/>
          </a:p>
        </p:txBody>
      </p:sp>
      <p:sp>
        <p:nvSpPr>
          <p:cNvPr id="8" name="Rectangle 7">
            <a:extLst>
              <a:ext uri="{FF2B5EF4-FFF2-40B4-BE49-F238E27FC236}">
                <a16:creationId xmlns:a16="http://schemas.microsoft.com/office/drawing/2014/main" id="{EF50EEC6-258B-B04B-8D2F-AE39B527D255}"/>
              </a:ext>
            </a:extLst>
          </p:cNvPr>
          <p:cNvSpPr/>
          <p:nvPr userDrawn="1"/>
        </p:nvSpPr>
        <p:spPr>
          <a:xfrm>
            <a:off x="10868608" y="0"/>
            <a:ext cx="970384" cy="970384"/>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7067" y="-64332"/>
            <a:ext cx="1034716" cy="1034716"/>
          </a:xfrm>
          <a:prstGeom prst="rect">
            <a:avLst/>
          </a:prstGeom>
        </p:spPr>
      </p:pic>
      <p:sp>
        <p:nvSpPr>
          <p:cNvPr id="10" name="TextBox 9">
            <a:extLst>
              <a:ext uri="{FF2B5EF4-FFF2-40B4-BE49-F238E27FC236}">
                <a16:creationId xmlns:a16="http://schemas.microsoft.com/office/drawing/2014/main" id="{45A67430-E954-1146-960D-CFAD9A660D84}"/>
              </a:ext>
            </a:extLst>
          </p:cNvPr>
          <p:cNvSpPr txBox="1"/>
          <p:nvPr userDrawn="1"/>
        </p:nvSpPr>
        <p:spPr>
          <a:xfrm>
            <a:off x="185530" y="6362241"/>
            <a:ext cx="4691743" cy="369332"/>
          </a:xfrm>
          <a:prstGeom prst="rect">
            <a:avLst/>
          </a:prstGeom>
          <a:noFill/>
        </p:spPr>
        <p:txBody>
          <a:bodyPr wrap="square" rtlCol="0">
            <a:spAutoFit/>
          </a:bodyPr>
          <a:lstStyle/>
          <a:p>
            <a:r>
              <a:rPr lang="en-PH" sz="1800" kern="1200" dirty="0">
                <a:solidFill>
                  <a:schemeClr val="bg1"/>
                </a:solidFill>
                <a:effectLst/>
                <a:latin typeface="Montserrat Medium" pitchFamily="2" charset="77"/>
                <a:ea typeface="+mn-ea"/>
                <a:cs typeface="+mn-cs"/>
              </a:rPr>
              <a:t>Rex Curriculum Resource </a:t>
            </a:r>
          </a:p>
        </p:txBody>
      </p:sp>
      <p:sp>
        <p:nvSpPr>
          <p:cNvPr id="12" name="TextBox 11">
            <a:extLst>
              <a:ext uri="{FF2B5EF4-FFF2-40B4-BE49-F238E27FC236}">
                <a16:creationId xmlns:a16="http://schemas.microsoft.com/office/drawing/2014/main" id="{0DA7BAE3-1328-D34C-90D4-DC955FE34F07}"/>
              </a:ext>
            </a:extLst>
          </p:cNvPr>
          <p:cNvSpPr txBox="1"/>
          <p:nvPr userDrawn="1"/>
        </p:nvSpPr>
        <p:spPr>
          <a:xfrm>
            <a:off x="9452660" y="6352143"/>
            <a:ext cx="2623284" cy="369332"/>
          </a:xfrm>
          <a:prstGeom prst="rect">
            <a:avLst/>
          </a:prstGeom>
          <a:noFill/>
        </p:spPr>
        <p:txBody>
          <a:bodyPr wrap="square" rtlCol="0">
            <a:spAutoFit/>
          </a:bodyPr>
          <a:lstStyle/>
          <a:p>
            <a:r>
              <a:rPr lang="en-PH" sz="1800" b="0" kern="1200" dirty="0">
                <a:solidFill>
                  <a:schemeClr val="bg1"/>
                </a:solidFill>
                <a:effectLst/>
                <a:latin typeface="Montserrat Medium" pitchFamily="2" charset="77"/>
                <a:ea typeface="+mn-ea"/>
                <a:cs typeface="+mn-cs"/>
              </a:rPr>
              <a:t>WWW.REX.COM.PH</a:t>
            </a:r>
            <a:endParaRPr lang="en-PH" sz="1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070653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ontserrat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New REX Education Mission Logo V.png" descr="New REX Education Mission Logo V.png"/>
          <p:cNvPicPr>
            <a:picLocks noChangeAspect="1"/>
          </p:cNvPicPr>
          <p:nvPr userDrawn="1"/>
        </p:nvPicPr>
        <p:blipFill>
          <a:blip r:embed="rId13">
            <a:extLst/>
          </a:blip>
          <a:stretch>
            <a:fillRect/>
          </a:stretch>
        </p:blipFill>
        <p:spPr>
          <a:xfrm>
            <a:off x="2755939" y="1508902"/>
            <a:ext cx="6616364" cy="3384894"/>
          </a:xfrm>
          <a:prstGeom prst="rect">
            <a:avLst/>
          </a:prstGeom>
          <a:ln w="12700">
            <a:miter lim="400000"/>
          </a:ln>
        </p:spPr>
      </p:pic>
    </p:spTree>
    <p:extLst>
      <p:ext uri="{BB962C8B-B14F-4D97-AF65-F5344CB8AC3E}">
        <p14:creationId xmlns:p14="http://schemas.microsoft.com/office/powerpoint/2010/main" val="2820531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2.tiff"/><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tif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64826F-9698-C044-8B09-B880D705E0C1}"/>
              </a:ext>
            </a:extLst>
          </p:cNvPr>
          <p:cNvSpPr txBox="1"/>
          <p:nvPr/>
        </p:nvSpPr>
        <p:spPr>
          <a:xfrm>
            <a:off x="4691705" y="3137918"/>
            <a:ext cx="6657472" cy="1200329"/>
          </a:xfrm>
          <a:prstGeom prst="rect">
            <a:avLst/>
          </a:prstGeom>
          <a:noFill/>
        </p:spPr>
        <p:txBody>
          <a:bodyPr wrap="square" rtlCol="0">
            <a:spAutoFit/>
          </a:bodyPr>
          <a:lstStyle/>
          <a:p>
            <a:pPr algn="ctr"/>
            <a:r>
              <a:rPr lang="en-US" sz="3600" b="1" dirty="0">
                <a:solidFill>
                  <a:schemeClr val="bg1"/>
                </a:solidFill>
                <a:latin typeface="Montserrat Medium" pitchFamily="2" charset="77"/>
              </a:rPr>
              <a:t>Factoring the Difference of Two Squares</a:t>
            </a:r>
          </a:p>
        </p:txBody>
      </p:sp>
    </p:spTree>
    <p:extLst>
      <p:ext uri="{BB962C8B-B14F-4D97-AF65-F5344CB8AC3E}">
        <p14:creationId xmlns:p14="http://schemas.microsoft.com/office/powerpoint/2010/main" val="115434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r>
                  <a:rPr lang="en-US" b="1" dirty="0"/>
                  <a:t>SOLUTION:</a:t>
                </a:r>
              </a:p>
              <a:p>
                <a:pPr marL="0" indent="0" algn="just">
                  <a:buNone/>
                </a:pPr>
                <a:r>
                  <a:rPr lang="en-US" b="1" dirty="0"/>
                  <a:t>     a.   </a:t>
                </a:r>
                <a:r>
                  <a:rPr lang="en-PH" b="1" dirty="0">
                    <a:latin typeface="Cambria Math" panose="02040503050406030204" pitchFamily="18" charset="0"/>
                  </a:rPr>
                  <a:t>20</a:t>
                </a:r>
                <a14:m>
                  <m:oMath xmlns:m="http://schemas.openxmlformats.org/officeDocument/2006/math">
                    <m:sSup>
                      <m:sSupPr>
                        <m:ctrlPr>
                          <a:rPr lang="en-PH" b="1" i="1">
                            <a:latin typeface="Cambria Math" panose="02040503050406030204" pitchFamily="18" charset="0"/>
                          </a:rPr>
                        </m:ctrlPr>
                      </m:sSupPr>
                      <m:e>
                        <m:r>
                          <a:rPr lang="en-US" b="1" i="0">
                            <a:latin typeface="Cambria Math" panose="02040503050406030204" pitchFamily="18" charset="0"/>
                          </a:rPr>
                          <m:t>𝐱</m:t>
                        </m:r>
                      </m:e>
                      <m:sup>
                        <m:r>
                          <a:rPr lang="en-US" b="1" i="1">
                            <a:latin typeface="Cambria Math" panose="02040503050406030204" pitchFamily="18" charset="0"/>
                          </a:rPr>
                          <m:t>𝟑</m:t>
                        </m:r>
                      </m:sup>
                    </m:sSup>
                  </m:oMath>
                </a14:m>
                <a:r>
                  <a:rPr lang="en-PH" b="1" dirty="0">
                    <a:latin typeface="Cambria Math" panose="02040503050406030204" pitchFamily="18" charset="0"/>
                  </a:rPr>
                  <a:t> – 5x</a:t>
                </a:r>
                <a:endParaRPr lang="en-PH" b="1" dirty="0"/>
              </a:p>
              <a:p>
                <a:pPr marL="0" indent="0" algn="just">
                  <a:buNone/>
                </a:pPr>
                <a:r>
                  <a:rPr lang="en-PH" dirty="0"/>
                  <a:t>	</a:t>
                </a:r>
                <a:r>
                  <a:rPr lang="en-PH" dirty="0">
                    <a:latin typeface="Cambria Math" panose="02040503050406030204" pitchFamily="18" charset="0"/>
                  </a:rPr>
                  <a:t> 20</a:t>
                </a:r>
                <a14:m>
                  <m:oMath xmlns:m="http://schemas.openxmlformats.org/officeDocument/2006/math">
                    <m:sSup>
                      <m:sSupPr>
                        <m:ctrlPr>
                          <a:rPr lang="en-PH" i="1">
                            <a:latin typeface="Cambria Math" panose="02040503050406030204" pitchFamily="18" charset="0"/>
                          </a:rPr>
                        </m:ctrlPr>
                      </m:sSupPr>
                      <m:e>
                        <m:r>
                          <m:rPr>
                            <m:sty m:val="p"/>
                          </m:rPr>
                          <a:rPr lang="en-US" b="0" i="1">
                            <a:latin typeface="Cambria Math" panose="02040503050406030204" pitchFamily="18" charset="0"/>
                          </a:rPr>
                          <m:t>x</m:t>
                        </m:r>
                      </m:e>
                      <m:sup>
                        <m:r>
                          <a:rPr lang="en-US" b="0" i="1">
                            <a:latin typeface="Cambria Math" panose="02040503050406030204" pitchFamily="18" charset="0"/>
                          </a:rPr>
                          <m:t>3</m:t>
                        </m:r>
                      </m:sup>
                    </m:sSup>
                  </m:oMath>
                </a14:m>
                <a:r>
                  <a:rPr lang="en-PH" dirty="0">
                    <a:latin typeface="Cambria Math" panose="02040503050406030204" pitchFamily="18" charset="0"/>
                  </a:rPr>
                  <a:t> – 5x  =  5x(4</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r>
                  <a:rPr lang="en-US" dirty="0"/>
                  <a:t>		Factor out 5x, the GCF.</a:t>
                </a:r>
              </a:p>
              <a:p>
                <a:pPr marL="0" indent="0" algn="just">
                  <a:buNone/>
                </a:pPr>
                <a:r>
                  <a:rPr lang="en-US" dirty="0"/>
                  <a:t>		          </a:t>
                </a:r>
                <a:r>
                  <a:rPr lang="en-PH" dirty="0">
                    <a:latin typeface="Cambria Math" panose="02040503050406030204" pitchFamily="18" charset="0"/>
                  </a:rPr>
                  <a:t>=  5x[(2</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1</m:t>
                        </m:r>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Express the second factor as the</a:t>
                </a:r>
              </a:p>
              <a:p>
                <a:pPr marL="0" indent="0" algn="just">
                  <a:buNone/>
                </a:pPr>
                <a:r>
                  <a:rPr lang="en-US" dirty="0"/>
                  <a:t>							difference of two squares.</a:t>
                </a:r>
              </a:p>
              <a:p>
                <a:pPr marL="0" indent="0" algn="just">
                  <a:buNone/>
                </a:pPr>
                <a:r>
                  <a:rPr lang="en-US" dirty="0"/>
                  <a:t>		          </a:t>
                </a:r>
                <a:r>
                  <a:rPr lang="en-PH" dirty="0">
                    <a:latin typeface="Cambria Math" panose="02040503050406030204" pitchFamily="18" charset="0"/>
                  </a:rPr>
                  <a:t>=  5x(2</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+1)(2</m:t>
                    </m:r>
                    <m:r>
                      <m:rPr>
                        <m:sty m:val="p"/>
                      </m:rPr>
                      <a:rPr lang="en-US" b="0" i="0" smtClean="0">
                        <a:latin typeface="Cambria Math" panose="02040503050406030204" pitchFamily="18" charset="0"/>
                      </a:rPr>
                      <m:t>x</m:t>
                    </m:r>
                    <m:r>
                      <a:rPr lang="en-US" b="0" i="0" smtClean="0">
                        <a:latin typeface="Cambria Math" panose="02040503050406030204" pitchFamily="18" charset="0"/>
                      </a:rPr>
                      <m:t>−1)</m:t>
                    </m:r>
                  </m:oMath>
                </a14:m>
                <a:r>
                  <a:rPr lang="en-US" dirty="0"/>
                  <a:t>	The factors are the sum and								difference of the squared terms.</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129012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7"/>
                <a:ext cx="11353800" cy="4802187"/>
              </a:xfrm>
            </p:spPr>
            <p:txBody>
              <a:bodyPr>
                <a:normAutofit/>
              </a:bodyPr>
              <a:lstStyle/>
              <a:p>
                <a:pPr marL="0" indent="0" algn="just">
                  <a:buNone/>
                </a:pPr>
                <a:r>
                  <a:rPr lang="en-US" dirty="0"/>
                  <a:t>Factor each completely.</a:t>
                </a:r>
              </a:p>
              <a:p>
                <a:pPr marL="0" indent="0" algn="just">
                  <a:buNone/>
                </a:pPr>
                <a:r>
                  <a:rPr lang="en-US" b="1" dirty="0"/>
                  <a:t>SOLUTION:</a:t>
                </a:r>
              </a:p>
              <a:p>
                <a:pPr marL="0" indent="0" algn="just">
                  <a:buNone/>
                </a:pPr>
                <a:r>
                  <a:rPr lang="en-US" b="1" dirty="0"/>
                  <a:t>     b.   </a:t>
                </a:r>
                <a:r>
                  <a:rPr lang="en-PH" b="1" dirty="0">
                    <a:latin typeface="Cambria Math" panose="02040503050406030204" pitchFamily="18" charset="0"/>
                  </a:rPr>
                  <a:t>112 – 175</a:t>
                </a:r>
                <a14:m>
                  <m:oMath xmlns:m="http://schemas.openxmlformats.org/officeDocument/2006/math">
                    <m:sSup>
                      <m:sSupPr>
                        <m:ctrlPr>
                          <a:rPr lang="en-PH" b="1">
                            <a:latin typeface="Cambria Math" panose="02040503050406030204" pitchFamily="18" charset="0"/>
                          </a:rPr>
                        </m:ctrlPr>
                      </m:sSupPr>
                      <m:e>
                        <m:r>
                          <a:rPr lang="en-US" b="1" i="0">
                            <a:latin typeface="Cambria Math" panose="02040503050406030204" pitchFamily="18" charset="0"/>
                          </a:rPr>
                          <m:t>𝐦</m:t>
                        </m:r>
                      </m:e>
                      <m:sup>
                        <m:r>
                          <a:rPr lang="en-US" b="1" i="0">
                            <a:latin typeface="Cambria Math" panose="02040503050406030204" pitchFamily="18" charset="0"/>
                          </a:rPr>
                          <m:t>𝟒</m:t>
                        </m:r>
                      </m:sup>
                    </m:sSup>
                  </m:oMath>
                </a14:m>
                <a:endParaRPr lang="en-PH" b="1" dirty="0"/>
              </a:p>
              <a:p>
                <a:pPr marL="0" indent="0" algn="just">
                  <a:buNone/>
                </a:pPr>
                <a:r>
                  <a:rPr lang="en-PH" dirty="0"/>
                  <a:t>	</a:t>
                </a:r>
                <a:r>
                  <a:rPr lang="en-PH" dirty="0">
                    <a:latin typeface="Cambria Math" panose="02040503050406030204" pitchFamily="18" charset="0"/>
                  </a:rPr>
                  <a:t>112 – 175</a:t>
                </a:r>
                <a14:m>
                  <m:oMath xmlns:m="http://schemas.openxmlformats.org/officeDocument/2006/math">
                    <m:sSup>
                      <m:sSupPr>
                        <m:ctrlPr>
                          <a:rPr lang="en-PH" i="1" smtClean="0">
                            <a:latin typeface="Cambria Math" panose="02040503050406030204" pitchFamily="18" charset="0"/>
                          </a:rPr>
                        </m:ctrlPr>
                      </m:sSupPr>
                      <m:e>
                        <m:r>
                          <m:rPr>
                            <m:sty m:val="p"/>
                          </m:rPr>
                          <a:rPr lang="en-US" b="0" i="1">
                            <a:latin typeface="Cambria Math" panose="02040503050406030204" pitchFamily="18" charset="0"/>
                          </a:rPr>
                          <m:t>m</m:t>
                        </m:r>
                      </m:e>
                      <m:sup>
                        <m:r>
                          <a:rPr lang="en-US" b="0" i="1">
                            <a:latin typeface="Cambria Math" panose="02040503050406030204" pitchFamily="18" charset="0"/>
                          </a:rPr>
                          <m:t>4</m:t>
                        </m:r>
                      </m:sup>
                    </m:sSup>
                    <m:r>
                      <a:rPr lang="en-US" b="0" i="1" smtClean="0">
                        <a:latin typeface="Cambria Math" panose="02040503050406030204" pitchFamily="18" charset="0"/>
                      </a:rPr>
                      <m:t>=7(16−</m:t>
                    </m:r>
                  </m:oMath>
                </a14:m>
                <a:r>
                  <a:rPr lang="en-PH" dirty="0">
                    <a:latin typeface="Cambria Math" panose="02040503050406030204" pitchFamily="18" charset="0"/>
                  </a:rPr>
                  <a:t> 25</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m</m:t>
                        </m:r>
                      </m:e>
                      <m:sup>
                        <m:r>
                          <a:rPr lang="en-US" i="1">
                            <a:latin typeface="Cambria Math" panose="02040503050406030204" pitchFamily="18" charset="0"/>
                          </a:rPr>
                          <m:t>4</m:t>
                        </m:r>
                      </m:sup>
                    </m:sSup>
                    <m:r>
                      <a:rPr lang="en-US" b="0" i="1" smtClean="0">
                        <a:latin typeface="Cambria Math" panose="02040503050406030204" pitchFamily="18" charset="0"/>
                      </a:rPr>
                      <m:t>)</m:t>
                    </m:r>
                  </m:oMath>
                </a14:m>
                <a:r>
                  <a:rPr lang="en-US" b="0" dirty="0">
                    <a:latin typeface="Cambria Math" panose="02040503050406030204" pitchFamily="18" charset="0"/>
                  </a:rPr>
                  <a:t>		</a:t>
                </a:r>
                <a:r>
                  <a:rPr lang="en-US" b="0" dirty="0">
                    <a:latin typeface="Calibri" panose="020F0502020204030204" pitchFamily="34" charset="0"/>
                    <a:cs typeface="Calibri" panose="020F0502020204030204" pitchFamily="34" charset="0"/>
                  </a:rPr>
                  <a:t>Factor out 7, the GCF.</a:t>
                </a:r>
              </a:p>
              <a:p>
                <a:pPr marL="0" indent="0" algn="just">
                  <a:buNone/>
                </a:pPr>
                <a:r>
                  <a:rPr lang="en-US" dirty="0"/>
                  <a:t>			   </a:t>
                </a:r>
                <a14:m>
                  <m:oMath xmlns:m="http://schemas.openxmlformats.org/officeDocument/2006/math">
                    <m:r>
                      <a:rPr lang="en-US" i="1">
                        <a:latin typeface="Cambria Math" panose="02040503050406030204" pitchFamily="18" charset="0"/>
                      </a:rPr>
                      <m:t>=7</m:t>
                    </m:r>
                    <m:r>
                      <a:rPr lang="en-US" b="0" i="1" smtClean="0">
                        <a:latin typeface="Cambria Math" panose="02040503050406030204" pitchFamily="18" charset="0"/>
                      </a:rPr>
                      <m:t>[</m:t>
                    </m:r>
                    <m:sSup>
                      <m:sSupPr>
                        <m:ctrlPr>
                          <a:rPr lang="en-PH" i="1">
                            <a:latin typeface="Cambria Math" panose="02040503050406030204" pitchFamily="18" charset="0"/>
                          </a:rPr>
                        </m:ctrlPr>
                      </m:sSupPr>
                      <m:e>
                        <m:d>
                          <m:dPr>
                            <m:ctrlPr>
                              <a:rPr lang="en-US" i="1">
                                <a:latin typeface="Cambria Math" panose="02040503050406030204" pitchFamily="18" charset="0"/>
                              </a:rPr>
                            </m:ctrlPr>
                          </m:dPr>
                          <m:e>
                            <m:sSup>
                              <m:sSupPr>
                                <m:ctrlPr>
                                  <a:rPr lang="en-PH" i="1">
                                    <a:latin typeface="Cambria Math" panose="02040503050406030204" pitchFamily="18" charset="0"/>
                                  </a:rPr>
                                </m:ctrlPr>
                              </m:sSupPr>
                              <m:e>
                                <m:r>
                                  <a:rPr lang="en-US" i="1">
                                    <a:latin typeface="Cambria Math" panose="02040503050406030204" pitchFamily="18" charset="0"/>
                                  </a:rPr>
                                  <m:t>4</m:t>
                                </m:r>
                              </m:e>
                              <m:sup>
                                <m:r>
                                  <a:rPr lang="en-US" i="1">
                                    <a:latin typeface="Cambria Math" panose="02040503050406030204" pitchFamily="18" charset="0"/>
                                  </a:rPr>
                                  <m:t>2</m:t>
                                </m:r>
                              </m:sup>
                            </m:sSup>
                            <m:r>
                              <a:rPr lang="en-US" i="1">
                                <a:latin typeface="Cambria Math" panose="02040503050406030204" pitchFamily="18" charset="0"/>
                              </a:rPr>
                              <m:t>−</m:t>
                            </m:r>
                            <m:r>
                              <m:rPr>
                                <m:nor/>
                              </m:rPr>
                              <a:rPr lang="en-PH" dirty="0">
                                <a:latin typeface="Cambria Math" panose="02040503050406030204" pitchFamily="18" charset="0"/>
                              </a:rPr>
                              <m:t> 5</m:t>
                            </m:r>
                            <m:sSup>
                              <m:sSupPr>
                                <m:ctrlPr>
                                  <a:rPr lang="en-PH" i="1">
                                    <a:latin typeface="Cambria Math" panose="02040503050406030204" pitchFamily="18" charset="0"/>
                                  </a:rPr>
                                </m:ctrlPr>
                              </m:sSupPr>
                              <m:e>
                                <m:r>
                                  <m:rPr>
                                    <m:sty m:val="p"/>
                                  </m:rPr>
                                  <a:rPr lang="en-US" i="1">
                                    <a:latin typeface="Cambria Math" panose="02040503050406030204" pitchFamily="18" charset="0"/>
                                  </a:rPr>
                                  <m:t>m</m:t>
                                </m:r>
                              </m:e>
                              <m:sup>
                                <m:r>
                                  <a:rPr lang="en-US" i="1">
                                    <a:latin typeface="Cambria Math" panose="02040503050406030204" pitchFamily="18" charset="0"/>
                                  </a:rPr>
                                  <m:t>2</m:t>
                                </m:r>
                              </m:sup>
                            </m:sSup>
                          </m:e>
                        </m:d>
                      </m:e>
                      <m:sup>
                        <m:r>
                          <a:rPr lang="en-US" i="1">
                            <a:latin typeface="Cambria Math" panose="02040503050406030204" pitchFamily="18" charset="0"/>
                          </a:rPr>
                          <m:t>2</m:t>
                        </m:r>
                      </m:sup>
                    </m:sSup>
                    <m:r>
                      <a:rPr lang="en-US" b="0" i="1" smtClean="0">
                        <a:latin typeface="Cambria Math" panose="02040503050406030204" pitchFamily="18" charset="0"/>
                      </a:rPr>
                      <m:t>]</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Express the second factor</a:t>
                </a:r>
              </a:p>
              <a:p>
                <a:pPr marL="0" indent="0" algn="just">
                  <a:buNone/>
                </a:pPr>
                <a:r>
                  <a:rPr lang="en-US"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as the difference of squares</a:t>
                </a:r>
                <a:endParaRPr lang="en-US" sz="2700" dirty="0">
                  <a:latin typeface="Cambria Math" panose="02040503050406030204" pitchFamily="18" charset="0"/>
                </a:endParaRPr>
              </a:p>
              <a:p>
                <a:pPr marL="0" indent="0" algn="just">
                  <a:buNone/>
                </a:pPr>
                <a:r>
                  <a:rPr lang="en-US" dirty="0">
                    <a:latin typeface="Cambria Math" panose="02040503050406030204" pitchFamily="18" charset="0"/>
                  </a:rPr>
                  <a:t>			   = 7(4 + </a:t>
                </a:r>
                <a14:m>
                  <m:oMath xmlns:m="http://schemas.openxmlformats.org/officeDocument/2006/math">
                    <m:r>
                      <m:rPr>
                        <m:nor/>
                      </m:rPr>
                      <a:rPr lang="en-PH" dirty="0">
                        <a:latin typeface="Cambria Math" panose="02040503050406030204" pitchFamily="18" charset="0"/>
                      </a:rPr>
                      <m:t>5</m:t>
                    </m:r>
                    <m:sSup>
                      <m:sSupPr>
                        <m:ctrlPr>
                          <a:rPr lang="en-PH" i="1">
                            <a:latin typeface="Cambria Math" panose="02040503050406030204" pitchFamily="18" charset="0"/>
                          </a:rPr>
                        </m:ctrlPr>
                      </m:sSupPr>
                      <m:e>
                        <m:r>
                          <m:rPr>
                            <m:sty m:val="p"/>
                          </m:rPr>
                          <a:rPr lang="en-US" i="1">
                            <a:latin typeface="Cambria Math" panose="02040503050406030204" pitchFamily="18" charset="0"/>
                          </a:rPr>
                          <m:t>m</m:t>
                        </m:r>
                      </m:e>
                      <m:sup>
                        <m:r>
                          <a:rPr lang="en-US" i="1">
                            <a:latin typeface="Cambria Math" panose="02040503050406030204" pitchFamily="18" charset="0"/>
                          </a:rPr>
                          <m:t>2</m:t>
                        </m:r>
                      </m:sup>
                    </m:sSup>
                    <m:r>
                      <a:rPr lang="en-US" b="0" i="0" smtClean="0">
                        <a:latin typeface="Cambria Math" panose="02040503050406030204" pitchFamily="18" charset="0"/>
                      </a:rPr>
                      <m:t>)(4−</m:t>
                    </m:r>
                  </m:oMath>
                </a14:m>
                <a:r>
                  <a:rPr lang="en-PH" dirty="0"/>
                  <a:t> </a:t>
                </a:r>
                <a14:m>
                  <m:oMath xmlns:m="http://schemas.openxmlformats.org/officeDocument/2006/math">
                    <m:r>
                      <m:rPr>
                        <m:nor/>
                      </m:rPr>
                      <a:rPr lang="en-PH" dirty="0">
                        <a:latin typeface="Cambria Math" panose="02040503050406030204" pitchFamily="18" charset="0"/>
                      </a:rPr>
                      <m:t>5</m:t>
                    </m:r>
                    <m:sSup>
                      <m:sSupPr>
                        <m:ctrlPr>
                          <a:rPr lang="en-PH" i="1">
                            <a:latin typeface="Cambria Math" panose="02040503050406030204" pitchFamily="18" charset="0"/>
                          </a:rPr>
                        </m:ctrlPr>
                      </m:sSupPr>
                      <m:e>
                        <m:r>
                          <m:rPr>
                            <m:sty m:val="p"/>
                          </m:rPr>
                          <a:rPr lang="en-US" i="1">
                            <a:latin typeface="Cambria Math" panose="02040503050406030204" pitchFamily="18" charset="0"/>
                          </a:rPr>
                          <m:t>m</m:t>
                        </m:r>
                      </m:e>
                      <m:sup>
                        <m:r>
                          <a:rPr lang="en-US" i="1">
                            <a:latin typeface="Cambria Math" panose="02040503050406030204" pitchFamily="18" charset="0"/>
                          </a:rPr>
                          <m:t>2</m:t>
                        </m:r>
                      </m:sup>
                    </m:sSup>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The factors are the sum</a:t>
                </a:r>
              </a:p>
              <a:p>
                <a:pPr marL="0" indent="0" algn="just">
                  <a:buNone/>
                </a:pPr>
                <a:r>
                  <a:rPr lang="en-US" dirty="0">
                    <a:latin typeface="Calibri" panose="020F0502020204030204" pitchFamily="34" charset="0"/>
                    <a:cs typeface="Calibri" panose="020F0502020204030204" pitchFamily="34" charset="0"/>
                  </a:rPr>
                  <a:t>								and difference of the </a:t>
                </a:r>
              </a:p>
              <a:p>
                <a:pPr marL="0" indent="0" algn="just">
                  <a:buNone/>
                </a:pPr>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squared terms.</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7"/>
                <a:ext cx="11353800" cy="4802187"/>
              </a:xfrm>
              <a:blipFill>
                <a:blip r:embed="rId3"/>
                <a:stretch>
                  <a:fillRect l="-1006" t="-2111" r="-782"/>
                </a:stretch>
              </a:blipFill>
            </p:spPr>
            <p:txBody>
              <a:bodyPr/>
              <a:lstStyle/>
              <a:p>
                <a:r>
                  <a:rPr lang="en-US">
                    <a:noFill/>
                  </a:rPr>
                  <a:t> </a:t>
                </a:r>
              </a:p>
            </p:txBody>
          </p:sp>
        </mc:Fallback>
      </mc:AlternateContent>
    </p:spTree>
    <p:extLst>
      <p:ext uri="{BB962C8B-B14F-4D97-AF65-F5344CB8AC3E}">
        <p14:creationId xmlns:p14="http://schemas.microsoft.com/office/powerpoint/2010/main" val="13863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462087"/>
                <a:ext cx="11353800" cy="4802187"/>
              </a:xfrm>
            </p:spPr>
            <p:txBody>
              <a:bodyPr>
                <a:normAutofit lnSpcReduction="10000"/>
              </a:bodyPr>
              <a:lstStyle/>
              <a:p>
                <a:pPr marL="0" indent="0" algn="just">
                  <a:buNone/>
                </a:pPr>
                <a:r>
                  <a:rPr lang="en-US" dirty="0"/>
                  <a:t>Factor each completely.</a:t>
                </a:r>
              </a:p>
              <a:p>
                <a:pPr marL="0" indent="0" algn="just">
                  <a:buNone/>
                </a:pPr>
                <a:r>
                  <a:rPr lang="en-US" b="1" dirty="0"/>
                  <a:t>SOLUTION:</a:t>
                </a:r>
              </a:p>
              <a:p>
                <a:pPr marL="0" indent="0" algn="just">
                  <a:buNone/>
                </a:pPr>
                <a:r>
                  <a:rPr lang="en-US" b="1" dirty="0"/>
                  <a:t>     c.   </a:t>
                </a:r>
                <a:r>
                  <a:rPr lang="en-PH" b="1" dirty="0">
                    <a:latin typeface="Cambria Math" panose="02040503050406030204" pitchFamily="18" charset="0"/>
                  </a:rPr>
                  <a:t>100</a:t>
                </a:r>
                <a14:m>
                  <m:oMath xmlns:m="http://schemas.openxmlformats.org/officeDocument/2006/math">
                    <m:sSup>
                      <m:sSupPr>
                        <m:ctrlPr>
                          <a:rPr lang="en-PH" b="1" i="1">
                            <a:latin typeface="Cambria Math" panose="02040503050406030204" pitchFamily="18" charset="0"/>
                          </a:rPr>
                        </m:ctrlPr>
                      </m:sSupPr>
                      <m:e>
                        <m:r>
                          <a:rPr lang="en-US" b="1" i="0" smtClean="0">
                            <a:latin typeface="Cambria Math" panose="02040503050406030204" pitchFamily="18" charset="0"/>
                          </a:rPr>
                          <m:t>𝐱</m:t>
                        </m:r>
                      </m:e>
                      <m:sup>
                        <m:r>
                          <a:rPr lang="en-US" b="1">
                            <a:latin typeface="Cambria Math" panose="02040503050406030204" pitchFamily="18" charset="0"/>
                          </a:rPr>
                          <m:t>𝟒</m:t>
                        </m:r>
                      </m:sup>
                    </m:sSup>
                  </m:oMath>
                </a14:m>
                <a:r>
                  <a:rPr lang="en-PH" b="1" dirty="0">
                    <a:latin typeface="Cambria Math" panose="02040503050406030204" pitchFamily="18" charset="0"/>
                  </a:rPr>
                  <a:t> – 9</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𝐱</m:t>
                        </m:r>
                      </m:e>
                      <m:sup>
                        <m:r>
                          <a:rPr lang="en-US" b="1" i="1" smtClean="0">
                            <a:latin typeface="Cambria Math" panose="02040503050406030204" pitchFamily="18" charset="0"/>
                          </a:rPr>
                          <m:t>𝟔</m:t>
                        </m:r>
                      </m:sup>
                    </m:sSup>
                  </m:oMath>
                </a14:m>
                <a:r>
                  <a:rPr lang="en-PH" b="1" dirty="0">
                    <a:latin typeface="Cambria Math" panose="02040503050406030204" pitchFamily="18" charset="0"/>
                  </a:rPr>
                  <a:t> </a:t>
                </a:r>
                <a:endParaRPr lang="en-PH" b="1" dirty="0"/>
              </a:p>
              <a:p>
                <a:pPr marL="0" indent="0" algn="just">
                  <a:buNone/>
                </a:pPr>
                <a:r>
                  <a:rPr lang="en-PH" dirty="0"/>
                  <a:t>	</a:t>
                </a:r>
                <a:r>
                  <a:rPr lang="en-PH" b="1" dirty="0">
                    <a:latin typeface="Cambria Math" panose="02040503050406030204" pitchFamily="18" charset="0"/>
                  </a:rPr>
                  <a:t> </a:t>
                </a:r>
                <a:r>
                  <a:rPr lang="en-PH" dirty="0">
                    <a:latin typeface="Cambria Math" panose="02040503050406030204" pitchFamily="18" charset="0"/>
                  </a:rPr>
                  <a:t>100</a:t>
                </a:r>
                <a14:m>
                  <m:oMath xmlns:m="http://schemas.openxmlformats.org/officeDocument/2006/math">
                    <m:sSup>
                      <m:sSupPr>
                        <m:ctrlPr>
                          <a:rPr lang="en-PH" i="1">
                            <a:latin typeface="Cambria Math" panose="02040503050406030204" pitchFamily="18" charset="0"/>
                          </a:rPr>
                        </m:ctrlPr>
                      </m:sSupPr>
                      <m:e>
                        <m:r>
                          <m:rPr>
                            <m:sty m:val="p"/>
                          </m:rPr>
                          <a:rPr lang="en-US" b="0" i="1">
                            <a:latin typeface="Cambria Math" panose="02040503050406030204" pitchFamily="18" charset="0"/>
                          </a:rPr>
                          <m:t>x</m:t>
                        </m:r>
                      </m:e>
                      <m:sup>
                        <m:r>
                          <a:rPr lang="en-US" b="0" i="1">
                            <a:latin typeface="Cambria Math" panose="02040503050406030204" pitchFamily="18" charset="0"/>
                          </a:rPr>
                          <m:t>4</m:t>
                        </m:r>
                      </m:sup>
                    </m:sSup>
                  </m:oMath>
                </a14:m>
                <a:r>
                  <a:rPr lang="en-PH" dirty="0">
                    <a:latin typeface="Cambria Math" panose="02040503050406030204" pitchFamily="18" charset="0"/>
                  </a:rPr>
                  <a:t> – 9</a:t>
                </a:r>
                <a14:m>
                  <m:oMath xmlns:m="http://schemas.openxmlformats.org/officeDocument/2006/math">
                    <m:sSup>
                      <m:sSupPr>
                        <m:ctrlPr>
                          <a:rPr lang="en-PH" i="1">
                            <a:latin typeface="Cambria Math" panose="02040503050406030204" pitchFamily="18" charset="0"/>
                          </a:rPr>
                        </m:ctrlPr>
                      </m:sSupPr>
                      <m:e>
                        <m:r>
                          <m:rPr>
                            <m:sty m:val="p"/>
                          </m:rPr>
                          <a:rPr lang="en-US" b="0" i="1">
                            <a:latin typeface="Cambria Math" panose="02040503050406030204" pitchFamily="18" charset="0"/>
                          </a:rPr>
                          <m:t>x</m:t>
                        </m:r>
                      </m:e>
                      <m:sup>
                        <m:r>
                          <a:rPr lang="en-US" b="0" i="1">
                            <a:latin typeface="Cambria Math" panose="02040503050406030204" pitchFamily="18" charset="0"/>
                          </a:rPr>
                          <m:t>6</m:t>
                        </m:r>
                      </m:sup>
                    </m:sSup>
                    <m:r>
                      <a:rPr lang="en-US" b="0" i="1">
                        <a:latin typeface="Cambria Math" panose="02040503050406030204" pitchFamily="18" charset="0"/>
                      </a:rPr>
                      <m:t> </m:t>
                    </m:r>
                    <m:r>
                      <a:rPr lang="en-US" b="0" i="1" smtClean="0">
                        <a:latin typeface="Cambria Math" panose="02040503050406030204" pitchFamily="18" charset="0"/>
                      </a:rPr>
                      <m:t>=</m:t>
                    </m:r>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4</m:t>
                        </m:r>
                      </m:sup>
                    </m:sSup>
                    <m:r>
                      <a:rPr lang="en-US" b="0" i="1" smtClean="0">
                        <a:latin typeface="Cambria Math" panose="02040503050406030204" pitchFamily="18" charset="0"/>
                      </a:rPr>
                      <m:t>(100−</m:t>
                    </m:r>
                  </m:oMath>
                </a14:m>
                <a:r>
                  <a:rPr lang="en-PH" dirty="0">
                    <a:latin typeface="Cambria Math" panose="02040503050406030204" pitchFamily="18" charset="0"/>
                  </a:rPr>
                  <a:t> 9</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b="0" dirty="0">
                    <a:latin typeface="Cambria Math" panose="02040503050406030204" pitchFamily="18" charset="0"/>
                  </a:rPr>
                  <a:t>		</a:t>
                </a:r>
                <a:r>
                  <a:rPr lang="en-US" b="0" dirty="0">
                    <a:latin typeface="Calibri" panose="020F0502020204030204" pitchFamily="34" charset="0"/>
                    <a:cs typeface="Calibri" panose="020F0502020204030204" pitchFamily="34" charset="0"/>
                  </a:rPr>
                  <a:t>Factor out </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4</m:t>
                        </m:r>
                      </m:sup>
                    </m:sSup>
                  </m:oMath>
                </a14:m>
                <a:r>
                  <a:rPr lang="en-US" b="0" dirty="0">
                    <a:latin typeface="Calibri" panose="020F0502020204030204" pitchFamily="34" charset="0"/>
                    <a:cs typeface="Calibri" panose="020F0502020204030204" pitchFamily="34" charset="0"/>
                  </a:rPr>
                  <a:t>, the GCF.</a:t>
                </a:r>
              </a:p>
              <a:p>
                <a:pPr marL="0" indent="0" algn="just">
                  <a:buNone/>
                </a:pPr>
                <a:r>
                  <a:rPr lang="en-US" dirty="0"/>
                  <a:t>			   </a:t>
                </a:r>
                <a14:m>
                  <m:oMath xmlns:m="http://schemas.openxmlformats.org/officeDocument/2006/math">
                    <m:r>
                      <a:rPr lang="en-US" i="1">
                        <a:latin typeface="Cambria Math" panose="02040503050406030204" pitchFamily="18" charset="0"/>
                      </a:rPr>
                      <m:t>=</m:t>
                    </m:r>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4</m:t>
                        </m:r>
                      </m:sup>
                    </m:sSup>
                    <m:r>
                      <a:rPr lang="en-US" b="0" i="1" smtClean="0">
                        <a:latin typeface="Cambria Math" panose="02040503050406030204" pitchFamily="18" charset="0"/>
                      </a:rPr>
                      <m:t>[</m:t>
                    </m:r>
                    <m:sSup>
                      <m:sSupPr>
                        <m:ctrlPr>
                          <a:rPr lang="en-PH" i="1">
                            <a:latin typeface="Cambria Math" panose="02040503050406030204" pitchFamily="18" charset="0"/>
                          </a:rPr>
                        </m:ctrlPr>
                      </m:sSupPr>
                      <m:e>
                        <m:d>
                          <m:dPr>
                            <m:ctrlPr>
                              <a:rPr lang="en-US" i="1">
                                <a:latin typeface="Cambria Math" panose="02040503050406030204" pitchFamily="18" charset="0"/>
                              </a:rPr>
                            </m:ctrlPr>
                          </m:dPr>
                          <m:e>
                            <m:sSup>
                              <m:sSupPr>
                                <m:ctrlPr>
                                  <a:rPr lang="en-PH" i="1">
                                    <a:latin typeface="Cambria Math" panose="02040503050406030204" pitchFamily="18" charset="0"/>
                                  </a:rPr>
                                </m:ctrlPr>
                              </m:sSupPr>
                              <m:e>
                                <m:r>
                                  <a:rPr lang="en-US" b="0" i="1" smtClean="0">
                                    <a:latin typeface="Cambria Math" panose="02040503050406030204" pitchFamily="18" charset="0"/>
                                  </a:rPr>
                                  <m:t>10)</m:t>
                                </m:r>
                              </m:e>
                              <m:sup>
                                <m:r>
                                  <a:rPr lang="en-US" i="1">
                                    <a:latin typeface="Cambria Math" panose="02040503050406030204" pitchFamily="18" charset="0"/>
                                  </a:rPr>
                                  <m:t>2</m:t>
                                </m:r>
                              </m:sup>
                            </m:sSup>
                            <m:r>
                              <a:rPr lang="en-US" i="1">
                                <a:latin typeface="Cambria Math" panose="02040503050406030204" pitchFamily="18" charset="0"/>
                              </a:rPr>
                              <m:t>−</m:t>
                            </m:r>
                            <m:r>
                              <m:rPr>
                                <m:nor/>
                              </m:rPr>
                              <a:rPr lang="en-PH" dirty="0">
                                <a:latin typeface="Cambria Math" panose="02040503050406030204" pitchFamily="18" charset="0"/>
                              </a:rPr>
                              <m:t> </m:t>
                            </m:r>
                            <m:r>
                              <m:rPr>
                                <m:nor/>
                              </m:rPr>
                              <a:rPr lang="en-US" b="0" i="0" dirty="0" smtClean="0">
                                <a:latin typeface="Cambria Math" panose="02040503050406030204" pitchFamily="18" charset="0"/>
                              </a:rPr>
                              <m:t>(</m:t>
                            </m:r>
                            <m:r>
                              <a:rPr lang="en-US" b="0" i="1" dirty="0" smtClean="0">
                                <a:latin typeface="Cambria Math" panose="02040503050406030204" pitchFamily="18" charset="0"/>
                              </a:rPr>
                              <m:t>3</m:t>
                            </m:r>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x</m:t>
                                </m:r>
                              </m:e>
                              <m:sup>
                                <m:r>
                                  <a:rPr lang="en-US" i="1">
                                    <a:latin typeface="Cambria Math" panose="02040503050406030204" pitchFamily="18" charset="0"/>
                                  </a:rPr>
                                  <m:t>2</m:t>
                                </m:r>
                              </m:sup>
                            </m:sSup>
                          </m:e>
                        </m:d>
                      </m:e>
                      <m:sup>
                        <m:r>
                          <a:rPr lang="en-US" i="1">
                            <a:latin typeface="Cambria Math" panose="02040503050406030204" pitchFamily="18" charset="0"/>
                          </a:rPr>
                          <m:t>2</m:t>
                        </m:r>
                      </m:sup>
                    </m:sSup>
                    <m:r>
                      <a:rPr lang="en-US" b="0" i="1" smtClean="0">
                        <a:latin typeface="Cambria Math" panose="02040503050406030204" pitchFamily="18" charset="0"/>
                      </a:rPr>
                      <m:t>]</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Express the second factor</a:t>
                </a:r>
              </a:p>
              <a:p>
                <a:pPr marL="0" indent="0" algn="just">
                  <a:buNone/>
                </a:pPr>
                <a:r>
                  <a:rPr lang="en-US"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as the difference of two 									squares</a:t>
                </a:r>
                <a:endParaRPr lang="en-US" sz="2700" dirty="0">
                  <a:latin typeface="Cambria Math" panose="02040503050406030204" pitchFamily="18" charset="0"/>
                </a:endParaRPr>
              </a:p>
              <a:p>
                <a:pPr marL="0" indent="0" algn="just">
                  <a:buNone/>
                </a:pPr>
                <a:r>
                  <a:rPr lang="en-US"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i="1">
                            <a:latin typeface="Cambria Math" panose="02040503050406030204" pitchFamily="18" charset="0"/>
                          </a:rPr>
                          <m:t>x</m:t>
                        </m:r>
                      </m:e>
                      <m:sup>
                        <m:r>
                          <a:rPr lang="en-US" i="1">
                            <a:latin typeface="Cambria Math" panose="02040503050406030204" pitchFamily="18" charset="0"/>
                          </a:rPr>
                          <m:t>4</m:t>
                        </m:r>
                      </m:sup>
                    </m:sSup>
                  </m:oMath>
                </a14:m>
                <a:r>
                  <a:rPr lang="en-US" dirty="0">
                    <a:latin typeface="Cambria Math" panose="02040503050406030204" pitchFamily="18" charset="0"/>
                  </a:rPr>
                  <a:t>(10 + </a:t>
                </a:r>
                <a14:m>
                  <m:oMath xmlns:m="http://schemas.openxmlformats.org/officeDocument/2006/math">
                    <m:r>
                      <m:rPr>
                        <m:nor/>
                      </m:rPr>
                      <a:rPr lang="en-PH" dirty="0" smtClean="0">
                        <a:latin typeface="Cambria Math" panose="02040503050406030204" pitchFamily="18" charset="0"/>
                      </a:rPr>
                      <m:t>3</m:t>
                    </m:r>
                    <m:r>
                      <m:rPr>
                        <m:nor/>
                      </m:rPr>
                      <a:rPr lang="en-US" b="0" i="0" dirty="0" smtClean="0">
                        <a:latin typeface="Cambria Math" panose="02040503050406030204" pitchFamily="18" charset="0"/>
                      </a:rPr>
                      <m:t>x</m:t>
                    </m:r>
                    <m:r>
                      <a:rPr lang="en-US" b="0" i="0" smtClean="0">
                        <a:latin typeface="Cambria Math" panose="02040503050406030204" pitchFamily="18" charset="0"/>
                      </a:rPr>
                      <m:t>)(10−</m:t>
                    </m:r>
                  </m:oMath>
                </a14:m>
                <a:r>
                  <a:rPr lang="en-PH" dirty="0"/>
                  <a:t> </a:t>
                </a:r>
                <a14:m>
                  <m:oMath xmlns:m="http://schemas.openxmlformats.org/officeDocument/2006/math">
                    <m:r>
                      <a:rPr lang="en-US" b="0" i="1" dirty="0" smtClean="0">
                        <a:latin typeface="Cambria Math" panose="02040503050406030204" pitchFamily="18" charset="0"/>
                      </a:rPr>
                      <m:t>3</m:t>
                    </m:r>
                    <m:r>
                      <m:rPr>
                        <m:sty m:val="p"/>
                      </m:rPr>
                      <a:rPr lang="en-US" b="0" i="0" dirty="0" smtClean="0">
                        <a:latin typeface="Cambria Math" panose="02040503050406030204" pitchFamily="18" charset="0"/>
                      </a:rPr>
                      <m:t>x</m:t>
                    </m:r>
                  </m:oMath>
                </a14:m>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The factors are the sum</a:t>
                </a:r>
              </a:p>
              <a:p>
                <a:pPr marL="0" indent="0" algn="just">
                  <a:buNone/>
                </a:pPr>
                <a:r>
                  <a:rPr lang="en-US" dirty="0">
                    <a:latin typeface="Calibri" panose="020F0502020204030204" pitchFamily="34" charset="0"/>
                    <a:cs typeface="Calibri" panose="020F0502020204030204" pitchFamily="34" charset="0"/>
                  </a:rPr>
                  <a:t>								and difference of the </a:t>
                </a:r>
              </a:p>
              <a:p>
                <a:pPr marL="0" indent="0" algn="just">
                  <a:buNone/>
                </a:pPr>
                <a:r>
                  <a:rPr lang="en-US" dirty="0">
                    <a:latin typeface="Cambria Math" panose="02040503050406030204" pitchFamily="18" charset="0"/>
                  </a:rPr>
                  <a:t>								</a:t>
                </a:r>
                <a:r>
                  <a:rPr lang="en-US" dirty="0">
                    <a:latin typeface="Calibri" panose="020F0502020204030204" pitchFamily="34" charset="0"/>
                    <a:cs typeface="Calibri" panose="020F0502020204030204" pitchFamily="34" charset="0"/>
                  </a:rPr>
                  <a:t>squared terms.</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462087"/>
                <a:ext cx="11353800" cy="4802187"/>
              </a:xfrm>
              <a:blipFill>
                <a:blip r:embed="rId3"/>
                <a:stretch>
                  <a:fillRect l="-1006" t="-2639"/>
                </a:stretch>
              </a:blipFill>
            </p:spPr>
            <p:txBody>
              <a:bodyPr/>
              <a:lstStyle/>
              <a:p>
                <a:r>
                  <a:rPr lang="en-US">
                    <a:noFill/>
                  </a:rPr>
                  <a:t> </a:t>
                </a:r>
              </a:p>
            </p:txBody>
          </p:sp>
        </mc:Fallback>
      </mc:AlternateContent>
    </p:spTree>
    <p:extLst>
      <p:ext uri="{BB962C8B-B14F-4D97-AF65-F5344CB8AC3E}">
        <p14:creationId xmlns:p14="http://schemas.microsoft.com/office/powerpoint/2010/main" val="343279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p:sp>
        <p:nvSpPr>
          <p:cNvPr id="5" name="Content Placeholder 4">
            <a:extLst>
              <a:ext uri="{FF2B5EF4-FFF2-40B4-BE49-F238E27FC236}">
                <a16:creationId xmlns:a16="http://schemas.microsoft.com/office/drawing/2014/main" id="{3952AF61-3350-5942-AC19-909222206F54}"/>
              </a:ext>
            </a:extLst>
          </p:cNvPr>
          <p:cNvSpPr>
            <a:spLocks noGrp="1"/>
          </p:cNvSpPr>
          <p:nvPr>
            <p:ph idx="1"/>
          </p:nvPr>
        </p:nvSpPr>
        <p:spPr/>
        <p:txBody>
          <a:bodyPr/>
          <a:lstStyle/>
          <a:p>
            <a:pPr marL="0" indent="0" algn="just">
              <a:buNone/>
            </a:pPr>
            <a:endParaRPr lang="en-PH" dirty="0"/>
          </a:p>
          <a:p>
            <a:pPr marL="0" indent="0" algn="just">
              <a:buNone/>
            </a:pPr>
            <a:endParaRPr lang="en-PH" dirty="0"/>
          </a:p>
          <a:p>
            <a:pPr marL="0" indent="0" algn="just">
              <a:buNone/>
            </a:pPr>
            <a:r>
              <a:rPr lang="en-PH" dirty="0"/>
              <a:t>	After you have factored a difference of two squares, you can sometimes continue factoring. </a:t>
            </a:r>
            <a:r>
              <a:rPr lang="en-PH" b="1" dirty="0"/>
              <a:t>Factoring completely </a:t>
            </a:r>
            <a:r>
              <a:rPr lang="en-PH" dirty="0"/>
              <a:t>means to continue factoring until no further factors can be found.</a:t>
            </a:r>
          </a:p>
          <a:p>
            <a:pPr marL="0" indent="0" algn="just">
              <a:buNone/>
            </a:pPr>
            <a:endParaRPr lang="en-US" dirty="0"/>
          </a:p>
        </p:txBody>
      </p:sp>
    </p:spTree>
    <p:extLst>
      <p:ext uri="{BB962C8B-B14F-4D97-AF65-F5344CB8AC3E}">
        <p14:creationId xmlns:p14="http://schemas.microsoft.com/office/powerpoint/2010/main" val="129060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endParaRPr lang="en-US" b="1" dirty="0"/>
              </a:p>
              <a:p>
                <a:pPr marL="0" indent="0" algn="just">
                  <a:buNone/>
                </a:pPr>
                <a:endParaRPr lang="en-US" b="1" dirty="0"/>
              </a:p>
              <a:p>
                <a:pPr marL="0" indent="0" algn="just">
                  <a:buNone/>
                </a:pPr>
                <a:endParaRPr lang="en-US" b="1" dirty="0"/>
              </a:p>
              <a:p>
                <a:pPr marL="0" indent="0" algn="just">
                  <a:buNone/>
                </a:pPr>
                <a:r>
                  <a:rPr lang="en-US" dirty="0"/>
                  <a:t>  	   a</a:t>
                </a:r>
                <a:r>
                  <a:rPr lang="en-US" dirty="0">
                    <a:latin typeface="Cambria Math" panose="02040503050406030204" pitchFamily="18" charset="0"/>
                  </a:rPr>
                  <a:t>.   </a:t>
                </a:r>
                <a:r>
                  <a:rPr lang="en-PH" dirty="0">
                    <a:latin typeface="Cambria Math" panose="02040503050406030204" pitchFamily="18" charset="0"/>
                  </a:rPr>
                  <a:t>1 – 81</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b="0" i="0" smtClean="0">
                            <a:latin typeface="Cambria Math" panose="02040503050406030204" pitchFamily="18" charset="0"/>
                          </a:rPr>
                          <m:t>8</m:t>
                        </m:r>
                      </m:sup>
                    </m:sSup>
                  </m:oMath>
                </a14:m>
                <a:r>
                  <a:rPr lang="en-PH" dirty="0"/>
                  <a:t>		 	  b.   </a:t>
                </a:r>
                <a14:m>
                  <m:oMath xmlns:m="http://schemas.openxmlformats.org/officeDocument/2006/math">
                    <m:sSup>
                      <m:sSupPr>
                        <m:ctrlPr>
                          <a:rPr lang="en-PH">
                            <a:latin typeface="Cambria Math" panose="02040503050406030204" pitchFamily="18" charset="0"/>
                          </a:rPr>
                        </m:ctrlPr>
                      </m:sSupPr>
                      <m:e>
                        <m:r>
                          <m:rPr>
                            <m:sty m:val="p"/>
                          </m:rPr>
                          <a:rPr lang="en-US" b="0" i="0" smtClean="0">
                            <a:latin typeface="Cambria Math" panose="02040503050406030204" pitchFamily="18" charset="0"/>
                          </a:rPr>
                          <m:t>x</m:t>
                        </m:r>
                      </m:e>
                      <m:sup>
                        <m:r>
                          <a:rPr lang="en-US">
                            <a:latin typeface="Cambria Math" panose="02040503050406030204" pitchFamily="18" charset="0"/>
                          </a:rPr>
                          <m:t>4</m:t>
                        </m:r>
                      </m:sup>
                    </m:sSup>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y</m:t>
                        </m:r>
                      </m:e>
                      <m:sup>
                        <m:r>
                          <a:rPr lang="en-US" b="0" i="0" smtClean="0">
                            <a:latin typeface="Cambria Math" panose="02040503050406030204" pitchFamily="18" charset="0"/>
                          </a:rPr>
                          <m:t>8</m:t>
                        </m:r>
                      </m:sup>
                    </m:sSup>
                    <m:r>
                      <a:rPr lang="en-US" b="0" i="1" smtClean="0">
                        <a:latin typeface="Cambria Math" panose="02040503050406030204" pitchFamily="18" charset="0"/>
                      </a:rPr>
                      <m:t> −</m:t>
                    </m:r>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z</m:t>
                        </m:r>
                      </m:e>
                      <m:sup>
                        <m:r>
                          <a:rPr lang="en-US">
                            <a:latin typeface="Cambria Math" panose="02040503050406030204" pitchFamily="18" charset="0"/>
                          </a:rPr>
                          <m:t>4</m:t>
                        </m:r>
                      </m:sup>
                    </m:sSup>
                  </m:oMath>
                </a14:m>
                <a:r>
                  <a:rPr lang="en-PH" dirty="0"/>
                  <a:t>	</a:t>
                </a: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90627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r>
                  <a:rPr lang="en-US" b="1" dirty="0"/>
                  <a:t>SOLUTION:</a:t>
                </a:r>
              </a:p>
              <a:p>
                <a:pPr marL="0" indent="0" algn="just">
                  <a:buNone/>
                </a:pPr>
                <a:r>
                  <a:rPr lang="en-US" dirty="0"/>
                  <a:t>  	   a</a:t>
                </a:r>
                <a:r>
                  <a:rPr lang="en-US" dirty="0">
                    <a:latin typeface="Cambria Math" panose="02040503050406030204" pitchFamily="18" charset="0"/>
                  </a:rPr>
                  <a:t>.   </a:t>
                </a:r>
                <a:r>
                  <a:rPr lang="en-PH" dirty="0">
                    <a:latin typeface="Cambria Math" panose="02040503050406030204" pitchFamily="18" charset="0"/>
                  </a:rPr>
                  <a:t>1 – 81</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b="0" i="0" smtClean="0">
                            <a:latin typeface="Cambria Math" panose="02040503050406030204" pitchFamily="18" charset="0"/>
                          </a:rPr>
                          <m:t>8</m:t>
                        </m:r>
                      </m:sup>
                    </m:sSup>
                  </m:oMath>
                </a14:m>
                <a:r>
                  <a:rPr lang="en-PH" dirty="0"/>
                  <a:t>		 		</a:t>
                </a:r>
              </a:p>
              <a:p>
                <a:pPr marL="0" indent="0">
                  <a:buNone/>
                </a:pPr>
                <a:r>
                  <a:rPr lang="en-PH" dirty="0"/>
                  <a:t>	</a:t>
                </a:r>
                <a:r>
                  <a:rPr lang="en-PH" dirty="0">
                    <a:latin typeface="Cambria Math" panose="02040503050406030204" pitchFamily="18" charset="0"/>
                  </a:rPr>
                  <a:t>         1 – 81</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b="0" i="0" smtClean="0">
                            <a:latin typeface="Cambria Math" panose="02040503050406030204" pitchFamily="18" charset="0"/>
                          </a:rPr>
                          <m:t>8</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a:rPr lang="en-US" b="0" i="0" smtClean="0">
                            <a:latin typeface="Cambria Math" panose="02040503050406030204" pitchFamily="18" charset="0"/>
                          </a:rPr>
                          <m:t>(</m:t>
                        </m:r>
                        <m:r>
                          <a:rPr lang="en-US" b="0" i="1" smtClean="0">
                            <a:latin typeface="Cambria Math" panose="02040503050406030204" pitchFamily="18" charset="0"/>
                          </a:rPr>
                          <m:t>1)</m:t>
                        </m:r>
                      </m:e>
                      <m:sup>
                        <m:r>
                          <a:rPr lang="en-US" b="0" i="0" smtClean="0">
                            <a:latin typeface="Cambria Math" panose="02040503050406030204" pitchFamily="18" charset="0"/>
                          </a:rPr>
                          <m:t>2</m:t>
                        </m:r>
                      </m:sup>
                    </m:sSup>
                    <m:r>
                      <a:rPr lang="en-US" i="1">
                        <a:latin typeface="Cambria Math" panose="02040503050406030204" pitchFamily="18" charset="0"/>
                      </a:rPr>
                      <m:t> </m:t>
                    </m:r>
                  </m:oMath>
                </a14:m>
                <a:r>
                  <a:rPr lang="en-PH" dirty="0">
                    <a:latin typeface="Cambria Math" panose="02040503050406030204" pitchFamily="18" charset="0"/>
                  </a:rPr>
                  <a:t>− </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(9</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r>
                          <m:rPr>
                            <m:nor/>
                          </m:rPr>
                          <a:rPr lang="en-PH" dirty="0">
                            <a:latin typeface="Cambria Math" panose="02040503050406030204" pitchFamily="18" charset="0"/>
                          </a:rPr>
                          <m:t>)</m:t>
                        </m:r>
                      </m:e>
                      <m:sup>
                        <m:r>
                          <a:rPr lang="en-US" b="0" i="0" smtClean="0">
                            <a:latin typeface="Cambria Math" panose="02040503050406030204" pitchFamily="18" charset="0"/>
                          </a:rPr>
                          <m:t>2</m:t>
                        </m:r>
                      </m:sup>
                    </m:sSup>
                  </m:oMath>
                </a14:m>
                <a:r>
                  <a:rPr lang="en-PH" dirty="0">
                    <a:latin typeface="Cambria Math" panose="02040503050406030204" pitchFamily="18" charset="0"/>
                  </a:rPr>
                  <a:t> = (1 + </a:t>
                </a:r>
                <a14:m>
                  <m:oMath xmlns:m="http://schemas.openxmlformats.org/officeDocument/2006/math">
                    <m:r>
                      <m:rPr>
                        <m:nor/>
                      </m:rPr>
                      <a:rPr lang="en-PH" dirty="0">
                        <a:latin typeface="Cambria Math" panose="02040503050406030204" pitchFamily="18" charset="0"/>
                      </a:rPr>
                      <m:t>9</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oMath>
                </a14:m>
                <a:r>
                  <a:rPr lang="en-PH" dirty="0">
                    <a:latin typeface="Cambria Math" panose="02040503050406030204" pitchFamily="18" charset="0"/>
                  </a:rPr>
                  <a:t>)(1 − </a:t>
                </a:r>
                <a14:m>
                  <m:oMath xmlns:m="http://schemas.openxmlformats.org/officeDocument/2006/math">
                    <m:r>
                      <m:rPr>
                        <m:nor/>
                      </m:rPr>
                      <a:rPr lang="en-PH" dirty="0">
                        <a:latin typeface="Cambria Math" panose="02040503050406030204" pitchFamily="18" charset="0"/>
                      </a:rPr>
                      <m:t>9</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oMath>
                </a14:m>
                <a:r>
                  <a:rPr lang="en-PH" dirty="0">
                    <a:latin typeface="Cambria Math" panose="02040503050406030204" pitchFamily="18" charset="0"/>
                  </a:rPr>
                  <a:t>)</a:t>
                </a:r>
              </a:p>
              <a:p>
                <a:pPr marL="0" indent="0">
                  <a:buNone/>
                </a:pPr>
                <a:r>
                  <a:rPr lang="en-PH" dirty="0">
                    <a:latin typeface="Cambria Math" panose="02040503050406030204" pitchFamily="18" charset="0"/>
                  </a:rPr>
                  <a:t>			     = (1 + </a:t>
                </a:r>
                <a14:m>
                  <m:oMath xmlns:m="http://schemas.openxmlformats.org/officeDocument/2006/math">
                    <m:r>
                      <m:rPr>
                        <m:nor/>
                      </m:rPr>
                      <a:rPr lang="en-PH" dirty="0">
                        <a:latin typeface="Cambria Math" panose="02040503050406030204" pitchFamily="18" charset="0"/>
                      </a:rPr>
                      <m:t>9</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oMath>
                </a14:m>
                <a:r>
                  <a:rPr lang="en-PH" dirty="0">
                    <a:latin typeface="Cambria Math" panose="02040503050406030204" pitchFamily="18" charset="0"/>
                  </a:rPr>
                  <a:t>)[</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m:t>
                        </m:r>
                        <m:r>
                          <a:rPr lang="en-US" i="1">
                            <a:latin typeface="Cambria Math" panose="02040503050406030204" pitchFamily="18" charset="0"/>
                          </a:rPr>
                          <m:t>1)</m:t>
                        </m:r>
                      </m:e>
                      <m:sup>
                        <m:r>
                          <a:rPr lang="en-US">
                            <a:latin typeface="Cambria Math" panose="02040503050406030204" pitchFamily="18" charset="0"/>
                          </a:rPr>
                          <m:t>2</m:t>
                        </m:r>
                      </m:sup>
                    </m:sSup>
                    <m:r>
                      <a:rPr lang="en-US" i="1">
                        <a:latin typeface="Cambria Math" panose="02040503050406030204" pitchFamily="18" charset="0"/>
                      </a:rPr>
                      <m:t> </m:t>
                    </m:r>
                  </m:oMath>
                </a14:m>
                <a:r>
                  <a:rPr lang="en-PH" dirty="0">
                    <a:latin typeface="Cambria Math" panose="02040503050406030204" pitchFamily="18" charset="0"/>
                  </a:rPr>
                  <a:t>− </a:t>
                </a:r>
                <a14:m>
                  <m:oMath xmlns:m="http://schemas.openxmlformats.org/officeDocument/2006/math">
                    <m:sSup>
                      <m:sSupPr>
                        <m:ctrlPr>
                          <a:rPr lang="en-PH" i="1">
                            <a:latin typeface="Cambria Math" panose="02040503050406030204" pitchFamily="18" charset="0"/>
                          </a:rPr>
                        </m:ctrlPr>
                      </m:sSupPr>
                      <m:e>
                        <m:r>
                          <a:rPr lang="en-US">
                            <a:latin typeface="Cambria Math" panose="02040503050406030204" pitchFamily="18" charset="0"/>
                          </a:rPr>
                          <m:t>(</m:t>
                        </m:r>
                        <m:sSup>
                          <m:sSupPr>
                            <m:ctrlPr>
                              <a:rPr lang="en-PH" i="1">
                                <a:latin typeface="Cambria Math" panose="02040503050406030204" pitchFamily="18" charset="0"/>
                              </a:rPr>
                            </m:ctrlPr>
                          </m:sSupPr>
                          <m:e>
                            <m:r>
                              <a:rPr lang="en-US" b="0" i="1" smtClean="0">
                                <a:latin typeface="Cambria Math" panose="02040503050406030204" pitchFamily="18" charset="0"/>
                              </a:rPr>
                              <m:t>3</m:t>
                            </m:r>
                            <m:r>
                              <m:rPr>
                                <m:sty m:val="p"/>
                              </m:rPr>
                              <a:rPr lang="en-US" b="0" i="0" smtClean="0">
                                <a:latin typeface="Cambria Math" panose="02040503050406030204" pitchFamily="18" charset="0"/>
                              </a:rPr>
                              <m:t>x</m:t>
                            </m:r>
                          </m:e>
                          <m:sup>
                            <m:r>
                              <a:rPr lang="en-US">
                                <a:latin typeface="Cambria Math" panose="02040503050406030204" pitchFamily="18" charset="0"/>
                              </a:rPr>
                              <m:t>2</m:t>
                            </m:r>
                          </m:sup>
                        </m:sSup>
                        <m:r>
                          <a:rPr lang="en-US" i="1">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a:t>
                </a:r>
              </a:p>
              <a:p>
                <a:pPr marL="0" indent="0">
                  <a:buNone/>
                </a:pPr>
                <a:r>
                  <a:rPr lang="en-PH" dirty="0">
                    <a:latin typeface="Cambria Math" panose="02040503050406030204" pitchFamily="18" charset="0"/>
                  </a:rPr>
                  <a:t>			     = (1 + </a:t>
                </a:r>
                <a14:m>
                  <m:oMath xmlns:m="http://schemas.openxmlformats.org/officeDocument/2006/math">
                    <m:r>
                      <m:rPr>
                        <m:nor/>
                      </m:rPr>
                      <a:rPr lang="en-PH" dirty="0">
                        <a:latin typeface="Cambria Math" panose="02040503050406030204" pitchFamily="18" charset="0"/>
                      </a:rPr>
                      <m:t>9</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oMath>
                </a14:m>
                <a:r>
                  <a:rPr lang="en-PH" dirty="0">
                    <a:latin typeface="Cambria Math" panose="02040503050406030204" pitchFamily="18" charset="0"/>
                  </a:rPr>
                  <a:t>)(1 +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3</m:t>
                        </m:r>
                        <m:r>
                          <m:rPr>
                            <m:sty m:val="p"/>
                          </m:rPr>
                          <a:rPr lang="en-US">
                            <a:latin typeface="Cambria Math" panose="02040503050406030204" pitchFamily="18" charset="0"/>
                          </a:rPr>
                          <m:t>x</m:t>
                        </m:r>
                      </m:e>
                      <m:sup>
                        <m:r>
                          <a:rPr lang="en-US">
                            <a:latin typeface="Cambria Math" panose="02040503050406030204" pitchFamily="18" charset="0"/>
                          </a:rPr>
                          <m:t>2</m:t>
                        </m:r>
                      </m:sup>
                    </m:sSup>
                  </m:oMath>
                </a14:m>
                <a:r>
                  <a:rPr lang="en-PH" dirty="0">
                    <a:latin typeface="Cambria Math" panose="02040503050406030204" pitchFamily="18" charset="0"/>
                  </a:rPr>
                  <a:t>)(1 − </a:t>
                </a:r>
                <a14:m>
                  <m:oMath xmlns:m="http://schemas.openxmlformats.org/officeDocument/2006/math">
                    <m:sSup>
                      <m:sSupPr>
                        <m:ctrlPr>
                          <a:rPr lang="en-PH" i="1">
                            <a:latin typeface="Cambria Math" panose="02040503050406030204" pitchFamily="18" charset="0"/>
                          </a:rPr>
                        </m:ctrlPr>
                      </m:sSupPr>
                      <m:e>
                        <m:r>
                          <a:rPr lang="en-US" i="1">
                            <a:latin typeface="Cambria Math" panose="02040503050406030204" pitchFamily="18" charset="0"/>
                          </a:rPr>
                          <m:t>3</m:t>
                        </m:r>
                        <m:r>
                          <m:rPr>
                            <m:sty m:val="p"/>
                          </m:rPr>
                          <a:rPr lang="en-US">
                            <a:latin typeface="Cambria Math" panose="02040503050406030204" pitchFamily="18" charset="0"/>
                          </a:rPr>
                          <m:t>x</m:t>
                        </m:r>
                      </m:e>
                      <m:sup>
                        <m:r>
                          <a:rPr lang="en-US">
                            <a:latin typeface="Cambria Math" panose="02040503050406030204" pitchFamily="18" charset="0"/>
                          </a:rPr>
                          <m:t>2</m:t>
                        </m:r>
                      </m:sup>
                    </m:sSup>
                  </m:oMath>
                </a14:m>
                <a:r>
                  <a:rPr lang="en-PH" dirty="0">
                    <a:latin typeface="Cambria Math" panose="02040503050406030204" pitchFamily="18" charset="0"/>
                  </a:rPr>
                  <a:t>)</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42795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r>
                  <a:rPr lang="en-US" b="1" dirty="0"/>
                  <a:t>SOLUTION:</a:t>
                </a:r>
              </a:p>
              <a:p>
                <a:pPr marL="0" indent="0" algn="just">
                  <a:buNone/>
                </a:pPr>
                <a:r>
                  <a:rPr lang="en-US" dirty="0"/>
                  <a:t>  	   </a:t>
                </a:r>
                <a:r>
                  <a:rPr lang="en-PH" dirty="0"/>
                  <a:t>b.   </a:t>
                </a:r>
                <a14:m>
                  <m:oMath xmlns:m="http://schemas.openxmlformats.org/officeDocument/2006/math">
                    <m:sSup>
                      <m:sSupPr>
                        <m:ctrlPr>
                          <a:rPr lang="en-PH">
                            <a:latin typeface="Cambria Math" panose="02040503050406030204" pitchFamily="18" charset="0"/>
                          </a:rPr>
                        </m:ctrlPr>
                      </m:sSupPr>
                      <m:e>
                        <m:r>
                          <m:rPr>
                            <m:sty m:val="p"/>
                          </m:rPr>
                          <a:rPr lang="en-US" b="0" i="0" smtClean="0">
                            <a:latin typeface="Cambria Math" panose="02040503050406030204" pitchFamily="18" charset="0"/>
                          </a:rPr>
                          <m:t>x</m:t>
                        </m:r>
                      </m:e>
                      <m:sup>
                        <m:r>
                          <a:rPr lang="en-US">
                            <a:latin typeface="Cambria Math" panose="02040503050406030204" pitchFamily="18" charset="0"/>
                          </a:rPr>
                          <m:t>4</m:t>
                        </m:r>
                      </m:sup>
                    </m:sSup>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y</m:t>
                        </m:r>
                      </m:e>
                      <m:sup>
                        <m:r>
                          <a:rPr lang="en-US" b="0" i="0" smtClean="0">
                            <a:latin typeface="Cambria Math" panose="02040503050406030204" pitchFamily="18" charset="0"/>
                          </a:rPr>
                          <m:t>8</m:t>
                        </m:r>
                      </m:sup>
                    </m:sSup>
                    <m:r>
                      <a:rPr lang="en-US" b="0" i="1" smtClean="0">
                        <a:latin typeface="Cambria Math" panose="02040503050406030204" pitchFamily="18" charset="0"/>
                      </a:rPr>
                      <m:t> −</m:t>
                    </m:r>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z</m:t>
                        </m:r>
                      </m:e>
                      <m:sup>
                        <m:r>
                          <a:rPr lang="en-US">
                            <a:latin typeface="Cambria Math" panose="02040503050406030204" pitchFamily="18" charset="0"/>
                          </a:rPr>
                          <m:t>4</m:t>
                        </m:r>
                      </m:sup>
                    </m:sSup>
                  </m:oMath>
                </a14:m>
                <a:endParaRPr lang="en-PH" dirty="0"/>
              </a:p>
              <a:p>
                <a:pPr marL="0" indent="0">
                  <a:buNone/>
                </a:pPr>
                <a:r>
                  <a:rPr lang="en-PH" i="1" dirty="0">
                    <a:latin typeface="Cambria Math" panose="02040503050406030204" pitchFamily="18" charset="0"/>
                  </a:rPr>
                  <a:t>	         </a:t>
                </a:r>
                <a:r>
                  <a:rPr lang="en-PH" dirty="0">
                    <a:latin typeface="Cambria Math" panose="02040503050406030204" pitchFamily="18" charset="0"/>
                  </a:rPr>
                  <a:t>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8</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4</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4</m:t>
                            </m:r>
                          </m:sup>
                        </m:sSup>
                        <m:r>
                          <m:rPr>
                            <m:nor/>
                          </m:rPr>
                          <a:rPr lang="en-PH" dirty="0">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m:t>
                        </m:r>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r>
                          <m:rPr>
                            <m:nor/>
                          </m:rPr>
                          <a:rPr lang="en-PH" dirty="0">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4</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oMath>
                </a14:m>
                <a:r>
                  <a:rPr lang="en-PH" dirty="0">
                    <a:latin typeface="Cambria Math" panose="02040503050406030204" pitchFamily="18" charset="0"/>
                  </a:rPr>
                  <a:t>)(</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4</m:t>
                        </m:r>
                      </m:sup>
                    </m:sSup>
                    <m:r>
                      <a:rPr lang="en-US" b="0" i="0" smtClean="0">
                        <a:latin typeface="Cambria Math" panose="02040503050406030204" pitchFamily="18" charset="0"/>
                      </a:rPr>
                      <m:t>−</m:t>
                    </m:r>
                  </m:oMath>
                </a14:m>
                <a:r>
                  <a:rPr lang="en-PH" dirty="0">
                    <a:latin typeface="Cambria Math" panose="02040503050406030204" pitchFamily="18" charset="0"/>
                  </a:rPr>
                  <a:t>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oMath>
                </a14:m>
                <a:r>
                  <a:rPr lang="en-PH" dirty="0">
                    <a:latin typeface="Cambria Math" panose="02040503050406030204" pitchFamily="18" charset="0"/>
                  </a:rPr>
                  <a:t>)</a:t>
                </a:r>
              </a:p>
              <a:p>
                <a:pPr marL="0" indent="0">
                  <a:buNone/>
                </a:pPr>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4</m:t>
                        </m:r>
                      </m:sup>
                    </m:sSup>
                  </m:oMath>
                </a14:m>
                <a:r>
                  <a:rPr lang="en-PH" dirty="0">
                    <a:latin typeface="Cambria Math" panose="02040503050406030204" pitchFamily="18" charset="0"/>
                  </a:rPr>
                  <a:t> +</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m:t>
                        </m:r>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r>
                          <m:rPr>
                            <m:nor/>
                          </m:rPr>
                          <a:rPr lang="en-PH" dirty="0">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m:t>
                        </m:r>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x</m:t>
                            </m:r>
                            <m:r>
                              <m:rPr>
                                <m:sty m:val="p"/>
                              </m:rPr>
                              <a:rPr lang="en-US" b="0" i="0" smtClean="0">
                                <a:latin typeface="Cambria Math" panose="02040503050406030204" pitchFamily="18" charset="0"/>
                              </a:rPr>
                              <m:t>y</m:t>
                            </m:r>
                          </m:e>
                          <m:sup>
                            <m:r>
                              <a:rPr lang="en-US">
                                <a:latin typeface="Cambria Math" panose="02040503050406030204" pitchFamily="18" charset="0"/>
                              </a:rPr>
                              <m:t>2</m:t>
                            </m:r>
                          </m:sup>
                        </m:sSup>
                        <m:r>
                          <m:rPr>
                            <m:nor/>
                          </m:rPr>
                          <a:rPr lang="en-PH" dirty="0">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nor/>
                          </m:rPr>
                          <a:rPr lang="en-PH" dirty="0">
                            <a:latin typeface="Cambria Math" panose="02040503050406030204" pitchFamily="18" charset="0"/>
                          </a:rPr>
                          <m:t>(</m:t>
                        </m:r>
                        <m:r>
                          <m:rPr>
                            <m:nor/>
                          </m:rPr>
                          <a:rPr lang="en-US" b="0" i="0" dirty="0" smtClean="0">
                            <a:latin typeface="Cambria Math" panose="02040503050406030204" pitchFamily="18" charset="0"/>
                          </a:rPr>
                          <m:t>z</m:t>
                        </m:r>
                        <m:r>
                          <m:rPr>
                            <m:nor/>
                          </m:rPr>
                          <a:rPr lang="en-PH" dirty="0">
                            <a:latin typeface="Cambria Math" panose="02040503050406030204" pitchFamily="18" charset="0"/>
                          </a:rPr>
                          <m:t>)</m:t>
                        </m:r>
                      </m:e>
                      <m:sup>
                        <m:r>
                          <a:rPr lang="en-US">
                            <a:latin typeface="Cambria Math" panose="02040503050406030204" pitchFamily="18" charset="0"/>
                          </a:rPr>
                          <m:t>2</m:t>
                        </m:r>
                      </m:sup>
                    </m:sSup>
                  </m:oMath>
                </a14:m>
                <a:r>
                  <a:rPr lang="en-PH" dirty="0">
                    <a:latin typeface="Cambria Math" panose="02040503050406030204" pitchFamily="18" charset="0"/>
                  </a:rPr>
                  <a:t> ]</a:t>
                </a:r>
              </a:p>
              <a:p>
                <a:pPr marL="0" indent="0">
                  <a:buNone/>
                </a:pPr>
                <a:r>
                  <a:rPr lang="en-PH" dirty="0">
                    <a:latin typeface="Cambria Math" panose="02040503050406030204" pitchFamily="18" charset="0"/>
                  </a:rPr>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4</m:t>
                        </m:r>
                      </m:sup>
                    </m:sSup>
                  </m:oMath>
                </a14:m>
                <a:r>
                  <a:rPr lang="en-PH" dirty="0">
                    <a:latin typeface="Cambria Math" panose="02040503050406030204" pitchFamily="18" charset="0"/>
                  </a:rPr>
                  <a:t> +</a:t>
                </a:r>
                <a:r>
                  <a:rPr lang="en-PH" dirty="0"/>
                  <a:t>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z</m:t>
                        </m:r>
                      </m:e>
                      <m:sup>
                        <m:r>
                          <a:rPr lang="en-US">
                            <a:latin typeface="Cambria Math" panose="02040503050406030204" pitchFamily="18" charset="0"/>
                          </a:rPr>
                          <m:t>2</m:t>
                        </m:r>
                      </m:sup>
                    </m:sSup>
                    <m:r>
                      <a:rPr lang="en-US" b="0" i="1" smtClean="0">
                        <a:latin typeface="Cambria Math" panose="02040503050406030204" pitchFamily="18" charset="0"/>
                      </a:rPr>
                      <m:t>)</m:t>
                    </m:r>
                    <m:r>
                      <m:rPr>
                        <m:nor/>
                      </m:rPr>
                      <a:rPr lang="en-PH" dirty="0">
                        <a:latin typeface="Cambria Math" panose="02040503050406030204" pitchFamily="18" charset="0"/>
                      </a:rPr>
                      <m:t>(</m:t>
                    </m:r>
                    <m:r>
                      <m:rPr>
                        <m:sty m:val="p"/>
                      </m:rPr>
                      <a:rPr lang="en-US" b="0" i="0" smtClean="0">
                        <a:latin typeface="Cambria Math" panose="02040503050406030204" pitchFamily="18" charset="0"/>
                      </a:rPr>
                      <m:t>x</m:t>
                    </m:r>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b="0" i="0" smtClean="0">
                            <a:latin typeface="Cambria Math" panose="02040503050406030204" pitchFamily="18" charset="0"/>
                          </a:rPr>
                          <m:t>2</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z</m:t>
                    </m:r>
                    <m:r>
                      <m:rPr>
                        <m:nor/>
                      </m:rPr>
                      <a:rPr lang="en-PH" dirty="0">
                        <a:latin typeface="Cambria Math" panose="02040503050406030204" pitchFamily="18" charset="0"/>
                      </a:rPr>
                      <m:t>)</m:t>
                    </m:r>
                  </m:oMath>
                </a14:m>
                <a:r>
                  <a:rPr lang="en-PH" dirty="0"/>
                  <a:t> </a:t>
                </a:r>
                <a14:m>
                  <m:oMath xmlns:m="http://schemas.openxmlformats.org/officeDocument/2006/math">
                    <m:r>
                      <m:rPr>
                        <m:nor/>
                      </m:rPr>
                      <a:rPr lang="en-PH" dirty="0">
                        <a:latin typeface="Cambria Math" panose="02040503050406030204" pitchFamily="18" charset="0"/>
                      </a:rPr>
                      <m:t>(</m:t>
                    </m:r>
                    <m:r>
                      <m:rPr>
                        <m:sty m:val="p"/>
                      </m:rPr>
                      <a:rPr lang="en-US">
                        <a:latin typeface="Cambria Math" panose="02040503050406030204" pitchFamily="18" charset="0"/>
                      </a:rPr>
                      <m:t>x</m:t>
                    </m:r>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a:latin typeface="Cambria Math" panose="02040503050406030204" pitchFamily="18" charset="0"/>
                          </a:rPr>
                          <m:t>2</m:t>
                        </m:r>
                      </m:sup>
                    </m:sSup>
                    <m:r>
                      <a:rPr lang="en-US" b="0" i="1" smtClean="0">
                        <a:latin typeface="Cambria Math" panose="02040503050406030204" pitchFamily="18" charset="0"/>
                      </a:rPr>
                      <m:t>−</m:t>
                    </m:r>
                    <m:r>
                      <m:rPr>
                        <m:sty m:val="p"/>
                      </m:rPr>
                      <a:rPr lang="en-US">
                        <a:latin typeface="Cambria Math" panose="02040503050406030204" pitchFamily="18" charset="0"/>
                      </a:rPr>
                      <m:t>z</m:t>
                    </m:r>
                    <m:r>
                      <m:rPr>
                        <m:nor/>
                      </m:rPr>
                      <a:rPr lang="en-PH" dirty="0">
                        <a:latin typeface="Cambria Math" panose="02040503050406030204" pitchFamily="18" charset="0"/>
                      </a:rPr>
                      <m:t>)</m:t>
                    </m:r>
                  </m:oMath>
                </a14:m>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20384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869386" cy="4272545"/>
              </a:xfrm>
            </p:spPr>
            <p:txBody>
              <a:bodyPr/>
              <a:lstStyle/>
              <a:p>
                <a:pPr marL="0" indent="0" algn="just">
                  <a:buNone/>
                </a:pPr>
                <a:r>
                  <a:rPr lang="en-PH" dirty="0"/>
                  <a:t>	A parking lot has a guard station as shown in the figure at the right. Write a polynomial that represents the area of the actual available space for parking, then factor completely.</a:t>
                </a:r>
              </a:p>
              <a:p>
                <a:pPr marL="0" indent="0" algn="just">
                  <a:buNone/>
                </a:pPr>
                <a:r>
                  <a:rPr lang="en-PH" b="1" dirty="0"/>
                  <a:t>Solution:</a:t>
                </a:r>
                <a:endParaRPr lang="en-PH" dirty="0"/>
              </a:p>
              <a:p>
                <a:pPr marL="0" indent="0" algn="just">
                  <a:buNone/>
                </a:pPr>
                <a:r>
                  <a:rPr lang="en-PH" dirty="0"/>
                  <a:t>Find the area of the larger rectangle:</a:t>
                </a:r>
              </a:p>
              <a:p>
                <a:pPr marL="0" indent="0" algn="just">
                  <a:buNone/>
                </a:pPr>
                <a:r>
                  <a:rPr lang="en-PH" dirty="0"/>
                  <a:t>A = l (length) x w (width)</a:t>
                </a:r>
              </a:p>
              <a:p>
                <a:pPr marL="0" indent="0" algn="just">
                  <a:buNone/>
                </a:pPr>
                <a:r>
                  <a:rPr lang="en-PH" dirty="0"/>
                  <a:t>    = 7x(x)</a:t>
                </a:r>
              </a:p>
              <a:p>
                <a:pPr marL="0" indent="0" algn="just">
                  <a:buNone/>
                </a:pPr>
                <a:r>
                  <a:rPr lang="en-PH" dirty="0"/>
                  <a:t>    = 7</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b="0" i="0" smtClean="0">
                            <a:latin typeface="Cambria Math" panose="02040503050406030204" pitchFamily="18" charset="0"/>
                          </a:rPr>
                          <m:t>2</m:t>
                        </m:r>
                      </m:sup>
                    </m:sSup>
                  </m:oMath>
                </a14:m>
                <a:endParaRPr lang="en-PH"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869386" cy="4272545"/>
              </a:xfrm>
              <a:blipFill>
                <a:blip r:embed="rId3"/>
                <a:stretch>
                  <a:fillRect l="-1050" t="-2367" r="-105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0825CE8-4C88-8644-AB8C-828C903E4BA2}"/>
              </a:ext>
            </a:extLst>
          </p:cNvPr>
          <p:cNvPicPr>
            <a:picLocks noChangeAspect="1"/>
          </p:cNvPicPr>
          <p:nvPr/>
        </p:nvPicPr>
        <p:blipFill>
          <a:blip r:embed="rId4"/>
          <a:stretch>
            <a:fillRect/>
          </a:stretch>
        </p:blipFill>
        <p:spPr>
          <a:xfrm>
            <a:off x="8589737" y="2635250"/>
            <a:ext cx="3117849" cy="1822450"/>
          </a:xfrm>
          <a:prstGeom prst="rect">
            <a:avLst/>
          </a:prstGeom>
        </p:spPr>
      </p:pic>
      <p:pic>
        <p:nvPicPr>
          <p:cNvPr id="5" name="Picture 4">
            <a:extLst>
              <a:ext uri="{FF2B5EF4-FFF2-40B4-BE49-F238E27FC236}">
                <a16:creationId xmlns:a16="http://schemas.microsoft.com/office/drawing/2014/main" id="{F200D361-B679-DC42-B237-E8EFFD37E5E3}"/>
              </a:ext>
            </a:extLst>
          </p:cNvPr>
          <p:cNvPicPr>
            <a:picLocks noChangeAspect="1"/>
          </p:cNvPicPr>
          <p:nvPr/>
        </p:nvPicPr>
        <p:blipFill>
          <a:blip r:embed="rId5"/>
          <a:stretch>
            <a:fillRect/>
          </a:stretch>
        </p:blipFill>
        <p:spPr>
          <a:xfrm>
            <a:off x="4898572" y="4269092"/>
            <a:ext cx="2978150" cy="1796439"/>
          </a:xfrm>
          <a:prstGeom prst="rect">
            <a:avLst/>
          </a:prstGeom>
        </p:spPr>
      </p:pic>
    </p:spTree>
    <p:extLst>
      <p:ext uri="{BB962C8B-B14F-4D97-AF65-F5344CB8AC3E}">
        <p14:creationId xmlns:p14="http://schemas.microsoft.com/office/powerpoint/2010/main" val="127607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869386" cy="4272545"/>
          </a:xfrm>
        </p:spPr>
        <p:txBody>
          <a:bodyPr/>
          <a:lstStyle/>
          <a:p>
            <a:pPr marL="0" indent="0" algn="just">
              <a:buNone/>
            </a:pPr>
            <a:r>
              <a:rPr lang="en-PH" dirty="0"/>
              <a:t>	A parking lot has a guard station as shown in the figure at the right. Write a polynomial that represents the area of the actual available space for parking, then factor completely.</a:t>
            </a:r>
          </a:p>
          <a:p>
            <a:pPr marL="0" indent="0" algn="just">
              <a:buNone/>
            </a:pPr>
            <a:r>
              <a:rPr lang="en-PH" b="1" dirty="0"/>
              <a:t>Solution:</a:t>
            </a:r>
            <a:endParaRPr lang="en-PH" dirty="0"/>
          </a:p>
          <a:p>
            <a:pPr marL="0" indent="0" algn="just">
              <a:buNone/>
            </a:pPr>
            <a:r>
              <a:rPr lang="en-US" dirty="0"/>
              <a:t>Find the area of the smaller triangle:</a:t>
            </a:r>
          </a:p>
          <a:p>
            <a:pPr marL="0" indent="0" algn="just">
              <a:buNone/>
            </a:pPr>
            <a:r>
              <a:rPr lang="en-US" dirty="0"/>
              <a:t>A = </a:t>
            </a:r>
            <a:r>
              <a:rPr lang="en-US" dirty="0" err="1"/>
              <a:t>lw</a:t>
            </a:r>
            <a:endParaRPr lang="en-US" dirty="0"/>
          </a:p>
          <a:p>
            <a:pPr marL="0" indent="0" algn="just">
              <a:buNone/>
            </a:pPr>
            <a:r>
              <a:rPr lang="en-US" dirty="0"/>
              <a:t>    = 7(4)</a:t>
            </a:r>
          </a:p>
          <a:p>
            <a:pPr marL="0" indent="0" algn="just">
              <a:buNone/>
            </a:pPr>
            <a:r>
              <a:rPr lang="en-US" dirty="0"/>
              <a:t>    = 28</a:t>
            </a:r>
            <a:endParaRPr lang="en-PH" dirty="0"/>
          </a:p>
          <a:p>
            <a:pPr marL="0" indent="0" algn="just">
              <a:buNone/>
            </a:pPr>
            <a:endParaRPr lang="en-US" dirty="0"/>
          </a:p>
        </p:txBody>
      </p:sp>
      <p:pic>
        <p:nvPicPr>
          <p:cNvPr id="3" name="Picture 2">
            <a:extLst>
              <a:ext uri="{FF2B5EF4-FFF2-40B4-BE49-F238E27FC236}">
                <a16:creationId xmlns:a16="http://schemas.microsoft.com/office/drawing/2014/main" id="{60825CE8-4C88-8644-AB8C-828C903E4BA2}"/>
              </a:ext>
            </a:extLst>
          </p:cNvPr>
          <p:cNvPicPr>
            <a:picLocks noChangeAspect="1"/>
          </p:cNvPicPr>
          <p:nvPr/>
        </p:nvPicPr>
        <p:blipFill>
          <a:blip r:embed="rId3"/>
          <a:stretch>
            <a:fillRect/>
          </a:stretch>
        </p:blipFill>
        <p:spPr>
          <a:xfrm>
            <a:off x="8589737" y="2635250"/>
            <a:ext cx="3117849" cy="1822450"/>
          </a:xfrm>
          <a:prstGeom prst="rect">
            <a:avLst/>
          </a:prstGeom>
        </p:spPr>
      </p:pic>
      <p:pic>
        <p:nvPicPr>
          <p:cNvPr id="5" name="Picture 4">
            <a:extLst>
              <a:ext uri="{FF2B5EF4-FFF2-40B4-BE49-F238E27FC236}">
                <a16:creationId xmlns:a16="http://schemas.microsoft.com/office/drawing/2014/main" id="{D5570BAB-87EF-534E-ACEE-196C9FFC3075}"/>
              </a:ext>
            </a:extLst>
          </p:cNvPr>
          <p:cNvPicPr>
            <a:picLocks noChangeAspect="1"/>
          </p:cNvPicPr>
          <p:nvPr/>
        </p:nvPicPr>
        <p:blipFill>
          <a:blip r:embed="rId4"/>
          <a:stretch>
            <a:fillRect/>
          </a:stretch>
        </p:blipFill>
        <p:spPr>
          <a:xfrm>
            <a:off x="3699329" y="4322536"/>
            <a:ext cx="1836964" cy="1252060"/>
          </a:xfrm>
          <a:prstGeom prst="rect">
            <a:avLst/>
          </a:prstGeom>
        </p:spPr>
      </p:pic>
    </p:spTree>
    <p:extLst>
      <p:ext uri="{BB962C8B-B14F-4D97-AF65-F5344CB8AC3E}">
        <p14:creationId xmlns:p14="http://schemas.microsoft.com/office/powerpoint/2010/main" val="145591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869386" cy="4802187"/>
              </a:xfrm>
            </p:spPr>
            <p:txBody>
              <a:bodyPr/>
              <a:lstStyle/>
              <a:p>
                <a:pPr marL="0" indent="0" algn="just">
                  <a:buNone/>
                </a:pPr>
                <a:r>
                  <a:rPr lang="en-PH" dirty="0"/>
                  <a:t>	A parking lot has a guard station as shown in the figure at the right. Write a polynomial that represents the area of the actual available space for parking, then factor completely.</a:t>
                </a:r>
              </a:p>
              <a:p>
                <a:pPr marL="0" indent="0" algn="just">
                  <a:buNone/>
                </a:pPr>
                <a:r>
                  <a:rPr lang="en-PH" b="1" dirty="0"/>
                  <a:t>Solution:</a:t>
                </a:r>
              </a:p>
              <a:p>
                <a:pPr marL="0" indent="0" algn="just">
                  <a:buNone/>
                </a:pPr>
                <a:endParaRPr lang="en-PH" dirty="0"/>
              </a:p>
              <a:p>
                <a:pPr marL="0" indent="0" algn="just">
                  <a:lnSpc>
                    <a:spcPct val="100000"/>
                  </a:lnSpc>
                  <a:spcBef>
                    <a:spcPts val="0"/>
                  </a:spcBef>
                  <a:buNone/>
                </a:pPr>
                <a:r>
                  <a:rPr lang="en-PH" dirty="0"/>
                  <a:t>	Subtract the area of the smaller rectangle from</a:t>
                </a:r>
              </a:p>
              <a:p>
                <a:pPr marL="0" indent="0" algn="just">
                  <a:lnSpc>
                    <a:spcPct val="100000"/>
                  </a:lnSpc>
                  <a:spcBef>
                    <a:spcPts val="0"/>
                  </a:spcBef>
                  <a:buNone/>
                </a:pPr>
                <a:r>
                  <a:rPr lang="en-PH" dirty="0"/>
                  <a:t>the area of the larger rectangle to find the area of the parking lot. Thus, the area is represented by the polynomial 7x2 – 28.</a:t>
                </a:r>
              </a:p>
              <a:p>
                <a:pPr marL="0" indent="0" algn="just">
                  <a:lnSpc>
                    <a:spcPct val="100000"/>
                  </a:lnSpc>
                  <a:spcBef>
                    <a:spcPts val="0"/>
                  </a:spcBef>
                  <a:buNone/>
                </a:pPr>
                <a:r>
                  <a:rPr lang="en-PH" dirty="0"/>
                  <a:t>Factor:	 7</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1" smtClean="0">
                        <a:latin typeface="Cambria Math" panose="02040503050406030204" pitchFamily="18" charset="0"/>
                      </a:rPr>
                      <m:t>−28=</m:t>
                    </m:r>
                    <m:r>
                      <m:rPr>
                        <m:nor/>
                      </m:rPr>
                      <a:rPr lang="en-PH" dirty="0"/>
                      <m:t>7</m:t>
                    </m:r>
                    <m:r>
                      <m:rPr>
                        <m:nor/>
                      </m:rPr>
                      <a:rPr lang="en-US" b="0" i="0" dirty="0" smtClean="0"/>
                      <m:t>(</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2</m:t>
                        </m:r>
                      </m:sup>
                    </m:sSup>
                    <m:r>
                      <a:rPr lang="en-US" b="0" i="1" smtClean="0">
                        <a:latin typeface="Cambria Math" panose="02040503050406030204" pitchFamily="18" charset="0"/>
                      </a:rPr>
                      <m:t>−4)</m:t>
                    </m:r>
                  </m:oMath>
                </a14:m>
                <a:endParaRPr lang="en-PH" dirty="0"/>
              </a:p>
              <a:p>
                <a:pPr marL="0" indent="0" algn="just">
                  <a:lnSpc>
                    <a:spcPct val="100000"/>
                  </a:lnSpc>
                  <a:spcBef>
                    <a:spcPts val="0"/>
                  </a:spcBef>
                  <a:buNone/>
                </a:pPr>
                <a:r>
                  <a:rPr lang="en-PH" dirty="0"/>
                  <a:t>			        </a:t>
                </a:r>
                <a14:m>
                  <m:oMath xmlns:m="http://schemas.openxmlformats.org/officeDocument/2006/math">
                    <m:r>
                      <a:rPr lang="en-US" i="1">
                        <a:latin typeface="Cambria Math" panose="02040503050406030204" pitchFamily="18" charset="0"/>
                      </a:rPr>
                      <m:t>=</m:t>
                    </m:r>
                    <m:r>
                      <m:rPr>
                        <m:nor/>
                      </m:rPr>
                      <a:rPr lang="en-PH" dirty="0"/>
                      <m:t>7</m:t>
                    </m:r>
                    <m:r>
                      <m:rPr>
                        <m:nor/>
                      </m:rPr>
                      <a:rPr lang="en-US" dirty="0"/>
                      <m:t>(</m:t>
                    </m:r>
                    <m:r>
                      <m:rPr>
                        <m:sty m:val="p"/>
                      </m:rPr>
                      <a:rPr lang="en-US" b="0" i="0" dirty="0" smtClean="0">
                        <a:latin typeface="Cambria Math" panose="02040503050406030204" pitchFamily="18" charset="0"/>
                      </a:rPr>
                      <m:t>x</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oMath>
                </a14:m>
                <a:r>
                  <a:rPr lang="en-US" dirty="0"/>
                  <a:t> </a:t>
                </a:r>
                <a14:m>
                  <m:oMath xmlns:m="http://schemas.openxmlformats.org/officeDocument/2006/math">
                    <m:r>
                      <m:rPr>
                        <m:nor/>
                      </m:rPr>
                      <a:rPr lang="en-US" dirty="0"/>
                      <m:t>(</m:t>
                    </m:r>
                    <m:r>
                      <m:rPr>
                        <m:sty m:val="p"/>
                      </m:rPr>
                      <a:rPr lang="en-US" dirty="0">
                        <a:latin typeface="Cambria Math" panose="02040503050406030204" pitchFamily="18" charset="0"/>
                      </a:rPr>
                      <m:t>x</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oMath>
                </a14:m>
                <a:endParaRPr lang="en-PH"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869386" cy="4802187"/>
              </a:xfrm>
              <a:blipFill>
                <a:blip r:embed="rId3"/>
                <a:stretch>
                  <a:fillRect l="-1050" t="-2111" r="-105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0825CE8-4C88-8644-AB8C-828C903E4BA2}"/>
              </a:ext>
            </a:extLst>
          </p:cNvPr>
          <p:cNvPicPr>
            <a:picLocks noChangeAspect="1"/>
          </p:cNvPicPr>
          <p:nvPr/>
        </p:nvPicPr>
        <p:blipFill>
          <a:blip r:embed="rId4"/>
          <a:stretch>
            <a:fillRect/>
          </a:stretch>
        </p:blipFill>
        <p:spPr>
          <a:xfrm>
            <a:off x="8589737" y="2517775"/>
            <a:ext cx="3117849" cy="1822450"/>
          </a:xfrm>
          <a:prstGeom prst="rect">
            <a:avLst/>
          </a:prstGeom>
        </p:spPr>
      </p:pic>
    </p:spTree>
    <p:extLst>
      <p:ext uri="{BB962C8B-B14F-4D97-AF65-F5344CB8AC3E}">
        <p14:creationId xmlns:p14="http://schemas.microsoft.com/office/powerpoint/2010/main" val="163932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2321119"/>
                <a:ext cx="10515600" cy="3642114"/>
              </a:xfrm>
            </p:spPr>
            <p:txBody>
              <a:bodyPr/>
              <a:lstStyle/>
              <a:p>
                <a:pPr algn="just"/>
                <a:r>
                  <a:rPr lang="en-US" dirty="0"/>
                  <a:t>If x and y are real numbers, variables, or algebraic expressions, then,</a:t>
                </a:r>
              </a:p>
              <a:p>
                <a:pPr algn="just"/>
                <a:endParaRPr lang="en-US" dirty="0"/>
              </a:p>
              <a:p>
                <a:pPr marL="914400" lvl="2" indent="0" algn="just">
                  <a:buNone/>
                </a:pPr>
                <a:r>
                  <a:rPr lang="en-US" dirty="0"/>
                  <a:t>		</a:t>
                </a:r>
                <a:r>
                  <a:rPr lang="en-PH" dirty="0"/>
                  <a:t>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y</m:t>
                        </m:r>
                      </m:e>
                      <m:sup>
                        <m:r>
                          <a:rPr lang="en-US" i="1">
                            <a:latin typeface="Cambria Math" panose="02040503050406030204" pitchFamily="18" charset="0"/>
                          </a:rPr>
                          <m:t>2</m:t>
                        </m:r>
                      </m:sup>
                    </m:sSup>
                    <m:r>
                      <a:rPr lang="en-US" b="0" i="1"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m:t>
                    </m:r>
                  </m:oMath>
                </a14:m>
                <a:endParaRPr lang="en-US" dirty="0"/>
              </a:p>
              <a:p>
                <a:pPr algn="just"/>
                <a:endParaRPr lang="en-US" dirty="0"/>
              </a:p>
              <a:p>
                <a:pPr algn="just"/>
                <a:r>
                  <a:rPr lang="en-PH" dirty="0"/>
                  <a:t>In other words, the difference of the squares of two terms is the product of the sum and difference of those terms.</a:t>
                </a:r>
              </a:p>
              <a:p>
                <a:pPr algn="just"/>
                <a:endParaRPr lang="en-US" dirty="0"/>
              </a:p>
            </p:txBody>
          </p:sp>
        </mc:Choice>
        <mc:Fallback xmlns="">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2321119"/>
                <a:ext cx="10515600" cy="3642114"/>
              </a:xfrm>
              <a:blipFill>
                <a:blip r:embed="rId3"/>
                <a:stretch>
                  <a:fillRect l="-965" t="-2778" r="-1086"/>
                </a:stretch>
              </a:blipFill>
            </p:spPr>
            <p:txBody>
              <a:bodyPr/>
              <a:lstStyle/>
              <a:p>
                <a:r>
                  <a:rPr lang="en-US">
                    <a:noFill/>
                  </a:rPr>
                  <a:t> </a:t>
                </a:r>
              </a:p>
            </p:txBody>
          </p:sp>
        </mc:Fallback>
      </mc:AlternateContent>
    </p:spTree>
    <p:extLst>
      <p:ext uri="{BB962C8B-B14F-4D97-AF65-F5344CB8AC3E}">
        <p14:creationId xmlns:p14="http://schemas.microsoft.com/office/powerpoint/2010/main" val="390011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77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515600" cy="4272545"/>
              </a:xfrm>
            </p:spPr>
            <p:txBody>
              <a:bodyPr/>
              <a:lstStyle/>
              <a:p>
                <a:pPr marL="0" indent="0" algn="just">
                  <a:buNone/>
                </a:pPr>
                <a:r>
                  <a:rPr lang="en-PH" dirty="0"/>
                  <a:t>For a binomial to be a difference of two squares, two conditions must hold:</a:t>
                </a:r>
              </a:p>
              <a:p>
                <a:pPr marL="0" indent="0" algn="just">
                  <a:buNone/>
                </a:pPr>
                <a:endParaRPr lang="en-PH" dirty="0"/>
              </a:p>
              <a:p>
                <a:pPr marL="514350" indent="-514350" algn="just">
                  <a:buFont typeface="+mj-lt"/>
                  <a:buAutoNum type="arabicPeriod"/>
                </a:pPr>
                <a:r>
                  <a:rPr lang="en-PH" dirty="0"/>
                  <a:t>There must be </a:t>
                </a:r>
                <a:r>
                  <a:rPr lang="en-PH" b="1" dirty="0"/>
                  <a:t>two terms that are both squares</a:t>
                </a:r>
                <a:r>
                  <a:rPr lang="en-PH" dirty="0"/>
                  <a:t>. Examples are 9</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a</m:t>
                        </m:r>
                      </m:e>
                      <m:sup>
                        <m:r>
                          <a:rPr lang="en-US" i="1">
                            <a:latin typeface="Cambria Math" panose="02040503050406030204" pitchFamily="18" charset="0"/>
                          </a:rPr>
                          <m:t>2</m:t>
                        </m:r>
                      </m:sup>
                    </m:sSup>
                  </m:oMath>
                </a14:m>
                <a:r>
                  <a:rPr lang="en-PH" dirty="0"/>
                  <a:t> and 25</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a</m:t>
                        </m:r>
                      </m:e>
                      <m:sup>
                        <m:r>
                          <a:rPr lang="en-US" b="0" i="1" smtClean="0">
                            <a:latin typeface="Cambria Math" panose="02040503050406030204" pitchFamily="18" charset="0"/>
                          </a:rPr>
                          <m:t>4</m:t>
                        </m:r>
                      </m:sup>
                    </m:sSup>
                  </m:oMath>
                </a14:m>
                <a:r>
                  <a:rPr lang="en-PH" dirty="0"/>
                  <a:t>, and 81 and </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x</m:t>
                        </m:r>
                      </m:e>
                      <m:sup>
                        <m:r>
                          <a:rPr lang="en-US" i="1">
                            <a:latin typeface="Cambria Math" panose="02040503050406030204" pitchFamily="18" charset="0"/>
                          </a:rPr>
                          <m:t>2</m:t>
                        </m:r>
                      </m:sup>
                    </m:sSup>
                  </m:oMath>
                </a14:m>
                <a:r>
                  <a:rPr lang="en-PH" dirty="0"/>
                  <a:t>.</a:t>
                </a:r>
              </a:p>
              <a:p>
                <a:pPr marL="514350" indent="-514350" algn="just">
                  <a:buFont typeface="+mj-lt"/>
                  <a:buAutoNum type="arabicPeriod"/>
                </a:pPr>
                <a:r>
                  <a:rPr lang="en-PH" dirty="0"/>
                  <a:t>There must be a </a:t>
                </a:r>
                <a:r>
                  <a:rPr lang="en-PH" b="1" dirty="0"/>
                  <a:t>minus sign in exactly one of the terms</a:t>
                </a:r>
                <a:r>
                  <a:rPr lang="en-PH" dirty="0"/>
                  <a:t>.</a:t>
                </a:r>
              </a:p>
              <a:p>
                <a:pPr marL="0" indent="0" algn="just">
                  <a:buNone/>
                </a:pPr>
                <a:endParaRPr lang="en-US" dirty="0"/>
              </a:p>
            </p:txBody>
          </p:sp>
        </mc:Choice>
        <mc:Fallback xmlns="">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515600" cy="4272545"/>
              </a:xfrm>
              <a:blipFill>
                <a:blip r:embed="rId3"/>
                <a:stretch>
                  <a:fillRect l="-1086" t="-2367" r="-1086"/>
                </a:stretch>
              </a:blipFill>
            </p:spPr>
            <p:txBody>
              <a:bodyPr/>
              <a:lstStyle/>
              <a:p>
                <a:r>
                  <a:rPr lang="en-US">
                    <a:noFill/>
                  </a:rPr>
                  <a:t> </a:t>
                </a:r>
              </a:p>
            </p:txBody>
          </p:sp>
        </mc:Fallback>
      </mc:AlternateContent>
    </p:spTree>
    <p:extLst>
      <p:ext uri="{BB962C8B-B14F-4D97-AF65-F5344CB8AC3E}">
        <p14:creationId xmlns:p14="http://schemas.microsoft.com/office/powerpoint/2010/main" val="89369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515600" cy="4272545"/>
              </a:xfrm>
            </p:spPr>
            <p:txBody>
              <a:bodyPr/>
              <a:lstStyle/>
              <a:p>
                <a:pPr marL="0" indent="0" algn="just">
                  <a:buNone/>
                </a:pPr>
                <a:endParaRPr lang="en-PH" dirty="0"/>
              </a:p>
              <a:p>
                <a:pPr marL="0" indent="0" algn="just">
                  <a:buNone/>
                </a:pPr>
                <a:r>
                  <a:rPr lang="en-PH" dirty="0"/>
                  <a:t>State whether or not each expression is a difference of two squares.</a:t>
                </a:r>
              </a:p>
              <a:p>
                <a:pPr marL="0" indent="0" algn="just">
                  <a:buNone/>
                </a:pPr>
                <a:endParaRPr lang="en-US" dirty="0"/>
              </a:p>
              <a:p>
                <a:pPr marL="0" indent="0" algn="just">
                  <a:buNone/>
                </a:pPr>
                <a:endParaRPr lang="en-US" dirty="0"/>
              </a:p>
              <a:p>
                <a:pPr marL="1428750" lvl="2" indent="-514350" algn="just">
                  <a:buFont typeface="+mj-lt"/>
                  <a:buAutoNum type="alphaLcPeriod"/>
                </a:pPr>
                <a:r>
                  <a:rPr lang="en-PH" dirty="0"/>
                  <a:t>9</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−100</m:t>
                    </m:r>
                  </m:oMath>
                </a14:m>
                <a:r>
                  <a:rPr lang="en-US" dirty="0"/>
                  <a:t>			b.   </a:t>
                </a:r>
                <a14:m>
                  <m:oMath xmlns:m="http://schemas.openxmlformats.org/officeDocument/2006/math">
                    <m:r>
                      <a:rPr lang="en-US" b="0" i="0" smtClean="0">
                        <a:latin typeface="Cambria Math" panose="02040503050406030204" pitchFamily="18" charset="0"/>
                      </a:rPr>
                      <m:t>−16</m:t>
                    </m:r>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r>
                      <a:rPr lang="en-US" b="0" i="0" smtClean="0">
                        <a:latin typeface="Cambria Math" panose="02040503050406030204" pitchFamily="18" charset="0"/>
                      </a:rPr>
                      <m:t>+25</m:t>
                    </m:r>
                  </m:oMath>
                </a14:m>
                <a:endParaRPr lang="en-US" dirty="0"/>
              </a:p>
            </p:txBody>
          </p:sp>
        </mc:Choice>
        <mc:Fallback xmlns="">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515600" cy="4272545"/>
              </a:xfrm>
              <a:blipFill>
                <a:blip r:embed="rId3"/>
                <a:stretch>
                  <a:fillRect l="-1086"/>
                </a:stretch>
              </a:blipFill>
            </p:spPr>
            <p:txBody>
              <a:bodyPr/>
              <a:lstStyle/>
              <a:p>
                <a:r>
                  <a:rPr lang="en-US">
                    <a:noFill/>
                  </a:rPr>
                  <a:t> </a:t>
                </a:r>
              </a:p>
            </p:txBody>
          </p:sp>
        </mc:Fallback>
      </mc:AlternateContent>
    </p:spTree>
    <p:extLst>
      <p:ext uri="{BB962C8B-B14F-4D97-AF65-F5344CB8AC3E}">
        <p14:creationId xmlns:p14="http://schemas.microsoft.com/office/powerpoint/2010/main" val="167286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515600" cy="4272545"/>
              </a:xfrm>
            </p:spPr>
            <p:txBody>
              <a:bodyPr/>
              <a:lstStyle/>
              <a:p>
                <a:pPr marL="0" indent="0" algn="just">
                  <a:buNone/>
                </a:pPr>
                <a:r>
                  <a:rPr lang="en-PH" dirty="0"/>
                  <a:t>	You recognize a difference of two squares as two perfect square terms separated by a minus sign. If the binomial you want to factor matches the pattern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dirty="0"/>
                  <a:t> –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y</m:t>
                        </m:r>
                      </m:e>
                      <m:sup>
                        <m:r>
                          <a:rPr lang="en-US" i="1">
                            <a:latin typeface="Cambria Math" panose="02040503050406030204" pitchFamily="18" charset="0"/>
                          </a:rPr>
                          <m:t>2</m:t>
                        </m:r>
                      </m:sup>
                    </m:sSup>
                  </m:oMath>
                </a14:m>
                <a:r>
                  <a:rPr lang="en-PH" dirty="0"/>
                  <a:t>, then, the factors are x + y and x – y. Here are some examples.</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515600" cy="4272545"/>
              </a:xfrm>
              <a:blipFill>
                <a:blip r:embed="rId3"/>
                <a:stretch>
                  <a:fillRect l="-1086" t="-2367" r="-10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4595AA6B-89A5-CD4F-817D-AA5F95AF69AA}"/>
                  </a:ext>
                </a:extLst>
              </p:cNvPr>
              <p:cNvGraphicFramePr>
                <a:graphicFrameLocks noGrp="1"/>
              </p:cNvGraphicFramePr>
              <p:nvPr>
                <p:extLst>
                  <p:ext uri="{D42A27DB-BD31-4B8C-83A1-F6EECF244321}">
                    <p14:modId xmlns:p14="http://schemas.microsoft.com/office/powerpoint/2010/main" val="3788241508"/>
                  </p:ext>
                </p:extLst>
              </p:nvPr>
            </p:nvGraphicFramePr>
            <p:xfrm>
              <a:off x="2032000" y="3640047"/>
              <a:ext cx="8128000" cy="189896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33893194"/>
                        </a:ext>
                      </a:extLst>
                    </a:gridCol>
                    <a:gridCol w="4064000">
                      <a:extLst>
                        <a:ext uri="{9D8B030D-6E8A-4147-A177-3AD203B41FA5}">
                          <a16:colId xmlns:a16="http://schemas.microsoft.com/office/drawing/2014/main" val="3236394891"/>
                        </a:ext>
                      </a:extLst>
                    </a:gridCol>
                  </a:tblGrid>
                  <a:tr h="225092">
                    <a:tc>
                      <a:txBody>
                        <a:bodyPr/>
                        <a:lstStyle/>
                        <a:p>
                          <a:pPr algn="ctr"/>
                          <a:r>
                            <a:rPr lang="en-US" dirty="0">
                              <a:solidFill>
                                <a:schemeClr val="tx1"/>
                              </a:solidFill>
                            </a:rPr>
                            <a:t>Original Polynomial Written as a Difference of Two Squares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Factored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185194"/>
                      </a:ext>
                    </a:extLst>
                  </a:tr>
                  <a:tr h="517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sz="1800" kern="1200" dirty="0">
                              <a:solidFill>
                                <a:schemeClr val="dk1"/>
                              </a:solidFill>
                              <a:effectLst/>
                              <a:latin typeface="+mn-lt"/>
                              <a:ea typeface="+mn-ea"/>
                              <a:cs typeface="+mn-cs"/>
                            </a:rPr>
                            <a:t> –  9 = </a:t>
                          </a:r>
                          <a14:m>
                            <m:oMath xmlns:m="http://schemas.openxmlformats.org/officeDocument/2006/math">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sz="1800" kern="1200" dirty="0">
                              <a:solidFill>
                                <a:schemeClr val="dk1"/>
                              </a:solidFill>
                              <a:effectLst/>
                              <a:latin typeface="+mn-lt"/>
                              <a:ea typeface="+mn-ea"/>
                              <a:cs typeface="+mn-cs"/>
                            </a:rPr>
                            <a:t> –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3</m:t>
                                  </m:r>
                                </m:e>
                                <m:sup>
                                  <m:r>
                                    <a:rPr lang="en-US" i="1">
                                      <a:latin typeface="Cambria Math" panose="02040503050406030204" pitchFamily="18" charset="0"/>
                                    </a:rPr>
                                    <m:t>2</m:t>
                                  </m:r>
                                </m:sup>
                              </m:sSup>
                            </m:oMath>
                          </a14:m>
                          <a:endParaRPr lang="en-PH"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+ 3)(x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8532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4</a:t>
                          </a:r>
                          <a14:m>
                            <m:oMath xmlns:m="http://schemas.openxmlformats.org/officeDocument/2006/math">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sz="1800" kern="1200" dirty="0">
                              <a:solidFill>
                                <a:schemeClr val="dk1"/>
                              </a:solidFill>
                              <a:effectLst/>
                              <a:latin typeface="+mn-lt"/>
                              <a:ea typeface="+mn-ea"/>
                              <a:cs typeface="+mn-cs"/>
                            </a:rPr>
                            <a:t> – 81 =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1" smtClean="0">
                                      <a:latin typeface="Cambria Math" panose="02040503050406030204" pitchFamily="18" charset="0"/>
                                    </a:rPr>
                                    <m:t>)</m:t>
                                  </m:r>
                                </m:e>
                                <m:sup>
                                  <m:r>
                                    <a:rPr lang="en-US" i="1">
                                      <a:latin typeface="Cambria Math" panose="02040503050406030204" pitchFamily="18" charset="0"/>
                                    </a:rPr>
                                    <m:t>2</m:t>
                                  </m:r>
                                </m:sup>
                              </m:sSup>
                            </m:oMath>
                          </a14:m>
                          <a:r>
                            <a:rPr lang="en-PH" sz="1800" kern="1200" dirty="0">
                              <a:solidFill>
                                <a:schemeClr val="dk1"/>
                              </a:solidFill>
                              <a:effectLst/>
                              <a:latin typeface="+mn-lt"/>
                              <a:ea typeface="+mn-ea"/>
                              <a:cs typeface="+mn-cs"/>
                            </a:rPr>
                            <a:t> –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9</m:t>
                                  </m:r>
                                </m:e>
                                <m:sup>
                                  <m:r>
                                    <a:rPr lang="en-US" i="1">
                                      <a:latin typeface="Cambria Math" panose="02040503050406030204" pitchFamily="18" charset="0"/>
                                    </a:rPr>
                                    <m:t>2</m:t>
                                  </m:r>
                                </m:sup>
                              </m:sSup>
                            </m:oMath>
                          </a14:m>
                          <a:endParaRPr lang="en-PH"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(2x + 9)(2x </a:t>
                          </a:r>
                          <a:r>
                            <a:rPr lang="en-PH" sz="1800" kern="1200" dirty="0">
                              <a:solidFill>
                                <a:schemeClr val="dk1"/>
                              </a:solidFill>
                              <a:effectLst/>
                              <a:latin typeface="+mn-lt"/>
                              <a:ea typeface="+mn-ea"/>
                              <a:cs typeface="+mn-cs"/>
                            </a:rPr>
                            <a:t>– 9)</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0494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25 – 49</a:t>
                          </a:r>
                          <a14:m>
                            <m:oMath xmlns:m="http://schemas.openxmlformats.org/officeDocument/2006/math">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b="0" i="1" smtClean="0">
                                      <a:latin typeface="Cambria Math" panose="02040503050406030204" pitchFamily="18" charset="0"/>
                                    </a:rPr>
                                    <m:t>6</m:t>
                                  </m:r>
                                </m:sup>
                              </m:sSup>
                            </m:oMath>
                          </a14:m>
                          <a:r>
                            <a:rPr lang="en-PH" sz="1800" kern="1200" dirty="0">
                              <a:solidFill>
                                <a:schemeClr val="dk1"/>
                              </a:solidFill>
                              <a:effectLst/>
                              <a:latin typeface="+mn-lt"/>
                              <a:ea typeface="+mn-ea"/>
                              <a:cs typeface="+mn-cs"/>
                            </a:rPr>
                            <a:t> =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5</m:t>
                                  </m:r>
                                </m:e>
                                <m:sup>
                                  <m:r>
                                    <a:rPr lang="en-US" i="1">
                                      <a:latin typeface="Cambria Math" panose="02040503050406030204" pitchFamily="18" charset="0"/>
                                    </a:rPr>
                                    <m:t>2</m:t>
                                  </m:r>
                                </m:sup>
                              </m:sSup>
                            </m:oMath>
                          </a14:m>
                          <a:r>
                            <a:rPr lang="en-PH" sz="1800" kern="1200" dirty="0">
                              <a:solidFill>
                                <a:schemeClr val="dk1"/>
                              </a:solidFill>
                              <a:effectLst/>
                              <a:latin typeface="+mn-lt"/>
                              <a:ea typeface="+mn-ea"/>
                              <a:cs typeface="+mn-cs"/>
                            </a:rPr>
                            <a:t> – </a:t>
                          </a:r>
                          <a14:m>
                            <m:oMath xmlns:m="http://schemas.openxmlformats.org/officeDocument/2006/math">
                              <m:sSup>
                                <m:sSupPr>
                                  <m:ctrlPr>
                                    <a:rPr lang="en-PH" i="1" smtClean="0">
                                      <a:latin typeface="Cambria Math" panose="02040503050406030204" pitchFamily="18" charset="0"/>
                                    </a:rPr>
                                  </m:ctrlPr>
                                </m:sSupPr>
                                <m:e>
                                  <m:r>
                                    <a:rPr lang="en-US" b="0" i="0" smtClean="0">
                                      <a:latin typeface="Cambria Math" panose="02040503050406030204" pitchFamily="18" charset="0"/>
                                    </a:rPr>
                                    <m:t>(7</m:t>
                                  </m:r>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b="0" i="1" smtClean="0">
                                          <a:latin typeface="Cambria Math" panose="02040503050406030204" pitchFamily="18" charset="0"/>
                                        </a:rPr>
                                        <m:t>3</m:t>
                                      </m:r>
                                    </m:sup>
                                  </m:sSup>
                                  <m:r>
                                    <a:rPr lang="en-US" b="0" i="1" smtClean="0">
                                      <a:latin typeface="Cambria Math" panose="02040503050406030204" pitchFamily="18" charset="0"/>
                                    </a:rPr>
                                    <m:t>)</m:t>
                                  </m:r>
                                </m:e>
                                <m:sup>
                                  <m:r>
                                    <a:rPr lang="en-US" i="1">
                                      <a:latin typeface="Cambria Math" panose="02040503050406030204" pitchFamily="18" charset="0"/>
                                    </a:rPr>
                                    <m:t>2</m:t>
                                  </m:r>
                                </m:sup>
                              </m:sSup>
                            </m:oMath>
                          </a14:m>
                          <a:endParaRPr lang="en-PH" sz="180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 + </a:t>
                          </a:r>
                          <a14:m>
                            <m:oMath xmlns:m="http://schemas.openxmlformats.org/officeDocument/2006/math">
                              <m:r>
                                <a:rPr lang="en-US" b="0" i="0" smtClean="0">
                                  <a:latin typeface="Cambria Math" panose="02040503050406030204" pitchFamily="18" charset="0"/>
                                </a:rPr>
                                <m:t>7</m:t>
                              </m:r>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b="0" i="1" smtClean="0">
                                      <a:latin typeface="Cambria Math" panose="02040503050406030204" pitchFamily="18" charset="0"/>
                                    </a:rPr>
                                    <m:t>3</m:t>
                                  </m:r>
                                </m:sup>
                              </m:sSup>
                            </m:oMath>
                          </a14:m>
                          <a:r>
                            <a:rPr lang="en-US" dirty="0">
                              <a:solidFill>
                                <a:schemeClr val="tx1"/>
                              </a:solidFill>
                            </a:rPr>
                            <a:t>)(5 </a:t>
                          </a:r>
                          <a:r>
                            <a:rPr lang="en-PH" sz="1800" kern="1200" dirty="0">
                              <a:solidFill>
                                <a:schemeClr val="dk1"/>
                              </a:solidFill>
                              <a:effectLst/>
                              <a:latin typeface="+mn-lt"/>
                              <a:ea typeface="+mn-ea"/>
                              <a:cs typeface="+mn-cs"/>
                            </a:rPr>
                            <a:t>–</a:t>
                          </a:r>
                          <a:r>
                            <a:rPr lang="en-US" dirty="0">
                              <a:solidFill>
                                <a:schemeClr val="tx1"/>
                              </a:solidFill>
                            </a:rPr>
                            <a:t> </a:t>
                          </a:r>
                          <a14:m>
                            <m:oMath xmlns:m="http://schemas.openxmlformats.org/officeDocument/2006/math">
                              <m:r>
                                <a:rPr lang="en-US" b="0" i="0" smtClean="0">
                                  <a:latin typeface="Cambria Math" panose="02040503050406030204" pitchFamily="18" charset="0"/>
                                </a:rPr>
                                <m:t>7</m:t>
                              </m:r>
                              <m:sSup>
                                <m:sSupPr>
                                  <m:ctrlPr>
                                    <a:rPr lang="en-PH" i="1" smtClean="0">
                                      <a:latin typeface="Cambria Math" panose="02040503050406030204" pitchFamily="18" charset="0"/>
                                    </a:rPr>
                                  </m:ctrlPr>
                                </m:sSupPr>
                                <m:e>
                                  <m:r>
                                    <m:rPr>
                                      <m:sty m:val="p"/>
                                    </m:rPr>
                                    <a:rPr lang="en-US">
                                      <a:latin typeface="Cambria Math" panose="02040503050406030204" pitchFamily="18" charset="0"/>
                                    </a:rPr>
                                    <m:t>x</m:t>
                                  </m:r>
                                </m:e>
                                <m:sup>
                                  <m:r>
                                    <a:rPr lang="en-US" b="0" i="1" smtClean="0">
                                      <a:latin typeface="Cambria Math" panose="02040503050406030204" pitchFamily="18" charset="0"/>
                                    </a:rPr>
                                    <m:t>3</m:t>
                                  </m:r>
                                </m:sup>
                              </m:sSup>
                            </m:oMath>
                          </a14:m>
                          <a:r>
                            <a:rPr lang="en-US"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12701"/>
                      </a:ext>
                    </a:extLst>
                  </a:tr>
                </a:tbl>
              </a:graphicData>
            </a:graphic>
          </p:graphicFrame>
        </mc:Choice>
        <mc:Fallback>
          <p:graphicFrame>
            <p:nvGraphicFramePr>
              <p:cNvPr id="3" name="Table 2">
                <a:extLst>
                  <a:ext uri="{FF2B5EF4-FFF2-40B4-BE49-F238E27FC236}">
                    <a16:creationId xmlns:a16="http://schemas.microsoft.com/office/drawing/2014/main" id="{4595AA6B-89A5-CD4F-817D-AA5F95AF69AA}"/>
                  </a:ext>
                </a:extLst>
              </p:cNvPr>
              <p:cNvGraphicFramePr>
                <a:graphicFrameLocks noGrp="1"/>
              </p:cNvGraphicFramePr>
              <p:nvPr>
                <p:extLst>
                  <p:ext uri="{D42A27DB-BD31-4B8C-83A1-F6EECF244321}">
                    <p14:modId xmlns:p14="http://schemas.microsoft.com/office/powerpoint/2010/main" val="3788241508"/>
                  </p:ext>
                </p:extLst>
              </p:nvPr>
            </p:nvGraphicFramePr>
            <p:xfrm>
              <a:off x="2032000" y="3640047"/>
              <a:ext cx="8128000" cy="189896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33893194"/>
                        </a:ext>
                      </a:extLst>
                    </a:gridCol>
                    <a:gridCol w="4064000">
                      <a:extLst>
                        <a:ext uri="{9D8B030D-6E8A-4147-A177-3AD203B41FA5}">
                          <a16:colId xmlns:a16="http://schemas.microsoft.com/office/drawing/2014/main" val="3236394891"/>
                        </a:ext>
                      </a:extLst>
                    </a:gridCol>
                  </a:tblGrid>
                  <a:tr h="640080">
                    <a:tc>
                      <a:txBody>
                        <a:bodyPr/>
                        <a:lstStyle/>
                        <a:p>
                          <a:pPr algn="ctr"/>
                          <a:r>
                            <a:rPr lang="en-US" dirty="0">
                              <a:solidFill>
                                <a:schemeClr val="tx1"/>
                              </a:solidFill>
                            </a:rPr>
                            <a:t>Original Polynomial Written as a Difference of Two Squares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Factored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185194"/>
                      </a:ext>
                    </a:extLst>
                  </a:tr>
                  <a:tr h="51720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13" t="-129268" r="-100313" b="-16097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800" kern="1200" dirty="0">
                              <a:solidFill>
                                <a:schemeClr val="dk1"/>
                              </a:solidFill>
                              <a:effectLst/>
                              <a:latin typeface="+mn-lt"/>
                              <a:ea typeface="+mn-ea"/>
                              <a:cs typeface="+mn-cs"/>
                            </a:rPr>
                            <a:t>(x + 3)(x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853212"/>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13" t="-313333" r="-100313" b="-120000"/>
                          </a:stretch>
                        </a:blipFill>
                      </a:tcPr>
                    </a:tc>
                    <a:tc>
                      <a:txBody>
                        <a:bodyPr/>
                        <a:lstStyle/>
                        <a:p>
                          <a:pPr algn="ctr"/>
                          <a:r>
                            <a:rPr lang="en-US" dirty="0">
                              <a:solidFill>
                                <a:schemeClr val="tx1"/>
                              </a:solidFill>
                            </a:rPr>
                            <a:t>(2x + 9)(2x </a:t>
                          </a:r>
                          <a:r>
                            <a:rPr lang="en-PH" sz="1800" kern="1200" dirty="0">
                              <a:solidFill>
                                <a:schemeClr val="dk1"/>
                              </a:solidFill>
                              <a:effectLst/>
                              <a:latin typeface="+mn-lt"/>
                              <a:ea typeface="+mn-ea"/>
                              <a:cs typeface="+mn-cs"/>
                            </a:rPr>
                            <a:t>– 9)</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049484"/>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13" t="-427586" r="-100313" b="-2413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13" t="-427586" r="-313" b="-24138"/>
                          </a:stretch>
                        </a:blipFill>
                      </a:tcPr>
                    </a:tc>
                    <a:extLst>
                      <a:ext uri="{0D108BD9-81ED-4DB2-BD59-A6C34878D82A}">
                        <a16:rowId xmlns:a16="http://schemas.microsoft.com/office/drawing/2014/main" val="946112701"/>
                      </a:ext>
                    </a:extLst>
                  </a:tr>
                </a:tbl>
              </a:graphicData>
            </a:graphic>
          </p:graphicFrame>
        </mc:Fallback>
      </mc:AlternateContent>
    </p:spTree>
    <p:extLst>
      <p:ext uri="{BB962C8B-B14F-4D97-AF65-F5344CB8AC3E}">
        <p14:creationId xmlns:p14="http://schemas.microsoft.com/office/powerpoint/2010/main" val="359637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515600" cy="4272545"/>
          </a:xfrm>
        </p:spPr>
        <p:txBody>
          <a:bodyPr/>
          <a:lstStyle/>
          <a:p>
            <a:pPr marL="0" indent="0" algn="just">
              <a:buNone/>
            </a:pPr>
            <a:endParaRPr lang="en-US" dirty="0"/>
          </a:p>
          <a:p>
            <a:pPr marL="0" indent="0" algn="just">
              <a:buNone/>
            </a:pPr>
            <a:r>
              <a:rPr lang="en-US" b="1" dirty="0"/>
              <a:t>NOTE: </a:t>
            </a:r>
          </a:p>
          <a:p>
            <a:pPr marL="0" indent="0" algn="just">
              <a:buNone/>
            </a:pPr>
            <a:r>
              <a:rPr lang="en-US" b="1" dirty="0"/>
              <a:t>	</a:t>
            </a:r>
            <a:r>
              <a:rPr lang="en-PH" dirty="0"/>
              <a:t> For a variable to be a perfect square, it must be raised to an even power. The perfect integer squares less than 300 are 1, 4, 9, 16, 25, 36, 49, 64, 81, 100, 121, 144, 169,196, 225, 256, and 289.</a:t>
            </a:r>
          </a:p>
          <a:p>
            <a:pPr marL="0" indent="0" algn="just">
              <a:buNone/>
            </a:pPr>
            <a:endParaRPr lang="en-US" b="1" dirty="0"/>
          </a:p>
        </p:txBody>
      </p:sp>
    </p:spTree>
    <p:extLst>
      <p:ext uri="{BB962C8B-B14F-4D97-AF65-F5344CB8AC3E}">
        <p14:creationId xmlns:p14="http://schemas.microsoft.com/office/powerpoint/2010/main" val="281179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0515600" cy="4272545"/>
              </a:xfrm>
            </p:spPr>
            <p:txBody>
              <a:bodyPr/>
              <a:lstStyle/>
              <a:p>
                <a:pPr marL="0" indent="0" algn="just">
                  <a:buNone/>
                </a:pPr>
                <a:r>
                  <a:rPr lang="en-US" dirty="0"/>
                  <a:t>Factor each completely.</a:t>
                </a:r>
              </a:p>
              <a:p>
                <a:pPr marL="0" indent="0" algn="just">
                  <a:buNone/>
                </a:pPr>
                <a:endParaRPr lang="en-US" dirty="0"/>
              </a:p>
              <a:p>
                <a:pPr marL="1428750" lvl="2" indent="-514350" algn="just">
                  <a:buAutoNum type="alphaLcPeriod"/>
                </a:pPr>
                <a:r>
                  <a:rPr lang="en-PH" dirty="0"/>
                  <a:t>4</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a</m:t>
                        </m:r>
                      </m:e>
                      <m:sup>
                        <m:r>
                          <a:rPr lang="en-US" i="1">
                            <a:latin typeface="Cambria Math" panose="02040503050406030204" pitchFamily="18" charset="0"/>
                          </a:rPr>
                          <m:t>2</m:t>
                        </m:r>
                      </m:sup>
                    </m:sSup>
                  </m:oMath>
                </a14:m>
                <a:r>
                  <a:rPr lang="en-PH" dirty="0"/>
                  <a:t> – 49 </a:t>
                </a:r>
              </a:p>
              <a:p>
                <a:pPr marL="1428750" lvl="2" indent="-514350" algn="just">
                  <a:buAutoNum type="alphaLcPeriod"/>
                </a:pPr>
                <a:endParaRPr lang="en-PH" dirty="0"/>
              </a:p>
              <a:p>
                <a:pPr marL="1428750" lvl="2" indent="-514350" algn="just">
                  <a:buAutoNum type="alphaLcPeriod"/>
                </a:pPr>
                <a:r>
                  <a:rPr lang="en-PH" dirty="0"/>
                  <a:t>9</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dirty="0"/>
                  <a:t> – 25</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y</m:t>
                        </m:r>
                      </m:e>
                      <m:sup>
                        <m:r>
                          <a:rPr lang="en-US" b="0" i="1" smtClean="0">
                            <a:latin typeface="Cambria Math" panose="02040503050406030204" pitchFamily="18" charset="0"/>
                          </a:rPr>
                          <m:t>4</m:t>
                        </m:r>
                      </m:sup>
                    </m:sSup>
                  </m:oMath>
                </a14:m>
                <a:r>
                  <a:rPr lang="en-PH" dirty="0"/>
                  <a:t> </a:t>
                </a:r>
              </a:p>
              <a:p>
                <a:pPr marL="1428750" lvl="2" indent="-514350" algn="just">
                  <a:buAutoNum type="alphaLcPeriod"/>
                </a:pPr>
                <a:endParaRPr lang="en-PH" dirty="0"/>
              </a:p>
              <a:p>
                <a:pPr marL="1428750" lvl="2" indent="-514350" algn="just">
                  <a:buAutoNum type="alphaLcPeriod"/>
                </a:pPr>
                <a:r>
                  <a:rPr lang="en-PH" dirty="0"/>
                  <a:t>81 – 4</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p</m:t>
                        </m:r>
                      </m:e>
                      <m:sup>
                        <m:r>
                          <a:rPr lang="en-US" b="0" i="1" smtClean="0">
                            <a:latin typeface="Cambria Math" panose="02040503050406030204" pitchFamily="18" charset="0"/>
                          </a:rPr>
                          <m:t>6</m:t>
                        </m:r>
                      </m:sup>
                    </m:sSup>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q</m:t>
                        </m:r>
                      </m:e>
                      <m:sup>
                        <m:r>
                          <a:rPr lang="en-US" b="0" i="1" smtClean="0">
                            <a:latin typeface="Cambria Math" panose="02040503050406030204" pitchFamily="18" charset="0"/>
                          </a:rPr>
                          <m:t>4</m:t>
                        </m:r>
                      </m:sup>
                    </m:sSup>
                  </m:oMath>
                </a14:m>
                <a:endParaRPr lang="en-PH"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0515600" cy="4272545"/>
              </a:xfrm>
              <a:blipFill>
                <a:blip r:embed="rId3"/>
                <a:stretch>
                  <a:fillRect l="-1086" t="-2367"/>
                </a:stretch>
              </a:blipFill>
            </p:spPr>
            <p:txBody>
              <a:bodyPr/>
              <a:lstStyle/>
              <a:p>
                <a:r>
                  <a:rPr lang="en-US">
                    <a:noFill/>
                  </a:rPr>
                  <a:t> </a:t>
                </a:r>
              </a:p>
            </p:txBody>
          </p:sp>
        </mc:Fallback>
      </mc:AlternateContent>
    </p:spTree>
    <p:extLst>
      <p:ext uri="{BB962C8B-B14F-4D97-AF65-F5344CB8AC3E}">
        <p14:creationId xmlns:p14="http://schemas.microsoft.com/office/powerpoint/2010/main" val="366984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r>
                  <a:rPr lang="en-US" b="1" dirty="0"/>
                  <a:t>SOLUTION:</a:t>
                </a:r>
              </a:p>
              <a:p>
                <a:pPr marL="1428750" lvl="2" indent="-514350" algn="just">
                  <a:buAutoNum type="alphaLcPeriod"/>
                </a:pPr>
                <a:r>
                  <a:rPr lang="en-PH" dirty="0"/>
                  <a:t>4</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a</m:t>
                        </m:r>
                      </m:e>
                      <m:sup>
                        <m:r>
                          <a:rPr lang="en-US" i="1">
                            <a:latin typeface="Cambria Math" panose="02040503050406030204" pitchFamily="18" charset="0"/>
                          </a:rPr>
                          <m:t>2</m:t>
                        </m:r>
                      </m:sup>
                    </m:sSup>
                  </m:oMath>
                </a14:m>
                <a:r>
                  <a:rPr lang="en-PH" dirty="0"/>
                  <a:t> – 49 </a:t>
                </a:r>
              </a:p>
              <a:p>
                <a:pPr marL="914400" lvl="2" indent="0" algn="just">
                  <a:buNone/>
                </a:pPr>
                <a:r>
                  <a:rPr lang="en-PH" dirty="0"/>
                  <a:t>	</a:t>
                </a:r>
                <a:r>
                  <a:rPr lang="en-PH" b="1" dirty="0">
                    <a:latin typeface="Cambria Math" panose="02040503050406030204" pitchFamily="18" charset="0"/>
                  </a:rPr>
                  <a:t>4</a:t>
                </a:r>
                <a14:m>
                  <m:oMath xmlns:m="http://schemas.openxmlformats.org/officeDocument/2006/math">
                    <m:sSup>
                      <m:sSupPr>
                        <m:ctrlPr>
                          <a:rPr lang="en-PH" b="1">
                            <a:latin typeface="Cambria Math" panose="02040503050406030204" pitchFamily="18" charset="0"/>
                          </a:rPr>
                        </m:ctrlPr>
                      </m:sSupPr>
                      <m:e>
                        <m:r>
                          <a:rPr lang="en-US" b="1">
                            <a:latin typeface="Cambria Math" panose="02040503050406030204" pitchFamily="18" charset="0"/>
                          </a:rPr>
                          <m:t>𝐚</m:t>
                        </m:r>
                      </m:e>
                      <m:sup>
                        <m:r>
                          <a:rPr lang="en-US" b="1">
                            <a:latin typeface="Cambria Math" panose="02040503050406030204" pitchFamily="18" charset="0"/>
                          </a:rPr>
                          <m:t>𝟐</m:t>
                        </m:r>
                      </m:sup>
                    </m:sSup>
                  </m:oMath>
                </a14:m>
                <a:r>
                  <a:rPr lang="en-PH" b="1" dirty="0">
                    <a:latin typeface="Cambria Math" panose="02040503050406030204" pitchFamily="18" charset="0"/>
                  </a:rPr>
                  <a:t> – 49 </a:t>
                </a:r>
                <a:r>
                  <a:rPr lang="en-PH" b="1" dirty="0"/>
                  <a:t>= </a:t>
                </a:r>
                <a14:m>
                  <m:oMath xmlns:m="http://schemas.openxmlformats.org/officeDocument/2006/math">
                    <m:sSup>
                      <m:sSupPr>
                        <m:ctrlPr>
                          <a:rPr lang="en-PH" b="1" i="1">
                            <a:latin typeface="Cambria Math" panose="02040503050406030204" pitchFamily="18" charset="0"/>
                          </a:rPr>
                        </m:ctrlPr>
                      </m:sSupPr>
                      <m:e>
                        <m:r>
                          <a:rPr lang="en-US" b="1" i="0" smtClean="0">
                            <a:latin typeface="Cambria Math" panose="02040503050406030204" pitchFamily="18" charset="0"/>
                          </a:rPr>
                          <m:t>(</m:t>
                        </m:r>
                        <m:r>
                          <a:rPr lang="en-US" b="1" i="0" smtClean="0">
                            <a:latin typeface="Cambria Math" panose="02040503050406030204" pitchFamily="18" charset="0"/>
                          </a:rPr>
                          <m:t>𝟐𝐚</m:t>
                        </m:r>
                        <m:r>
                          <a:rPr lang="en-US" b="1" i="0" smtClean="0">
                            <a:latin typeface="Cambria Math" panose="02040503050406030204" pitchFamily="18" charset="0"/>
                          </a:rPr>
                          <m:t>)</m:t>
                        </m:r>
                      </m:e>
                      <m:sup>
                        <m:r>
                          <a:rPr lang="en-US" b="1" i="1">
                            <a:latin typeface="Cambria Math" panose="02040503050406030204" pitchFamily="18" charset="0"/>
                          </a:rPr>
                          <m:t>𝟐</m:t>
                        </m:r>
                      </m:sup>
                    </m:sSup>
                  </m:oMath>
                </a14:m>
                <a:r>
                  <a:rPr lang="en-PH" b="1" dirty="0"/>
                  <a:t> − </a:t>
                </a:r>
                <a14:m>
                  <m:oMath xmlns:m="http://schemas.openxmlformats.org/officeDocument/2006/math">
                    <m:sSup>
                      <m:sSupPr>
                        <m:ctrlPr>
                          <a:rPr lang="en-PH" b="1" i="1">
                            <a:latin typeface="Cambria Math" panose="02040503050406030204" pitchFamily="18" charset="0"/>
                          </a:rPr>
                        </m:ctrlPr>
                      </m:sSupPr>
                      <m:e>
                        <m:r>
                          <a:rPr lang="en-US" b="1" i="0" smtClean="0">
                            <a:latin typeface="Cambria Math" panose="02040503050406030204" pitchFamily="18" charset="0"/>
                          </a:rPr>
                          <m:t>(</m:t>
                        </m:r>
                        <m:r>
                          <a:rPr lang="en-US" b="1" i="0" smtClean="0">
                            <a:latin typeface="Cambria Math" panose="02040503050406030204" pitchFamily="18" charset="0"/>
                          </a:rPr>
                          <m:t>𝟕</m:t>
                        </m:r>
                        <m:r>
                          <a:rPr lang="en-US" b="1" i="0" smtClean="0">
                            <a:latin typeface="Cambria Math" panose="02040503050406030204" pitchFamily="18" charset="0"/>
                          </a:rPr>
                          <m:t>)</m:t>
                        </m:r>
                      </m:e>
                      <m:sup>
                        <m:r>
                          <a:rPr lang="en-US" b="1" i="1">
                            <a:latin typeface="Cambria Math" panose="02040503050406030204" pitchFamily="18" charset="0"/>
                          </a:rPr>
                          <m:t>𝟐</m:t>
                        </m:r>
                      </m:sup>
                    </m:sSup>
                  </m:oMath>
                </a14:m>
                <a:r>
                  <a:rPr lang="en-PH" b="1" dirty="0"/>
                  <a:t> = </a:t>
                </a:r>
                <a:r>
                  <a:rPr lang="en-PH" b="1" dirty="0">
                    <a:latin typeface="Cambria Math" panose="02040503050406030204" pitchFamily="18" charset="0"/>
                  </a:rPr>
                  <a:t>(2a + 7)(2a − 7)</a:t>
                </a:r>
              </a:p>
              <a:p>
                <a:pPr marL="1428750" lvl="2" indent="-514350" algn="just">
                  <a:buFont typeface="+mj-lt"/>
                  <a:buAutoNum type="alphaLcPeriod" startAt="2"/>
                </a:pPr>
                <a:r>
                  <a:rPr lang="en-PH" dirty="0"/>
                  <a:t>9 </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2</m:t>
                        </m:r>
                      </m:sup>
                    </m:sSup>
                  </m:oMath>
                </a14:m>
                <a:r>
                  <a:rPr lang="en-PH" dirty="0"/>
                  <a:t> – 25</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y</m:t>
                        </m:r>
                      </m:e>
                      <m:sup>
                        <m:r>
                          <a:rPr lang="en-US" b="0" i="1" smtClean="0">
                            <a:latin typeface="Cambria Math" panose="02040503050406030204" pitchFamily="18" charset="0"/>
                          </a:rPr>
                          <m:t>4</m:t>
                        </m:r>
                      </m:sup>
                    </m:sSup>
                  </m:oMath>
                </a14:m>
                <a:r>
                  <a:rPr lang="en-PH" dirty="0"/>
                  <a:t> </a:t>
                </a:r>
              </a:p>
              <a:p>
                <a:pPr marL="1371600" lvl="3" indent="0" algn="just">
                  <a:buNone/>
                </a:pPr>
                <a:r>
                  <a:rPr lang="en-PH" dirty="0"/>
                  <a:t>	</a:t>
                </a:r>
                <a:r>
                  <a:rPr lang="en-PH" b="1" dirty="0">
                    <a:latin typeface="Cambria Math" panose="02040503050406030204" pitchFamily="18" charset="0"/>
                  </a:rPr>
                  <a:t> 9</a:t>
                </a:r>
                <a:r>
                  <a:rPr lang="en-PH" dirty="0"/>
                  <a:t> 4</a:t>
                </a:r>
                <a14:m>
                  <m:oMath xmlns:m="http://schemas.openxmlformats.org/officeDocument/2006/math">
                    <m:sSup>
                      <m:sSupPr>
                        <m:ctrlPr>
                          <a:rPr lang="en-PH" i="1">
                            <a:latin typeface="Cambria Math" panose="02040503050406030204" pitchFamily="18" charset="0"/>
                          </a:rPr>
                        </m:ctrlPr>
                      </m:sSupPr>
                      <m:e>
                        <m:r>
                          <m:rPr>
                            <m:sty m:val="p"/>
                          </m:rPr>
                          <a:rPr lang="en-US">
                            <a:latin typeface="Cambria Math" panose="02040503050406030204" pitchFamily="18" charset="0"/>
                          </a:rPr>
                          <m:t>p</m:t>
                        </m:r>
                      </m:e>
                      <m:sup>
                        <m:r>
                          <a:rPr lang="en-US" i="1">
                            <a:latin typeface="Cambria Math" panose="02040503050406030204" pitchFamily="18" charset="0"/>
                          </a:rPr>
                          <m:t>6</m:t>
                        </m:r>
                      </m:sup>
                    </m:sSup>
                    <m:sSup>
                      <m:sSupPr>
                        <m:ctrlPr>
                          <a:rPr lang="en-PH" i="1">
                            <a:latin typeface="Cambria Math" panose="02040503050406030204" pitchFamily="18" charset="0"/>
                          </a:rPr>
                        </m:ctrlPr>
                      </m:sSupPr>
                      <m:e>
                        <m:r>
                          <m:rPr>
                            <m:sty m:val="p"/>
                          </m:rPr>
                          <a:rPr lang="en-US">
                            <a:latin typeface="Cambria Math" panose="02040503050406030204" pitchFamily="18" charset="0"/>
                          </a:rPr>
                          <m:t>q</m:t>
                        </m:r>
                      </m:e>
                      <m:sup>
                        <m:r>
                          <a:rPr lang="en-US" i="1">
                            <a:latin typeface="Cambria Math" panose="02040503050406030204" pitchFamily="18" charset="0"/>
                          </a:rPr>
                          <m:t>4</m:t>
                        </m:r>
                      </m:sup>
                    </m:sSup>
                  </m:oMath>
                </a14:m>
                <a:r>
                  <a:rPr lang="en-PH" b="1" dirty="0">
                    <a:latin typeface="Cambria Math" panose="02040503050406030204" pitchFamily="18" charset="0"/>
                  </a:rPr>
                  <a:t>– 25</a:t>
                </a:r>
                <a14:m>
                  <m:oMath xmlns:m="http://schemas.openxmlformats.org/officeDocument/2006/math">
                    <m:sSup>
                      <m:sSupPr>
                        <m:ctrlPr>
                          <a:rPr lang="en-PH" b="1" i="1">
                            <a:latin typeface="Cambria Math" panose="02040503050406030204" pitchFamily="18" charset="0"/>
                          </a:rPr>
                        </m:ctrlPr>
                      </m:sSupPr>
                      <m:e>
                        <m:r>
                          <a:rPr lang="en-US" b="1" i="0" smtClean="0">
                            <a:latin typeface="Cambria Math" panose="02040503050406030204" pitchFamily="18" charset="0"/>
                          </a:rPr>
                          <m:t>𝐲</m:t>
                        </m:r>
                      </m:e>
                      <m:sup>
                        <m:r>
                          <a:rPr lang="en-US" b="1" i="1" smtClean="0">
                            <a:latin typeface="Cambria Math" panose="02040503050406030204" pitchFamily="18" charset="0"/>
                          </a:rPr>
                          <m:t>𝟒</m:t>
                        </m:r>
                      </m:sup>
                    </m:sSup>
                  </m:oMath>
                </a14:m>
                <a:r>
                  <a:rPr lang="en-PH" b="1" dirty="0">
                    <a:latin typeface="Cambria Math" panose="02040503050406030204" pitchFamily="18" charset="0"/>
                  </a:rPr>
                  <a:t> = </a:t>
                </a:r>
                <a14:m>
                  <m:oMath xmlns:m="http://schemas.openxmlformats.org/officeDocument/2006/math">
                    <m:sSup>
                      <m:sSupPr>
                        <m:ctrlPr>
                          <a:rPr lang="en-PH" b="1" i="1">
                            <a:latin typeface="Cambria Math" panose="02040503050406030204" pitchFamily="18" charset="0"/>
                          </a:rPr>
                        </m:ctrlPr>
                      </m:sSupPr>
                      <m:e>
                        <m:r>
                          <a:rPr lang="en-US" b="1" i="1" smtClean="0">
                            <a:latin typeface="Cambria Math" panose="02040503050406030204" pitchFamily="18" charset="0"/>
                          </a:rPr>
                          <m:t>(</m:t>
                        </m:r>
                        <m:r>
                          <a:rPr lang="en-US" b="1" i="1" smtClean="0">
                            <a:latin typeface="Cambria Math" panose="02040503050406030204" pitchFamily="18" charset="0"/>
                          </a:rPr>
                          <m:t>𝟑</m:t>
                        </m:r>
                        <m:r>
                          <a:rPr lang="en-US" b="1" i="0" smtClean="0">
                            <a:latin typeface="Cambria Math" panose="02040503050406030204" pitchFamily="18" charset="0"/>
                          </a:rPr>
                          <m:t>𝐱</m:t>
                        </m:r>
                        <m:r>
                          <a:rPr lang="en-US" b="1" i="1" smtClean="0">
                            <a:latin typeface="Cambria Math" panose="02040503050406030204" pitchFamily="18" charset="0"/>
                          </a:rPr>
                          <m:t>)</m:t>
                        </m:r>
                      </m:e>
                      <m:sup>
                        <m:r>
                          <a:rPr lang="en-US" b="1">
                            <a:latin typeface="Cambria Math" panose="02040503050406030204" pitchFamily="18" charset="0"/>
                          </a:rPr>
                          <m:t>𝟐</m:t>
                        </m:r>
                      </m:sup>
                    </m:sSup>
                  </m:oMath>
                </a14:m>
                <a:r>
                  <a:rPr lang="en-PH" b="1" dirty="0">
                    <a:latin typeface="Cambria Math" panose="02040503050406030204" pitchFamily="18" charset="0"/>
                  </a:rPr>
                  <a:t> − </a:t>
                </a:r>
                <a14:m>
                  <m:oMath xmlns:m="http://schemas.openxmlformats.org/officeDocument/2006/math">
                    <m:sSup>
                      <m:sSupPr>
                        <m:ctrlPr>
                          <a:rPr lang="en-PH" b="1" i="1">
                            <a:latin typeface="Cambria Math" panose="02040503050406030204" pitchFamily="18" charset="0"/>
                          </a:rPr>
                        </m:ctrlPr>
                      </m:sSupPr>
                      <m:e>
                        <m:r>
                          <a:rPr lang="en-US" b="1" i="1" smtClean="0">
                            <a:latin typeface="Cambria Math" panose="02040503050406030204" pitchFamily="18" charset="0"/>
                          </a:rPr>
                          <m:t>(</m:t>
                        </m:r>
                        <m:r>
                          <a:rPr lang="en-US" b="1" i="0" smtClean="0">
                            <a:latin typeface="Cambria Math" panose="02040503050406030204" pitchFamily="18" charset="0"/>
                          </a:rPr>
                          <m:t>𝟓𝐲𝟐</m:t>
                        </m:r>
                        <m:r>
                          <a:rPr lang="en-US" b="1" i="1" smtClean="0">
                            <a:latin typeface="Cambria Math" panose="02040503050406030204" pitchFamily="18" charset="0"/>
                          </a:rPr>
                          <m:t>)</m:t>
                        </m:r>
                      </m:e>
                      <m:sup>
                        <m:r>
                          <a:rPr lang="en-US" b="1">
                            <a:latin typeface="Cambria Math" panose="02040503050406030204" pitchFamily="18" charset="0"/>
                          </a:rPr>
                          <m:t>𝟐</m:t>
                        </m:r>
                      </m:sup>
                    </m:sSup>
                  </m:oMath>
                </a14:m>
                <a:r>
                  <a:rPr lang="en-PH" b="1" dirty="0">
                    <a:latin typeface="Cambria Math" panose="02040503050406030204" pitchFamily="18" charset="0"/>
                  </a:rPr>
                  <a:t> = (3x + 5</a:t>
                </a:r>
                <a14:m>
                  <m:oMath xmlns:m="http://schemas.openxmlformats.org/officeDocument/2006/math">
                    <m:sSup>
                      <m:sSupPr>
                        <m:ctrlPr>
                          <a:rPr lang="en-PH" b="1" i="1" smtClean="0">
                            <a:latin typeface="Cambria Math" panose="02040503050406030204" pitchFamily="18" charset="0"/>
                          </a:rPr>
                        </m:ctrlPr>
                      </m:sSupPr>
                      <m:e>
                        <m:r>
                          <a:rPr lang="en-US" b="1" i="0" smtClean="0">
                            <a:latin typeface="Cambria Math" panose="02040503050406030204" pitchFamily="18" charset="0"/>
                          </a:rPr>
                          <m:t>𝐲</m:t>
                        </m:r>
                      </m:e>
                      <m:sup>
                        <m:r>
                          <a:rPr lang="en-US" b="1">
                            <a:latin typeface="Cambria Math" panose="02040503050406030204" pitchFamily="18" charset="0"/>
                          </a:rPr>
                          <m:t>𝟐</m:t>
                        </m:r>
                      </m:sup>
                    </m:sSup>
                  </m:oMath>
                </a14:m>
                <a:r>
                  <a:rPr lang="en-PH" b="1" dirty="0">
                    <a:latin typeface="Cambria Math" panose="02040503050406030204" pitchFamily="18" charset="0"/>
                  </a:rPr>
                  <a:t>)(3x − 5</a:t>
                </a:r>
                <a14:m>
                  <m:oMath xmlns:m="http://schemas.openxmlformats.org/officeDocument/2006/math">
                    <m:sSup>
                      <m:sSupPr>
                        <m:ctrlPr>
                          <a:rPr lang="en-PH" b="1" i="1">
                            <a:latin typeface="Cambria Math" panose="02040503050406030204" pitchFamily="18" charset="0"/>
                          </a:rPr>
                        </m:ctrlPr>
                      </m:sSupPr>
                      <m:e>
                        <m:r>
                          <a:rPr lang="en-US" b="1">
                            <a:latin typeface="Cambria Math" panose="02040503050406030204" pitchFamily="18" charset="0"/>
                          </a:rPr>
                          <m:t>𝐲</m:t>
                        </m:r>
                      </m:e>
                      <m:sup>
                        <m:r>
                          <a:rPr lang="en-US" b="1">
                            <a:latin typeface="Cambria Math" panose="02040503050406030204" pitchFamily="18" charset="0"/>
                          </a:rPr>
                          <m:t>𝟐</m:t>
                        </m:r>
                      </m:sup>
                    </m:sSup>
                  </m:oMath>
                </a14:m>
                <a:r>
                  <a:rPr lang="en-PH" b="1" dirty="0">
                    <a:latin typeface="Cambria Math" panose="02040503050406030204" pitchFamily="18" charset="0"/>
                  </a:rPr>
                  <a:t>)</a:t>
                </a:r>
              </a:p>
              <a:p>
                <a:pPr marL="1428750" lvl="2" indent="-514350" algn="just">
                  <a:buAutoNum type="alphaLcPeriod" startAt="2"/>
                </a:pPr>
                <a:r>
                  <a:rPr lang="en-PH" dirty="0"/>
                  <a:t>81 – 4</a:t>
                </a:r>
                <a14:m>
                  <m:oMath xmlns:m="http://schemas.openxmlformats.org/officeDocument/2006/math">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p</m:t>
                        </m:r>
                      </m:e>
                      <m:sup>
                        <m:r>
                          <a:rPr lang="en-US" b="0" i="1" smtClean="0">
                            <a:latin typeface="Cambria Math" panose="02040503050406030204" pitchFamily="18" charset="0"/>
                          </a:rPr>
                          <m:t>6</m:t>
                        </m:r>
                      </m:sup>
                    </m:sSup>
                    <m:sSup>
                      <m:sSupPr>
                        <m:ctrlPr>
                          <a:rPr lang="en-PH" i="1">
                            <a:latin typeface="Cambria Math" panose="02040503050406030204" pitchFamily="18" charset="0"/>
                          </a:rPr>
                        </m:ctrlPr>
                      </m:sSupPr>
                      <m:e>
                        <m:r>
                          <m:rPr>
                            <m:sty m:val="p"/>
                          </m:rPr>
                          <a:rPr lang="en-US" b="0" i="0" smtClean="0">
                            <a:latin typeface="Cambria Math" panose="02040503050406030204" pitchFamily="18" charset="0"/>
                          </a:rPr>
                          <m:t>q</m:t>
                        </m:r>
                      </m:e>
                      <m:sup>
                        <m:r>
                          <a:rPr lang="en-US" b="0" i="1" smtClean="0">
                            <a:latin typeface="Cambria Math" panose="02040503050406030204" pitchFamily="18" charset="0"/>
                          </a:rPr>
                          <m:t>4</m:t>
                        </m:r>
                      </m:sup>
                    </m:sSup>
                  </m:oMath>
                </a14:m>
                <a:endParaRPr lang="en-PH" dirty="0"/>
              </a:p>
              <a:p>
                <a:pPr marL="0" indent="0" algn="just">
                  <a:buNone/>
                </a:pPr>
                <a:r>
                  <a:rPr lang="en-US" dirty="0"/>
                  <a:t>		</a:t>
                </a:r>
                <a:r>
                  <a:rPr lang="en-PH" b="1" dirty="0">
                    <a:latin typeface="Cambria Math" panose="02040503050406030204" pitchFamily="18" charset="0"/>
                  </a:rPr>
                  <a:t> 81 – </a:t>
                </a:r>
                <a:r>
                  <a:rPr lang="en-PH" b="1" dirty="0"/>
                  <a:t>4</a:t>
                </a:r>
                <a14:m>
                  <m:oMath xmlns:m="http://schemas.openxmlformats.org/officeDocument/2006/math">
                    <m:sSup>
                      <m:sSupPr>
                        <m:ctrlPr>
                          <a:rPr lang="en-PH" b="1">
                            <a:latin typeface="Cambria Math" panose="02040503050406030204" pitchFamily="18" charset="0"/>
                          </a:rPr>
                        </m:ctrlPr>
                      </m:sSupPr>
                      <m:e>
                        <m:r>
                          <a:rPr lang="en-US" b="1" i="0">
                            <a:latin typeface="Cambria Math" panose="02040503050406030204" pitchFamily="18" charset="0"/>
                          </a:rPr>
                          <m:t>𝐩</m:t>
                        </m:r>
                      </m:e>
                      <m:sup>
                        <m:r>
                          <a:rPr lang="en-US" b="1" i="0">
                            <a:latin typeface="Cambria Math" panose="02040503050406030204" pitchFamily="18" charset="0"/>
                          </a:rPr>
                          <m:t>𝟔</m:t>
                        </m:r>
                      </m:sup>
                    </m:sSup>
                    <m:sSup>
                      <m:sSupPr>
                        <m:ctrlPr>
                          <a:rPr lang="en-PH" b="1">
                            <a:latin typeface="Cambria Math" panose="02040503050406030204" pitchFamily="18" charset="0"/>
                          </a:rPr>
                        </m:ctrlPr>
                      </m:sSupPr>
                      <m:e>
                        <m:r>
                          <a:rPr lang="en-US" b="1" i="0">
                            <a:latin typeface="Cambria Math" panose="02040503050406030204" pitchFamily="18" charset="0"/>
                          </a:rPr>
                          <m:t>𝐪</m:t>
                        </m:r>
                      </m:e>
                      <m:sup>
                        <m:r>
                          <a:rPr lang="en-US" b="1" i="0">
                            <a:latin typeface="Cambria Math" panose="02040503050406030204" pitchFamily="18" charset="0"/>
                          </a:rPr>
                          <m:t>𝟒</m:t>
                        </m:r>
                      </m:sup>
                    </m:sSup>
                  </m:oMath>
                </a14:m>
                <a:r>
                  <a:rPr lang="en-PH" b="1" dirty="0">
                    <a:latin typeface="Cambria Math" panose="02040503050406030204" pitchFamily="18" charset="0"/>
                  </a:rPr>
                  <a:t> = </a:t>
                </a:r>
                <a14:m>
                  <m:oMath xmlns:m="http://schemas.openxmlformats.org/officeDocument/2006/math">
                    <m:sSup>
                      <m:sSupPr>
                        <m:ctrlPr>
                          <a:rPr lang="en-PH" b="1">
                            <a:latin typeface="Cambria Math" panose="02040503050406030204" pitchFamily="18" charset="0"/>
                          </a:rPr>
                        </m:ctrlPr>
                      </m:sSupPr>
                      <m:e>
                        <m:r>
                          <a:rPr lang="en-US" b="1" i="0" smtClean="0">
                            <a:latin typeface="Cambria Math" panose="02040503050406030204" pitchFamily="18" charset="0"/>
                          </a:rPr>
                          <m:t>(</m:t>
                        </m:r>
                        <m:r>
                          <m:rPr>
                            <m:nor/>
                          </m:rPr>
                          <a:rPr lang="en-US" b="1" smtClean="0">
                            <a:latin typeface="Cambria Math" panose="02040503050406030204" pitchFamily="18" charset="0"/>
                          </a:rPr>
                          <m:t>2</m:t>
                        </m:r>
                        <m:sSup>
                          <m:sSupPr>
                            <m:ctrlPr>
                              <a:rPr lang="en-PH" b="1" smtClean="0">
                                <a:latin typeface="Cambria Math" panose="02040503050406030204" pitchFamily="18" charset="0"/>
                              </a:rPr>
                            </m:ctrlPr>
                          </m:sSupPr>
                          <m:e>
                            <m:r>
                              <a:rPr lang="en-US" b="1" i="0">
                                <a:latin typeface="Cambria Math" panose="02040503050406030204" pitchFamily="18" charset="0"/>
                              </a:rPr>
                              <m:t>𝐩</m:t>
                            </m:r>
                          </m:e>
                          <m:sup>
                            <m:r>
                              <a:rPr lang="en-US" b="1" i="0" smtClean="0">
                                <a:latin typeface="Cambria Math" panose="02040503050406030204" pitchFamily="18" charset="0"/>
                              </a:rPr>
                              <m:t>𝟑</m:t>
                            </m:r>
                          </m:sup>
                        </m:sSup>
                        <m:sSup>
                          <m:sSupPr>
                            <m:ctrlPr>
                              <a:rPr lang="en-PH" b="1">
                                <a:latin typeface="Cambria Math" panose="02040503050406030204" pitchFamily="18" charset="0"/>
                              </a:rPr>
                            </m:ctrlPr>
                          </m:sSupPr>
                          <m:e>
                            <m:r>
                              <a:rPr lang="en-US" b="1" i="0">
                                <a:latin typeface="Cambria Math" panose="02040503050406030204" pitchFamily="18" charset="0"/>
                              </a:rPr>
                              <m:t>𝐪</m:t>
                            </m:r>
                          </m:e>
                          <m:sup>
                            <m:r>
                              <a:rPr lang="en-US" b="1" i="0" smtClean="0">
                                <a:latin typeface="Cambria Math" panose="02040503050406030204" pitchFamily="18" charset="0"/>
                              </a:rPr>
                              <m:t>𝟐</m:t>
                            </m:r>
                          </m:sup>
                        </m:sSup>
                        <m:r>
                          <a:rPr lang="en-US" b="1" i="0" smtClean="0">
                            <a:latin typeface="Cambria Math" panose="02040503050406030204" pitchFamily="18" charset="0"/>
                          </a:rPr>
                          <m:t>)</m:t>
                        </m:r>
                      </m:e>
                      <m:sup>
                        <m:r>
                          <a:rPr lang="en-US" b="1" i="0">
                            <a:latin typeface="Cambria Math" panose="02040503050406030204" pitchFamily="18" charset="0"/>
                          </a:rPr>
                          <m:t>𝟔</m:t>
                        </m:r>
                      </m:sup>
                    </m:sSup>
                  </m:oMath>
                </a14:m>
                <a:r>
                  <a:rPr lang="en-PH" b="1" dirty="0">
                    <a:latin typeface="Cambria Math" panose="02040503050406030204" pitchFamily="18" charset="0"/>
                  </a:rPr>
                  <a:t>− </a:t>
                </a:r>
                <a14:m>
                  <m:oMath xmlns:m="http://schemas.openxmlformats.org/officeDocument/2006/math">
                    <m:sSup>
                      <m:sSupPr>
                        <m:ctrlPr>
                          <a:rPr lang="en-PH" b="1">
                            <a:latin typeface="Cambria Math" panose="02040503050406030204" pitchFamily="18" charset="0"/>
                          </a:rPr>
                        </m:ctrlPr>
                      </m:sSupPr>
                      <m:e>
                        <m:r>
                          <a:rPr lang="en-US" b="1" i="0">
                            <a:latin typeface="Cambria Math" panose="02040503050406030204" pitchFamily="18" charset="0"/>
                          </a:rPr>
                          <m:t>(</m:t>
                        </m:r>
                        <m:r>
                          <a:rPr lang="en-US" b="1" i="0">
                            <a:latin typeface="Cambria Math" panose="02040503050406030204" pitchFamily="18" charset="0"/>
                          </a:rPr>
                          <m:t>𝟗</m:t>
                        </m:r>
                        <m:r>
                          <a:rPr lang="en-US" b="1" i="0">
                            <a:latin typeface="Cambria Math" panose="02040503050406030204" pitchFamily="18" charset="0"/>
                          </a:rPr>
                          <m:t>)</m:t>
                        </m:r>
                      </m:e>
                      <m:sup>
                        <m:r>
                          <a:rPr lang="en-US" b="1" i="0">
                            <a:latin typeface="Cambria Math" panose="02040503050406030204" pitchFamily="18" charset="0"/>
                          </a:rPr>
                          <m:t>𝟔</m:t>
                        </m:r>
                      </m:sup>
                    </m:sSup>
                    <m:r>
                      <a:rPr lang="en-US" b="1" i="0">
                        <a:latin typeface="Cambria Math" panose="02040503050406030204" pitchFamily="18" charset="0"/>
                      </a:rPr>
                      <m:t> </m:t>
                    </m:r>
                  </m:oMath>
                </a14:m>
                <a:r>
                  <a:rPr lang="en-PH" b="1" dirty="0">
                    <a:latin typeface="Cambria Math" panose="02040503050406030204" pitchFamily="18" charset="0"/>
                  </a:rPr>
                  <a:t>= (9 + </a:t>
                </a:r>
                <a14:m>
                  <m:oMath xmlns:m="http://schemas.openxmlformats.org/officeDocument/2006/math">
                    <m:r>
                      <m:rPr>
                        <m:nor/>
                      </m:rPr>
                      <a:rPr lang="en-US" b="1">
                        <a:latin typeface="Cambria Math" panose="02040503050406030204" pitchFamily="18" charset="0"/>
                      </a:rPr>
                      <m:t>2</m:t>
                    </m:r>
                    <m:sSup>
                      <m:sSupPr>
                        <m:ctrlPr>
                          <a:rPr lang="en-PH" b="1">
                            <a:latin typeface="Cambria Math" panose="02040503050406030204" pitchFamily="18" charset="0"/>
                          </a:rPr>
                        </m:ctrlPr>
                      </m:sSupPr>
                      <m:e>
                        <m:r>
                          <a:rPr lang="en-US" b="1" i="0">
                            <a:latin typeface="Cambria Math" panose="02040503050406030204" pitchFamily="18" charset="0"/>
                          </a:rPr>
                          <m:t>𝐩</m:t>
                        </m:r>
                      </m:e>
                      <m:sup>
                        <m:r>
                          <a:rPr lang="en-US" b="1" i="0">
                            <a:latin typeface="Cambria Math" panose="02040503050406030204" pitchFamily="18" charset="0"/>
                          </a:rPr>
                          <m:t>𝟑</m:t>
                        </m:r>
                      </m:sup>
                    </m:sSup>
                    <m:sSup>
                      <m:sSupPr>
                        <m:ctrlPr>
                          <a:rPr lang="en-PH" b="1">
                            <a:latin typeface="Cambria Math" panose="02040503050406030204" pitchFamily="18" charset="0"/>
                          </a:rPr>
                        </m:ctrlPr>
                      </m:sSupPr>
                      <m:e>
                        <m:r>
                          <a:rPr lang="en-US" b="1" i="0">
                            <a:latin typeface="Cambria Math" panose="02040503050406030204" pitchFamily="18" charset="0"/>
                          </a:rPr>
                          <m:t>𝐪</m:t>
                        </m:r>
                      </m:e>
                      <m:sup>
                        <m:r>
                          <a:rPr lang="en-US" b="1" i="0">
                            <a:latin typeface="Cambria Math" panose="02040503050406030204" pitchFamily="18" charset="0"/>
                          </a:rPr>
                          <m:t>𝟐</m:t>
                        </m:r>
                      </m:sup>
                    </m:sSup>
                  </m:oMath>
                </a14:m>
                <a:r>
                  <a:rPr lang="en-PH" b="1" dirty="0">
                    <a:latin typeface="Cambria Math" panose="02040503050406030204" pitchFamily="18" charset="0"/>
                  </a:rPr>
                  <a:t>)(9 − </a:t>
                </a:r>
                <a14:m>
                  <m:oMath xmlns:m="http://schemas.openxmlformats.org/officeDocument/2006/math">
                    <m:r>
                      <m:rPr>
                        <m:nor/>
                      </m:rPr>
                      <a:rPr lang="en-US" b="1">
                        <a:latin typeface="Cambria Math" panose="02040503050406030204" pitchFamily="18" charset="0"/>
                      </a:rPr>
                      <m:t>2</m:t>
                    </m:r>
                    <m:sSup>
                      <m:sSupPr>
                        <m:ctrlPr>
                          <a:rPr lang="en-PH" b="1">
                            <a:latin typeface="Cambria Math" panose="02040503050406030204" pitchFamily="18" charset="0"/>
                          </a:rPr>
                        </m:ctrlPr>
                      </m:sSupPr>
                      <m:e>
                        <m:r>
                          <a:rPr lang="en-US" b="1" i="0">
                            <a:latin typeface="Cambria Math" panose="02040503050406030204" pitchFamily="18" charset="0"/>
                          </a:rPr>
                          <m:t>𝐩</m:t>
                        </m:r>
                      </m:e>
                      <m:sup>
                        <m:r>
                          <a:rPr lang="en-US" b="1" i="0">
                            <a:latin typeface="Cambria Math" panose="02040503050406030204" pitchFamily="18" charset="0"/>
                          </a:rPr>
                          <m:t>𝟑</m:t>
                        </m:r>
                      </m:sup>
                    </m:sSup>
                    <m:sSup>
                      <m:sSupPr>
                        <m:ctrlPr>
                          <a:rPr lang="en-PH" b="1">
                            <a:latin typeface="Cambria Math" panose="02040503050406030204" pitchFamily="18" charset="0"/>
                          </a:rPr>
                        </m:ctrlPr>
                      </m:sSupPr>
                      <m:e>
                        <m:r>
                          <a:rPr lang="en-US" b="1" i="0">
                            <a:latin typeface="Cambria Math" panose="02040503050406030204" pitchFamily="18" charset="0"/>
                          </a:rPr>
                          <m:t>𝐪</m:t>
                        </m:r>
                      </m:e>
                      <m:sup>
                        <m:r>
                          <a:rPr lang="en-US" b="1" i="0">
                            <a:latin typeface="Cambria Math" panose="02040503050406030204" pitchFamily="18" charset="0"/>
                          </a:rPr>
                          <m:t>𝟐</m:t>
                        </m:r>
                      </m:sup>
                    </m:sSup>
                  </m:oMath>
                </a14:m>
                <a:r>
                  <a:rPr lang="en-PH" b="1" dirty="0">
                    <a:latin typeface="Cambria Math" panose="02040503050406030204" pitchFamily="18" charset="0"/>
                  </a:rPr>
                  <a:t>)</a:t>
                </a:r>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428178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578-C8FE-FE47-B785-17E2FE435239}"/>
              </a:ext>
            </a:extLst>
          </p:cNvPr>
          <p:cNvSpPr>
            <a:spLocks noGrp="1"/>
          </p:cNvSpPr>
          <p:nvPr>
            <p:ph type="title"/>
          </p:nvPr>
        </p:nvSpPr>
        <p:spPr/>
        <p:txBody>
          <a:bodyPr>
            <a:normAutofit/>
          </a:bodyPr>
          <a:lstStyle/>
          <a:p>
            <a:r>
              <a:rPr lang="en-US" b="1" dirty="0"/>
              <a:t>Factoring the Difference of Two Squares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FE196FF-EC4F-9243-8C25-3826CD032B7C}"/>
                  </a:ext>
                </a:extLst>
              </p:cNvPr>
              <p:cNvSpPr>
                <a:spLocks noGrp="1"/>
              </p:cNvSpPr>
              <p:nvPr>
                <p:ph idx="1"/>
              </p:nvPr>
            </p:nvSpPr>
            <p:spPr>
              <a:xfrm>
                <a:off x="838200" y="1690688"/>
                <a:ext cx="11353800" cy="4272545"/>
              </a:xfrm>
            </p:spPr>
            <p:txBody>
              <a:bodyPr/>
              <a:lstStyle/>
              <a:p>
                <a:pPr marL="0" indent="0" algn="just">
                  <a:buNone/>
                </a:pPr>
                <a:r>
                  <a:rPr lang="en-US" dirty="0"/>
                  <a:t>Factor each completely.</a:t>
                </a:r>
              </a:p>
              <a:p>
                <a:pPr marL="0" indent="0" algn="just">
                  <a:buNone/>
                </a:pPr>
                <a:endParaRPr lang="en-US" b="1" dirty="0"/>
              </a:p>
              <a:p>
                <a:pPr marL="0" indent="0" algn="just">
                  <a:buNone/>
                </a:pPr>
                <a:endParaRPr lang="en-US" b="1" dirty="0"/>
              </a:p>
              <a:p>
                <a:pPr marL="0" indent="0" algn="just">
                  <a:buNone/>
                </a:pPr>
                <a:endParaRPr lang="en-US" b="1" dirty="0"/>
              </a:p>
              <a:p>
                <a:pPr marL="0" indent="0" algn="just">
                  <a:buNone/>
                </a:pPr>
                <a:r>
                  <a:rPr lang="en-US" dirty="0"/>
                  <a:t>     a</a:t>
                </a:r>
                <a:r>
                  <a:rPr lang="en-US" dirty="0">
                    <a:latin typeface="Cambria Math" panose="02040503050406030204" pitchFamily="18" charset="0"/>
                  </a:rPr>
                  <a:t>.   </a:t>
                </a:r>
                <a:r>
                  <a:rPr lang="en-PH" dirty="0">
                    <a:latin typeface="Cambria Math" panose="02040503050406030204" pitchFamily="18" charset="0"/>
                  </a:rPr>
                  <a:t>20</a:t>
                </a:r>
                <a14:m>
                  <m:oMath xmlns:m="http://schemas.openxmlformats.org/officeDocument/2006/math">
                    <m:sSup>
                      <m:sSupPr>
                        <m:ctrlPr>
                          <a:rPr lang="en-PH">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3</m:t>
                        </m:r>
                      </m:sup>
                    </m:sSup>
                  </m:oMath>
                </a14:m>
                <a:r>
                  <a:rPr lang="en-PH" dirty="0">
                    <a:latin typeface="Cambria Math" panose="02040503050406030204" pitchFamily="18" charset="0"/>
                  </a:rPr>
                  <a:t> – 5x</a:t>
                </a:r>
                <a:r>
                  <a:rPr lang="en-PH" dirty="0"/>
                  <a:t>		   b.   </a:t>
                </a:r>
                <a:r>
                  <a:rPr lang="en-PH" dirty="0">
                    <a:latin typeface="Cambria Math" panose="02040503050406030204" pitchFamily="18" charset="0"/>
                  </a:rPr>
                  <a:t>112 – 175</a:t>
                </a:r>
                <a14:m>
                  <m:oMath xmlns:m="http://schemas.openxmlformats.org/officeDocument/2006/math">
                    <m:sSup>
                      <m:sSupPr>
                        <m:ctrlPr>
                          <a:rPr lang="en-PH">
                            <a:latin typeface="Cambria Math" panose="02040503050406030204" pitchFamily="18" charset="0"/>
                          </a:rPr>
                        </m:ctrlPr>
                      </m:sSupPr>
                      <m:e>
                        <m:r>
                          <m:rPr>
                            <m:sty m:val="p"/>
                          </m:rPr>
                          <a:rPr lang="en-US">
                            <a:latin typeface="Cambria Math" panose="02040503050406030204" pitchFamily="18" charset="0"/>
                          </a:rPr>
                          <m:t>m</m:t>
                        </m:r>
                      </m:e>
                      <m:sup>
                        <m:r>
                          <a:rPr lang="en-US">
                            <a:latin typeface="Cambria Math" panose="02040503050406030204" pitchFamily="18" charset="0"/>
                          </a:rPr>
                          <m:t>4</m:t>
                        </m:r>
                      </m:sup>
                    </m:sSup>
                    <m:r>
                      <a:rPr lang="en-US">
                        <a:latin typeface="Cambria Math" panose="02040503050406030204" pitchFamily="18" charset="0"/>
                      </a:rPr>
                      <m:t> </m:t>
                    </m:r>
                  </m:oMath>
                </a14:m>
                <a:r>
                  <a:rPr lang="en-PH" dirty="0"/>
                  <a:t>	        c.  </a:t>
                </a:r>
                <a:r>
                  <a:rPr lang="en-PH" dirty="0">
                    <a:latin typeface="Cambria Math" panose="02040503050406030204" pitchFamily="18" charset="0"/>
                  </a:rPr>
                  <a:t>100</a:t>
                </a:r>
                <a14:m>
                  <m:oMath xmlns:m="http://schemas.openxmlformats.org/officeDocument/2006/math">
                    <m:sSup>
                      <m:sSupPr>
                        <m:ctrlPr>
                          <a:rPr lang="en-PH">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4</m:t>
                        </m:r>
                      </m:sup>
                    </m:sSup>
                  </m:oMath>
                </a14:m>
                <a:r>
                  <a:rPr lang="en-PH" dirty="0">
                    <a:latin typeface="Cambria Math" panose="02040503050406030204" pitchFamily="18" charset="0"/>
                  </a:rPr>
                  <a:t> – 9</a:t>
                </a:r>
                <a14:m>
                  <m:oMath xmlns:m="http://schemas.openxmlformats.org/officeDocument/2006/math">
                    <m:sSup>
                      <m:sSupPr>
                        <m:ctrlPr>
                          <a:rPr lang="en-PH">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6</m:t>
                        </m:r>
                      </m:sup>
                    </m:sSup>
                  </m:oMath>
                </a14:m>
                <a:endParaRPr lang="en-PH" dirty="0">
                  <a:latin typeface="Cambria Math" panose="02040503050406030204" pitchFamily="18" charset="0"/>
                </a:endParaRPr>
              </a:p>
              <a:p>
                <a:pPr marL="0" indent="0" algn="just">
                  <a:buNone/>
                </a:pPr>
                <a:endParaRPr lang="en-PH" dirty="0"/>
              </a:p>
              <a:p>
                <a:pPr marL="0" indent="0" algn="just">
                  <a:buNone/>
                </a:pPr>
                <a:endParaRPr lang="en-PH" dirty="0"/>
              </a:p>
              <a:p>
                <a:pPr marL="0" indent="0" algn="just">
                  <a:buNone/>
                </a:pPr>
                <a:endParaRPr lang="en-US" dirty="0"/>
              </a:p>
            </p:txBody>
          </p:sp>
        </mc:Choice>
        <mc:Fallback>
          <p:sp>
            <p:nvSpPr>
              <p:cNvPr id="4" name="Content Placeholder 3">
                <a:extLst>
                  <a:ext uri="{FF2B5EF4-FFF2-40B4-BE49-F238E27FC236}">
                    <a16:creationId xmlns:a16="http://schemas.microsoft.com/office/drawing/2014/main" id="{6FE196FF-EC4F-9243-8C25-3826CD032B7C}"/>
                  </a:ext>
                </a:extLst>
              </p:cNvPr>
              <p:cNvSpPr>
                <a:spLocks noGrp="1" noRot="1" noChangeAspect="1" noMove="1" noResize="1" noEditPoints="1" noAdjustHandles="1" noChangeArrowheads="1" noChangeShapeType="1" noTextEdit="1"/>
              </p:cNvSpPr>
              <p:nvPr>
                <p:ph idx="1"/>
              </p:nvPr>
            </p:nvSpPr>
            <p:spPr>
              <a:xfrm>
                <a:off x="838200" y="1690688"/>
                <a:ext cx="11353800" cy="4272545"/>
              </a:xfrm>
              <a:blipFill>
                <a:blip r:embed="rId3"/>
                <a:stretch>
                  <a:fillRect l="-1006" t="-2367"/>
                </a:stretch>
              </a:blipFill>
            </p:spPr>
            <p:txBody>
              <a:bodyPr/>
              <a:lstStyle/>
              <a:p>
                <a:r>
                  <a:rPr lang="en-US">
                    <a:noFill/>
                  </a:rPr>
                  <a:t> </a:t>
                </a:r>
              </a:p>
            </p:txBody>
          </p:sp>
        </mc:Fallback>
      </mc:AlternateContent>
    </p:spTree>
    <p:extLst>
      <p:ext uri="{BB962C8B-B14F-4D97-AF65-F5344CB8AC3E}">
        <p14:creationId xmlns:p14="http://schemas.microsoft.com/office/powerpoint/2010/main" val="2655844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4830</TotalTime>
  <Words>380</Words>
  <Application>Microsoft Macintosh PowerPoint</Application>
  <PresentationFormat>Widescreen</PresentationFormat>
  <Paragraphs>148</Paragraphs>
  <Slides>20</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Cambria Math</vt:lpstr>
      <vt:lpstr>Lato</vt:lpstr>
      <vt:lpstr>Montserrat Medium</vt:lpstr>
      <vt:lpstr>Office Theme</vt:lpstr>
      <vt:lpstr>Custom Design</vt:lpstr>
      <vt:lpstr>1_Custom Design</vt:lpstr>
      <vt:lpstr>PowerPoint Presentation</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Factoring the Difference of Two Squares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467</cp:revision>
  <cp:lastPrinted>2023-03-16T03:23:03Z</cp:lastPrinted>
  <dcterms:created xsi:type="dcterms:W3CDTF">2019-04-16T02:10:14Z</dcterms:created>
  <dcterms:modified xsi:type="dcterms:W3CDTF">2023-04-24T03:45:51Z</dcterms:modified>
</cp:coreProperties>
</file>