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19.png" ContentType="image/png"/>
  <Override PartName="/ppt/media/image5.png" ContentType="image/png"/>
  <Override PartName="/ppt/media/image20.png" ContentType="image/png"/>
  <Override PartName="/ppt/media/image28.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10.png" ContentType="image/png"/>
  <Override PartName="/ppt/media/image29.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000" cy="619920"/>
          </a:xfrm>
          <a:prstGeom prst="rect">
            <a:avLst/>
          </a:prstGeom>
          <a:ln w="0">
            <a:noFill/>
          </a:ln>
        </p:spPr>
      </p:pic>
      <p:sp>
        <p:nvSpPr>
          <p:cNvPr id="43" name="Rectangle 7"/>
          <p:cNvSpPr/>
          <p:nvPr/>
        </p:nvSpPr>
        <p:spPr>
          <a:xfrm>
            <a:off x="10868760" y="0"/>
            <a:ext cx="955440" cy="955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520" cy="1019520"/>
          </a:xfrm>
          <a:prstGeom prst="rect">
            <a:avLst/>
          </a:prstGeom>
          <a:ln w="0">
            <a:noFill/>
          </a:ln>
        </p:spPr>
      </p:pic>
      <p:sp>
        <p:nvSpPr>
          <p:cNvPr id="45"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320" cy="3369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1800" y="2772000"/>
            <a:ext cx="77367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Linear Momentum and Its Conservation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7560000" y="5400000"/>
            <a:ext cx="2873880" cy="340200"/>
          </a:xfrm>
          <a:prstGeom prst="rect">
            <a:avLst/>
          </a:prstGeom>
          <a:noFill/>
          <a:ln w="0">
            <a:noFill/>
          </a:ln>
        </p:spPr>
        <p:style>
          <a:lnRef idx="0"/>
          <a:fillRef idx="0"/>
          <a:effectRef idx="0"/>
          <a:fontRef idx="minor"/>
        </p:style>
      </p:sp>
      <p:sp>
        <p:nvSpPr>
          <p:cNvPr id="178"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79" name=""/>
          <p:cNvSpPr/>
          <p:nvPr/>
        </p:nvSpPr>
        <p:spPr>
          <a:xfrm>
            <a:off x="414000" y="1692000"/>
            <a:ext cx="11361600" cy="71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To point out the principles clearly, study how the different equations above are used in solving the sample problem below.</a:t>
            </a:r>
            <a:endParaRPr b="0" lang="en-PH" sz="1800" spc="-1" strike="noStrike">
              <a:latin typeface="Arial"/>
            </a:endParaRPr>
          </a:p>
        </p:txBody>
      </p:sp>
      <p:graphicFrame>
        <p:nvGraphicFramePr>
          <p:cNvPr id="180" name=""/>
          <p:cNvGraphicFramePr/>
          <p:nvPr/>
        </p:nvGraphicFramePr>
        <p:xfrm>
          <a:off x="538200" y="3875760"/>
          <a:ext cx="10925280" cy="1109160"/>
        </p:xfrm>
        <a:graphic>
          <a:graphicData uri="http://schemas.openxmlformats.org/drawingml/2006/table">
            <a:tbl>
              <a:tblPr/>
              <a:tblGrid>
                <a:gridCol w="3641040"/>
                <a:gridCol w="3641040"/>
                <a:gridCol w="3643560"/>
              </a:tblGrid>
              <a:tr h="1109520">
                <a:tc>
                  <a:txBody>
                    <a:bodyPr lIns="90000" rIns="90000" anchor="t">
                      <a:noAutofit/>
                    </a:bodyPr>
                    <a:p>
                      <a:pPr>
                        <a:lnSpc>
                          <a:spcPct val="100000"/>
                        </a:lnSpc>
                        <a:buNone/>
                      </a:pPr>
                      <a:r>
                        <a:rPr b="0" lang="en-PH" sz="1800" spc="-1" strike="noStrike">
                          <a:latin typeface="Lato"/>
                        </a:rPr>
                        <a:t>Given: m</a:t>
                      </a:r>
                      <a:r>
                        <a:rPr b="0" lang="en-PH" sz="1800" spc="-1" strike="noStrike" baseline="-8000">
                          <a:latin typeface="Lato"/>
                        </a:rPr>
                        <a:t>1</a:t>
                      </a:r>
                      <a:r>
                        <a:rPr b="0" lang="en-PH" sz="1800" spc="-1" strike="noStrike">
                          <a:latin typeface="Lato"/>
                        </a:rPr>
                        <a:t> = 6 kg; V</a:t>
                      </a:r>
                      <a:r>
                        <a:rPr b="0" lang="en-PH" sz="1800" spc="-1" strike="noStrike" baseline="-8000">
                          <a:latin typeface="Lato"/>
                        </a:rPr>
                        <a:t>1B</a:t>
                      </a:r>
                      <a:r>
                        <a:rPr b="0" lang="en-PH" sz="1800" spc="-1" strike="noStrike">
                          <a:latin typeface="Lato"/>
                        </a:rPr>
                        <a:t> = 12 m/s;</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m</a:t>
                      </a:r>
                      <a:r>
                        <a:rPr b="0" lang="en-PH" sz="1800" spc="-1" strike="noStrike" baseline="-8000">
                          <a:latin typeface="Lato"/>
                        </a:rPr>
                        <a:t>2</a:t>
                      </a:r>
                      <a:r>
                        <a:rPr b="0" lang="en-PH" sz="1800" spc="-1" strike="noStrike">
                          <a:latin typeface="Lato"/>
                        </a:rPr>
                        <a:t> = 4 kg; v</a:t>
                      </a:r>
                      <a:r>
                        <a:rPr b="0" lang="en-PH" sz="1800" spc="-1" strike="noStrike" baseline="-8000">
                          <a:latin typeface="Lato"/>
                        </a:rPr>
                        <a:t>2B</a:t>
                      </a:r>
                      <a:r>
                        <a:rPr b="0" lang="en-PH" sz="1800" spc="-1" strike="noStrike">
                          <a:latin typeface="Lato"/>
                        </a:rPr>
                        <a:t> = - 4 m/s;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v</a:t>
                      </a:r>
                      <a:r>
                        <a:rPr b="0" lang="en-PH" sz="1800" spc="-1" strike="noStrike" baseline="-8000">
                          <a:latin typeface="Lato"/>
                        </a:rPr>
                        <a:t>2A</a:t>
                      </a:r>
                      <a:r>
                        <a:rPr b="0" lang="en-PH" sz="1800" spc="-1" strike="noStrike">
                          <a:latin typeface="Lato"/>
                        </a:rPr>
                        <a:t> = 5 m/s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Unknown: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V</a:t>
                      </a:r>
                      <a:r>
                        <a:rPr b="0" lang="en-PH" sz="1800" spc="-1" strike="noStrike" baseline="-8000">
                          <a:latin typeface="Lato"/>
                        </a:rPr>
                        <a:t>1A</a:t>
                      </a:r>
                      <a:r>
                        <a:rPr b="0" lang="en-PH" sz="1800" spc="-1" strike="noStrike">
                          <a:latin typeface="Lato"/>
                        </a:rPr>
                        <a:t>=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Equations:</a:t>
                      </a:r>
                      <a:br/>
                      <a:r>
                        <a:rPr b="0" lang="en-PH" sz="1800" spc="-1" strike="noStrike">
                          <a:latin typeface="Lato"/>
                        </a:rPr>
                        <a:t>                </a:t>
                      </a:r>
                      <a:r>
                        <a:rPr b="0" lang="en-PH" sz="1800" spc="-1" strike="noStrike">
                          <a:latin typeface="Lato"/>
                          <a:ea typeface="AppleSystemUIFont"/>
                        </a:rPr>
                        <a:t>ρBC = ρAc</a:t>
                      </a:r>
                      <a:endParaRPr b="0" lang="en-PH" sz="1800" spc="-1" strike="noStrike">
                        <a:latin typeface="Arial"/>
                      </a:endParaRPr>
                    </a:p>
                    <a:p>
                      <a:pPr algn="ctr">
                        <a:lnSpc>
                          <a:spcPct val="115000"/>
                        </a:lnSpc>
                        <a:buNone/>
                      </a:pPr>
                      <a:r>
                        <a:rPr b="1" lang="en-PH" sz="1800" spc="-1" strike="noStrike">
                          <a:latin typeface="Lato"/>
                          <a:ea typeface="AppleSystemUIFont"/>
                        </a:rPr>
                        <a:t>m</a:t>
                      </a:r>
                      <a:r>
                        <a:rPr b="1" lang="en-PH" sz="1800" spc="-1" strike="noStrike" baseline="-8000">
                          <a:latin typeface="Lato"/>
                          <a:ea typeface="AppleSystemUIFont"/>
                        </a:rPr>
                        <a:t>1</a:t>
                      </a:r>
                      <a:r>
                        <a:rPr b="1" lang="en-PH" sz="1800" spc="-1" strike="noStrike">
                          <a:latin typeface="Lato"/>
                          <a:ea typeface="AppleSystemUIFont"/>
                        </a:rPr>
                        <a:t>v</a:t>
                      </a:r>
                      <a:r>
                        <a:rPr b="1" lang="en-PH" sz="1800" spc="-1" strike="noStrike" baseline="-8000">
                          <a:latin typeface="Lato"/>
                          <a:ea typeface="AppleSystemUIFont"/>
                        </a:rPr>
                        <a:t>1B</a:t>
                      </a:r>
                      <a:r>
                        <a:rPr b="1" lang="en-PH" sz="1800" spc="-1" strike="noStrike">
                          <a:latin typeface="Lato"/>
                          <a:ea typeface="AppleSystemUIFont"/>
                        </a:rPr>
                        <a:t> + m</a:t>
                      </a:r>
                      <a:r>
                        <a:rPr b="1" lang="en-PH" sz="1800" spc="-1" strike="noStrike" baseline="-8000">
                          <a:latin typeface="Lato"/>
                          <a:ea typeface="AppleSystemUIFont"/>
                        </a:rPr>
                        <a:t>2</a:t>
                      </a:r>
                      <a:r>
                        <a:rPr b="1" lang="en-PH" sz="1800" spc="-1" strike="noStrike">
                          <a:latin typeface="Lato"/>
                          <a:ea typeface="AppleSystemUIFont"/>
                        </a:rPr>
                        <a:t>v</a:t>
                      </a:r>
                      <a:r>
                        <a:rPr b="1" lang="en-PH" sz="1800" spc="-1" strike="noStrike" baseline="-8000">
                          <a:latin typeface="Lato"/>
                          <a:ea typeface="AppleSystemUIFont"/>
                        </a:rPr>
                        <a:t>2B = m1V1A + </a:t>
                      </a:r>
                      <a:r>
                        <a:rPr b="1" lang="en-PH" sz="1800" spc="-1" strike="noStrike">
                          <a:latin typeface="Lato"/>
                          <a:ea typeface="AppleSystemUIFont"/>
                        </a:rPr>
                        <a:t>m</a:t>
                      </a:r>
                      <a:r>
                        <a:rPr b="1" lang="en-PH" sz="1800" spc="-1" strike="noStrike" baseline="-8000">
                          <a:latin typeface="Lato"/>
                          <a:ea typeface="AppleSystemUIFont"/>
                        </a:rPr>
                        <a:t>2</a:t>
                      </a:r>
                      <a:r>
                        <a:rPr b="1" lang="en-PH" sz="1800" spc="-1" strike="noStrike">
                          <a:latin typeface="Lato"/>
                          <a:ea typeface="AppleSystemUIFont"/>
                        </a:rPr>
                        <a:t>v</a:t>
                      </a:r>
                      <a:r>
                        <a:rPr b="1" lang="en-PH" sz="1800" spc="-1" strike="noStrike" baseline="-8000">
                          <a:latin typeface="Lato"/>
                          <a:ea typeface="AppleSystemUIFont"/>
                        </a:rPr>
                        <a:t>2A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81" name=""/>
          <p:cNvSpPr/>
          <p:nvPr/>
        </p:nvSpPr>
        <p:spPr>
          <a:xfrm>
            <a:off x="205200" y="2520000"/>
            <a:ext cx="11779200" cy="1162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
              </a:rPr>
              <a:t>Example</a:t>
            </a:r>
            <a:r>
              <a:rPr b="0" lang="en-PH" sz="1800" spc="-1" strike="noStrike">
                <a:solidFill>
                  <a:srgbClr val="000000"/>
                </a:solidFill>
                <a:latin typeface="Lato"/>
                <a:ea typeface="AppleSystemUIFont"/>
              </a:rPr>
              <a:t>: A 6 kg object traveling at 12 m/s east collides head-on with a 4 kg object traveling at 4 m/s west. Determine the velocity after the collision of the first object if the second object moves with a final velocity of 5 m/s east. Assume that the collisions occur in an isolated system.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7560000" y="5400000"/>
            <a:ext cx="2873880" cy="340200"/>
          </a:xfrm>
          <a:prstGeom prst="rect">
            <a:avLst/>
          </a:prstGeom>
          <a:noFill/>
          <a:ln w="0">
            <a:noFill/>
          </a:ln>
        </p:spPr>
        <p:style>
          <a:lnRef idx="0"/>
          <a:fillRef idx="0"/>
          <a:effectRef idx="0"/>
          <a:fontRef idx="minor"/>
        </p:style>
      </p:sp>
      <p:sp>
        <p:nvSpPr>
          <p:cNvPr id="183"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graphicFrame>
        <p:nvGraphicFramePr>
          <p:cNvPr id="184" name=""/>
          <p:cNvGraphicFramePr/>
          <p:nvPr/>
        </p:nvGraphicFramePr>
        <p:xfrm>
          <a:off x="518760" y="1260000"/>
          <a:ext cx="11158920" cy="4700880"/>
        </p:xfrm>
        <a:graphic>
          <a:graphicData uri="http://schemas.openxmlformats.org/drawingml/2006/table">
            <a:tbl>
              <a:tblPr/>
              <a:tblGrid>
                <a:gridCol w="11159280"/>
              </a:tblGrid>
              <a:tr h="4701240">
                <a:tc>
                  <a:txBody>
                    <a:bodyPr lIns="90000" rIns="90000" anchor="t">
                      <a:noAutofit/>
                    </a:bodyPr>
                    <a:p>
                      <a:pPr>
                        <a:lnSpc>
                          <a:spcPct val="100000"/>
                        </a:lnSpc>
                        <a:buNone/>
                      </a:pPr>
                      <a:r>
                        <a:rPr b="1" lang="en-PH" sz="1800" spc="-1" strike="noStrike">
                          <a:latin typeface="Lato"/>
                        </a:rPr>
                        <a:t>Solution</a:t>
                      </a:r>
                      <a:r>
                        <a:rPr b="0" lang="en-PH" sz="1800" spc="-1" strike="noStrike">
                          <a:latin typeface="Lato"/>
                        </a:rPr>
                        <a:t>: Substituting the given values to the equation and solving for the unknown</a:t>
                      </a:r>
                      <a:endParaRPr b="0" lang="en-PH" sz="1800" spc="-1" strike="noStrike">
                        <a:latin typeface="Arial"/>
                      </a:endParaRPr>
                    </a:p>
                    <a:p>
                      <a:pPr>
                        <a:lnSpc>
                          <a:spcPct val="100000"/>
                        </a:lnSpc>
                        <a:buNone/>
                      </a:pPr>
                      <a:r>
                        <a:rPr b="1" lang="en-PH" sz="1800" spc="-1" strike="noStrike">
                          <a:latin typeface="Lato"/>
                        </a:rPr>
                        <a:t>                                 </a:t>
                      </a:r>
                      <a:br/>
                      <a:r>
                        <a:rPr b="1" lang="en-PH" sz="1800" spc="-1" strike="noStrike">
                          <a:latin typeface="Lato"/>
                        </a:rPr>
                        <a:t>                                                   </a:t>
                      </a:r>
                      <a:r>
                        <a:rPr b="1" lang="en-PH" sz="1800" spc="-1" strike="noStrike">
                          <a:latin typeface="Lato"/>
                          <a:ea typeface="AppleSystemUIFont"/>
                        </a:rPr>
                        <a:t>m</a:t>
                      </a:r>
                      <a:r>
                        <a:rPr b="1" lang="en-PH" sz="1800" spc="-1" strike="noStrike" baseline="-8000">
                          <a:latin typeface="Lato"/>
                          <a:ea typeface="AppleSystemUIFont"/>
                        </a:rPr>
                        <a:t>1</a:t>
                      </a:r>
                      <a:r>
                        <a:rPr b="1" lang="en-PH" sz="1800" spc="-1" strike="noStrike">
                          <a:latin typeface="Lato"/>
                          <a:ea typeface="AppleSystemUIFont"/>
                        </a:rPr>
                        <a:t>v</a:t>
                      </a:r>
                      <a:r>
                        <a:rPr b="1" lang="en-PH" sz="1800" spc="-1" strike="noStrike" baseline="-8000">
                          <a:latin typeface="Lato"/>
                          <a:ea typeface="AppleSystemUIFont"/>
                        </a:rPr>
                        <a:t>1B</a:t>
                      </a:r>
                      <a:r>
                        <a:rPr b="1" lang="en-PH" sz="1800" spc="-1" strike="noStrike">
                          <a:latin typeface="Lato"/>
                          <a:ea typeface="AppleSystemUIFont"/>
                        </a:rPr>
                        <a:t> + m</a:t>
                      </a:r>
                      <a:r>
                        <a:rPr b="1" lang="en-PH" sz="1800" spc="-1" strike="noStrike" baseline="-8000">
                          <a:latin typeface="Lato"/>
                          <a:ea typeface="AppleSystemUIFont"/>
                        </a:rPr>
                        <a:t>2</a:t>
                      </a:r>
                      <a:r>
                        <a:rPr b="1" lang="en-PH" sz="1800" spc="-1" strike="noStrike">
                          <a:latin typeface="Lato"/>
                          <a:ea typeface="AppleSystemUIFont"/>
                        </a:rPr>
                        <a:t>v</a:t>
                      </a:r>
                      <a:r>
                        <a:rPr b="1" lang="en-PH" sz="1800" spc="-1" strike="noStrike" baseline="-8000">
                          <a:latin typeface="Lato"/>
                          <a:ea typeface="AppleSystemUIFont"/>
                        </a:rPr>
                        <a:t>2B = m1V1A + </a:t>
                      </a:r>
                      <a:r>
                        <a:rPr b="1" lang="en-PH" sz="1800" spc="-1" strike="noStrike">
                          <a:latin typeface="Lato"/>
                          <a:ea typeface="AppleSystemUIFont"/>
                        </a:rPr>
                        <a:t>m</a:t>
                      </a:r>
                      <a:r>
                        <a:rPr b="1" lang="en-PH" sz="1800" spc="-1" strike="noStrike" baseline="-8000">
                          <a:latin typeface="Lato"/>
                          <a:ea typeface="AppleSystemUIFont"/>
                        </a:rPr>
                        <a:t>2</a:t>
                      </a:r>
                      <a:r>
                        <a:rPr b="1" lang="en-PH" sz="1800" spc="-1" strike="noStrike">
                          <a:latin typeface="Lato"/>
                          <a:ea typeface="AppleSystemUIFont"/>
                        </a:rPr>
                        <a:t>v</a:t>
                      </a:r>
                      <a:r>
                        <a:rPr b="1" lang="en-PH" sz="1800" spc="-1" strike="noStrike" baseline="-8000">
                          <a:latin typeface="Lato"/>
                          <a:ea typeface="AppleSystemUIFont"/>
                        </a:rPr>
                        <a:t>2A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85" name=""/>
          <p:cNvSpPr/>
          <p:nvPr/>
        </p:nvSpPr>
        <p:spPr>
          <a:xfrm>
            <a:off x="3754440" y="2304000"/>
            <a:ext cx="4680720" cy="644040"/>
          </a:xfrm>
          <a:prstGeom prst="rect">
            <a:avLst/>
          </a:prstGeom>
          <a:blipFill rotWithShape="0">
            <a:blip r:embed="rId1"/>
            <a:srcRect/>
            <a:stretch/>
          </a:blipFill>
          <a:ln w="0">
            <a:noFill/>
          </a:ln>
        </p:spPr>
        <p:style>
          <a:lnRef idx="0"/>
          <a:fillRef idx="0"/>
          <a:effectRef idx="0"/>
          <a:fontRef idx="minor"/>
        </p:style>
        <p:txBody>
          <a:bodyPr lIns="90000" rIns="90000" tIns="45000" bIns="45000" anchor="ctr" anchorCtr="1">
            <a:noAutofit/>
          </a:bodyPr>
          <a:p>
            <a:pPr algn="ctr">
              <a:lnSpc>
                <a:spcPct val="100000"/>
              </a:lnSpc>
              <a:buNone/>
            </a:pPr>
            <a:r>
              <a:rPr b="0" lang="en-PH" sz="1800" spc="-1" strike="noStrike">
                <a:solidFill>
                  <a:srgbClr val="000000"/>
                </a:solidFill>
                <a:latin typeface="Arial"/>
                <a:ea typeface="DejaVu Sans"/>
              </a:rPr>
              <a:t>`</a:t>
            </a:r>
            <a:endParaRPr b="0" lang="en-PH" sz="1800" spc="-1" strike="noStrike">
              <a:latin typeface="Arial"/>
            </a:endParaRPr>
          </a:p>
        </p:txBody>
      </p:sp>
      <p:pic>
        <p:nvPicPr>
          <p:cNvPr id="186" name="" descr=""/>
          <p:cNvPicPr/>
          <p:nvPr/>
        </p:nvPicPr>
        <p:blipFill>
          <a:blip r:embed="rId2"/>
          <a:stretch/>
        </p:blipFill>
        <p:spPr>
          <a:xfrm>
            <a:off x="4440240" y="2914560"/>
            <a:ext cx="3342600" cy="554760"/>
          </a:xfrm>
          <a:prstGeom prst="rect">
            <a:avLst/>
          </a:prstGeom>
          <a:ln w="0">
            <a:noFill/>
          </a:ln>
        </p:spPr>
      </p:pic>
      <p:pic>
        <p:nvPicPr>
          <p:cNvPr id="187" name="" descr=""/>
          <p:cNvPicPr/>
          <p:nvPr/>
        </p:nvPicPr>
        <p:blipFill>
          <a:blip r:embed="rId3"/>
          <a:stretch/>
        </p:blipFill>
        <p:spPr>
          <a:xfrm>
            <a:off x="4406760" y="3463560"/>
            <a:ext cx="3376080" cy="565920"/>
          </a:xfrm>
          <a:prstGeom prst="rect">
            <a:avLst/>
          </a:prstGeom>
          <a:ln w="0">
            <a:noFill/>
          </a:ln>
        </p:spPr>
      </p:pic>
      <p:pic>
        <p:nvPicPr>
          <p:cNvPr id="188" name="" descr=""/>
          <p:cNvPicPr/>
          <p:nvPr/>
        </p:nvPicPr>
        <p:blipFill>
          <a:blip r:embed="rId4"/>
          <a:stretch/>
        </p:blipFill>
        <p:spPr>
          <a:xfrm>
            <a:off x="5237640" y="4032000"/>
            <a:ext cx="1714320" cy="565920"/>
          </a:xfrm>
          <a:prstGeom prst="rect">
            <a:avLst/>
          </a:prstGeom>
          <a:ln w="0">
            <a:noFill/>
          </a:ln>
        </p:spPr>
      </p:pic>
      <p:pic>
        <p:nvPicPr>
          <p:cNvPr id="189" name="" descr=""/>
          <p:cNvPicPr/>
          <p:nvPr/>
        </p:nvPicPr>
        <p:blipFill>
          <a:blip r:embed="rId5"/>
          <a:stretch/>
        </p:blipFill>
        <p:spPr>
          <a:xfrm>
            <a:off x="5215320" y="4572000"/>
            <a:ext cx="1758960" cy="577080"/>
          </a:xfrm>
          <a:prstGeom prst="rect">
            <a:avLst/>
          </a:prstGeom>
          <a:ln w="0">
            <a:noFill/>
          </a:ln>
        </p:spPr>
      </p:pic>
      <p:pic>
        <p:nvPicPr>
          <p:cNvPr id="190" name="" descr=""/>
          <p:cNvPicPr/>
          <p:nvPr/>
        </p:nvPicPr>
        <p:blipFill>
          <a:blip r:embed="rId6"/>
          <a:stretch/>
        </p:blipFill>
        <p:spPr>
          <a:xfrm>
            <a:off x="5097960" y="5115600"/>
            <a:ext cx="1993320" cy="777600"/>
          </a:xfrm>
          <a:prstGeom prst="rect">
            <a:avLst/>
          </a:prstGeom>
          <a:ln w="0">
            <a:noFill/>
          </a:ln>
        </p:spPr>
      </p:pic>
      <p:sp>
        <p:nvSpPr>
          <p:cNvPr id="191" name=""/>
          <p:cNvSpPr/>
          <p:nvPr/>
        </p:nvSpPr>
        <p:spPr>
          <a:xfrm>
            <a:off x="180000" y="5220000"/>
            <a:ext cx="4209480" cy="70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Thus, the velocity after the collision of the first object is 6 m/s, east.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7560000" y="5400000"/>
            <a:ext cx="2873880" cy="340200"/>
          </a:xfrm>
          <a:prstGeom prst="rect">
            <a:avLst/>
          </a:prstGeom>
          <a:noFill/>
          <a:ln w="0">
            <a:noFill/>
          </a:ln>
        </p:spPr>
        <p:style>
          <a:lnRef idx="0"/>
          <a:fillRef idx="0"/>
          <a:effectRef idx="0"/>
          <a:fontRef idx="minor"/>
        </p:style>
      </p:sp>
      <p:sp>
        <p:nvSpPr>
          <p:cNvPr id="193"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94" name=""/>
          <p:cNvSpPr/>
          <p:nvPr/>
        </p:nvSpPr>
        <p:spPr>
          <a:xfrm>
            <a:off x="303480" y="1533240"/>
            <a:ext cx="11583360" cy="1668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every collision or interaction, momentum is conserved. That is, the total momentum before the collision is equal to the total momentum after the collision. Energy is also conserved in the collision, but this energy may be transformed into other forms. In most of the collisions, the total kinetic energy never increases and usually decreases as a result of the collision. From kinetic energy considerations, the momentum equation on the previous page becomes:</a:t>
            </a:r>
            <a:endParaRPr b="0" lang="en-PH" sz="1800" spc="-1" strike="noStrike">
              <a:latin typeface="Arial"/>
            </a:endParaRPr>
          </a:p>
        </p:txBody>
      </p:sp>
      <p:pic>
        <p:nvPicPr>
          <p:cNvPr id="195" name="" descr=""/>
          <p:cNvPicPr/>
          <p:nvPr/>
        </p:nvPicPr>
        <p:blipFill>
          <a:blip r:embed="rId1"/>
          <a:stretch/>
        </p:blipFill>
        <p:spPr>
          <a:xfrm>
            <a:off x="3593160" y="3346920"/>
            <a:ext cx="5004000" cy="610560"/>
          </a:xfrm>
          <a:prstGeom prst="rect">
            <a:avLst/>
          </a:prstGeom>
          <a:ln w="0">
            <a:noFill/>
          </a:ln>
        </p:spPr>
      </p:pic>
      <p:sp>
        <p:nvSpPr>
          <p:cNvPr id="196" name=""/>
          <p:cNvSpPr/>
          <p:nvPr/>
        </p:nvSpPr>
        <p:spPr>
          <a:xfrm>
            <a:off x="246240" y="4081320"/>
            <a:ext cx="11697480" cy="1316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Collisions in which the kinetic energy is conserved are said to be elastic, such as the two athletes in Figure 7B who separate after the collision. All other collisions in which the total kinetic energy after colliding is less than before collision are inelastic or perfectly inelastic. Figure 7A shows that they stick together and move as one unit after the collision.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p:nvPr/>
        </p:nvSpPr>
        <p:spPr>
          <a:xfrm>
            <a:off x="7560000" y="5400000"/>
            <a:ext cx="2873880" cy="340200"/>
          </a:xfrm>
          <a:prstGeom prst="rect">
            <a:avLst/>
          </a:prstGeom>
          <a:noFill/>
          <a:ln w="0">
            <a:noFill/>
          </a:ln>
        </p:spPr>
        <p:style>
          <a:lnRef idx="0"/>
          <a:fillRef idx="0"/>
          <a:effectRef idx="0"/>
          <a:fontRef idx="minor"/>
        </p:style>
      </p:sp>
      <p:sp>
        <p:nvSpPr>
          <p:cNvPr id="198"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pic>
        <p:nvPicPr>
          <p:cNvPr id="199" name="" descr=""/>
          <p:cNvPicPr/>
          <p:nvPr/>
        </p:nvPicPr>
        <p:blipFill>
          <a:blip r:embed="rId1"/>
          <a:stretch/>
        </p:blipFill>
        <p:spPr>
          <a:xfrm>
            <a:off x="7560000" y="2902680"/>
            <a:ext cx="2157480" cy="1702800"/>
          </a:xfrm>
          <a:prstGeom prst="rect">
            <a:avLst/>
          </a:prstGeom>
          <a:ln w="29160">
            <a:solidFill>
              <a:srgbClr val="000000"/>
            </a:solidFill>
            <a:round/>
          </a:ln>
        </p:spPr>
      </p:pic>
      <p:sp>
        <p:nvSpPr>
          <p:cNvPr id="200" name=""/>
          <p:cNvSpPr/>
          <p:nvPr/>
        </p:nvSpPr>
        <p:spPr>
          <a:xfrm>
            <a:off x="245880" y="1620000"/>
            <a:ext cx="11697480" cy="1330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Collisions in which the kinetic energy is conserved are said to be </a:t>
            </a:r>
            <a:r>
              <a:rPr b="1" lang="en-PH" sz="1800" spc="-1" strike="noStrike">
                <a:solidFill>
                  <a:srgbClr val="000000"/>
                </a:solidFill>
                <a:latin typeface="Lato"/>
                <a:ea typeface="DejaVu Sans"/>
              </a:rPr>
              <a:t>elastic</a:t>
            </a:r>
            <a:r>
              <a:rPr b="0" lang="en-PH" sz="1800" spc="-1" strike="noStrike">
                <a:solidFill>
                  <a:srgbClr val="000000"/>
                </a:solidFill>
                <a:latin typeface="Lato"/>
                <a:ea typeface="DejaVu Sans"/>
              </a:rPr>
              <a:t>, such as the two athletes in Figure 7B who separate after the collision. All other collisions in which the total kinetic energy after colliding is less than before collision are </a:t>
            </a:r>
            <a:r>
              <a:rPr b="1" lang="en-PH" sz="1800" spc="-1" strike="noStrike">
                <a:solidFill>
                  <a:srgbClr val="000000"/>
                </a:solidFill>
                <a:latin typeface="Lato"/>
                <a:ea typeface="DejaVu Sans"/>
              </a:rPr>
              <a:t>inelastic</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perfectly inelastic</a:t>
            </a:r>
            <a:r>
              <a:rPr b="0" lang="en-PH" sz="1800" spc="-1" strike="noStrike">
                <a:solidFill>
                  <a:srgbClr val="000000"/>
                </a:solidFill>
                <a:latin typeface="Lato"/>
                <a:ea typeface="DejaVu Sans"/>
              </a:rPr>
              <a:t>. Figure 7A shows that they stick together and move as one unit after the collision.</a:t>
            </a:r>
            <a:endParaRPr b="0" lang="en-PH" sz="1800" spc="-1" strike="noStrike">
              <a:latin typeface="Arial"/>
            </a:endParaRPr>
          </a:p>
        </p:txBody>
      </p:sp>
      <p:pic>
        <p:nvPicPr>
          <p:cNvPr id="201" name="" descr=""/>
          <p:cNvPicPr/>
          <p:nvPr/>
        </p:nvPicPr>
        <p:blipFill>
          <a:blip r:embed="rId2"/>
          <a:stretch/>
        </p:blipFill>
        <p:spPr>
          <a:xfrm>
            <a:off x="9900000" y="2938680"/>
            <a:ext cx="1797480" cy="1657440"/>
          </a:xfrm>
          <a:prstGeom prst="rect">
            <a:avLst/>
          </a:prstGeom>
          <a:ln w="29160">
            <a:solidFill>
              <a:srgbClr val="000000"/>
            </a:solidFill>
            <a:round/>
          </a:ln>
        </p:spPr>
      </p:pic>
      <p:sp>
        <p:nvSpPr>
          <p:cNvPr id="202" name=""/>
          <p:cNvSpPr/>
          <p:nvPr/>
        </p:nvSpPr>
        <p:spPr>
          <a:xfrm>
            <a:off x="360000" y="3389400"/>
            <a:ext cx="7017480" cy="1144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
                <a:ea typeface="DejaVu Sans"/>
              </a:rPr>
              <a:t>Figure 7: (A) In inelastic collision, the cars get entangled and are deformed after the collision and in (B) elastic collision, after colliding, these athletes separate and maintain their form.</a:t>
            </a:r>
            <a:endParaRPr b="0" lang="en-PH" sz="1800" spc="-1" strike="noStrike">
              <a:latin typeface="Arial"/>
            </a:endParaRPr>
          </a:p>
        </p:txBody>
      </p:sp>
      <p:sp>
        <p:nvSpPr>
          <p:cNvPr id="203" name=""/>
          <p:cNvSpPr/>
          <p:nvPr/>
        </p:nvSpPr>
        <p:spPr>
          <a:xfrm>
            <a:off x="7527960" y="4632480"/>
            <a:ext cx="2549520" cy="36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000000"/>
                </a:solidFill>
                <a:latin typeface="Lato"/>
                <a:ea typeface="DejaVu Sans"/>
              </a:rPr>
              <a:t>Charles Edward Miller from Chicago, United States, CC BY-SA 2.0, via Wikimedia Commons</a:t>
            </a:r>
            <a:endParaRPr b="0" lang="en-PH" sz="800" spc="-1" strike="noStrike">
              <a:latin typeface="Arial"/>
            </a:endParaRPr>
          </a:p>
        </p:txBody>
      </p:sp>
      <p:sp>
        <p:nvSpPr>
          <p:cNvPr id="204" name=""/>
          <p:cNvSpPr/>
          <p:nvPr/>
        </p:nvSpPr>
        <p:spPr>
          <a:xfrm>
            <a:off x="10080000" y="4668480"/>
            <a:ext cx="1622520" cy="225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000000"/>
                </a:solidFill>
                <a:latin typeface="Lato"/>
                <a:ea typeface="AppleSystemUIFont"/>
              </a:rPr>
              <a:t>CC0 Public Domain via Picryl</a:t>
            </a:r>
            <a:endParaRPr b="0" lang="en-PH" sz="800" spc="-1" strike="noStrike">
              <a:latin typeface="Arial"/>
            </a:endParaRPr>
          </a:p>
        </p:txBody>
      </p:sp>
      <p:sp>
        <p:nvSpPr>
          <p:cNvPr id="205" name=""/>
          <p:cNvSpPr/>
          <p:nvPr/>
        </p:nvSpPr>
        <p:spPr>
          <a:xfrm>
            <a:off x="516240" y="5109480"/>
            <a:ext cx="11157480" cy="828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For each scenario, determine the total kinetic energy of the system before and after the collision, and identify the collision as being </a:t>
            </a:r>
            <a:r>
              <a:rPr b="1" lang="en-PH" sz="1800" spc="-1" strike="noStrike">
                <a:solidFill>
                  <a:srgbClr val="000000"/>
                </a:solidFill>
                <a:latin typeface="Lato"/>
                <a:ea typeface="DejaVu Sans"/>
              </a:rPr>
              <a:t>elastic</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inelastic</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perfectly inelastic</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7560000" y="5400000"/>
            <a:ext cx="2873880" cy="340200"/>
          </a:xfrm>
          <a:prstGeom prst="rect">
            <a:avLst/>
          </a:prstGeom>
          <a:noFill/>
          <a:ln w="0">
            <a:noFill/>
          </a:ln>
        </p:spPr>
        <p:style>
          <a:lnRef idx="0"/>
          <a:fillRef idx="0"/>
          <a:effectRef idx="0"/>
          <a:fontRef idx="minor"/>
        </p:style>
      </p:sp>
      <p:sp>
        <p:nvSpPr>
          <p:cNvPr id="207"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pic>
        <p:nvPicPr>
          <p:cNvPr id="208" name="" descr=""/>
          <p:cNvPicPr/>
          <p:nvPr/>
        </p:nvPicPr>
        <p:blipFill>
          <a:blip r:embed="rId1"/>
          <a:stretch/>
        </p:blipFill>
        <p:spPr>
          <a:xfrm>
            <a:off x="2842200" y="1620000"/>
            <a:ext cx="6505200" cy="1260720"/>
          </a:xfrm>
          <a:prstGeom prst="rect">
            <a:avLst/>
          </a:prstGeom>
          <a:ln w="0">
            <a:noFill/>
          </a:ln>
        </p:spPr>
      </p:pic>
      <p:pic>
        <p:nvPicPr>
          <p:cNvPr id="209" name="" descr=""/>
          <p:cNvPicPr/>
          <p:nvPr/>
        </p:nvPicPr>
        <p:blipFill>
          <a:blip r:embed="rId2"/>
          <a:stretch/>
        </p:blipFill>
        <p:spPr>
          <a:xfrm>
            <a:off x="1865880" y="3060000"/>
            <a:ext cx="8457480" cy="765000"/>
          </a:xfrm>
          <a:prstGeom prst="rect">
            <a:avLst/>
          </a:prstGeom>
          <a:ln w="0">
            <a:noFill/>
          </a:ln>
        </p:spPr>
      </p:pic>
      <p:pic>
        <p:nvPicPr>
          <p:cNvPr id="210" name="" descr=""/>
          <p:cNvPicPr/>
          <p:nvPr/>
        </p:nvPicPr>
        <p:blipFill>
          <a:blip r:embed="rId3"/>
          <a:stretch/>
        </p:blipFill>
        <p:spPr>
          <a:xfrm>
            <a:off x="1904400" y="3960000"/>
            <a:ext cx="8380440" cy="740520"/>
          </a:xfrm>
          <a:prstGeom prst="rect">
            <a:avLst/>
          </a:prstGeom>
          <a:ln w="0">
            <a:noFill/>
          </a:ln>
        </p:spPr>
      </p:pic>
      <p:sp>
        <p:nvSpPr>
          <p:cNvPr id="211" name=""/>
          <p:cNvSpPr/>
          <p:nvPr/>
        </p:nvSpPr>
        <p:spPr>
          <a:xfrm>
            <a:off x="2160000" y="1260000"/>
            <a:ext cx="537480" cy="409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1. </a:t>
            </a:r>
            <a:endParaRPr b="0" lang="en-PH" sz="1800" spc="-1" strike="noStrike">
              <a:latin typeface="Arial"/>
            </a:endParaRPr>
          </a:p>
        </p:txBody>
      </p:sp>
      <p:sp>
        <p:nvSpPr>
          <p:cNvPr id="212" name=""/>
          <p:cNvSpPr/>
          <p:nvPr/>
        </p:nvSpPr>
        <p:spPr>
          <a:xfrm>
            <a:off x="515880" y="4861440"/>
            <a:ext cx="11157480" cy="716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system’s kinetic energy is conserved in this collision. That is, the total kinetic energy is the same before the collision as after the collision. This scenario is the critical requirement for </a:t>
            </a:r>
            <a:r>
              <a:rPr b="1" lang="en-PH" sz="1800" spc="-1" strike="noStrike">
                <a:solidFill>
                  <a:srgbClr val="000000"/>
                </a:solidFill>
                <a:latin typeface="Lato"/>
                <a:ea typeface="AppleSystemUIFont"/>
              </a:rPr>
              <a:t>elastic collision</a:t>
            </a:r>
            <a:r>
              <a:rPr b="0" lang="en-PH" sz="1800" spc="-1" strike="noStrike">
                <a:solidFill>
                  <a:srgbClr val="000000"/>
                </a:solidFill>
                <a:latin typeface="Lato"/>
                <a:ea typeface="AppleSystemUIFont"/>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pic>
        <p:nvPicPr>
          <p:cNvPr id="214" name="" descr=""/>
          <p:cNvPicPr/>
          <p:nvPr/>
        </p:nvPicPr>
        <p:blipFill>
          <a:blip r:embed="rId1"/>
          <a:stretch/>
        </p:blipFill>
        <p:spPr>
          <a:xfrm>
            <a:off x="2520000" y="1315080"/>
            <a:ext cx="7197480" cy="1238400"/>
          </a:xfrm>
          <a:prstGeom prst="rect">
            <a:avLst/>
          </a:prstGeom>
          <a:ln w="0">
            <a:noFill/>
          </a:ln>
        </p:spPr>
      </p:pic>
      <p:pic>
        <p:nvPicPr>
          <p:cNvPr id="215" name="" descr=""/>
          <p:cNvPicPr/>
          <p:nvPr/>
        </p:nvPicPr>
        <p:blipFill>
          <a:blip r:embed="rId2"/>
          <a:stretch/>
        </p:blipFill>
        <p:spPr>
          <a:xfrm>
            <a:off x="2700000" y="2633760"/>
            <a:ext cx="6141600" cy="855720"/>
          </a:xfrm>
          <a:prstGeom prst="rect">
            <a:avLst/>
          </a:prstGeom>
          <a:ln w="0">
            <a:noFill/>
          </a:ln>
        </p:spPr>
      </p:pic>
      <p:pic>
        <p:nvPicPr>
          <p:cNvPr id="216" name="" descr=""/>
          <p:cNvPicPr/>
          <p:nvPr/>
        </p:nvPicPr>
        <p:blipFill>
          <a:blip r:embed="rId3"/>
          <a:stretch/>
        </p:blipFill>
        <p:spPr>
          <a:xfrm>
            <a:off x="2700000" y="3492000"/>
            <a:ext cx="6041160" cy="889200"/>
          </a:xfrm>
          <a:prstGeom prst="rect">
            <a:avLst/>
          </a:prstGeom>
          <a:ln w="0">
            <a:noFill/>
          </a:ln>
        </p:spPr>
      </p:pic>
      <p:sp>
        <p:nvSpPr>
          <p:cNvPr id="217" name=""/>
          <p:cNvSpPr/>
          <p:nvPr/>
        </p:nvSpPr>
        <p:spPr>
          <a:xfrm>
            <a:off x="2304000" y="1171800"/>
            <a:ext cx="537480" cy="409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2. </a:t>
            </a:r>
            <a:endParaRPr b="0" lang="en-PH" sz="1800" spc="-1" strike="noStrike">
              <a:latin typeface="Arial"/>
            </a:endParaRPr>
          </a:p>
        </p:txBody>
      </p:sp>
      <p:sp>
        <p:nvSpPr>
          <p:cNvPr id="218" name=""/>
          <p:cNvSpPr/>
          <p:nvPr/>
        </p:nvSpPr>
        <p:spPr>
          <a:xfrm>
            <a:off x="245880" y="4320000"/>
            <a:ext cx="11697480" cy="188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Therefore, the system’s kinetic energy is not conserved in this collision. That is, the total kinetic energy is not the same before the collision as after the collision. The critical requirement for a collision to be perfectly inelastic is that the colliding objects move as a single unit with the same velocity after the collision. These objects do stick together after the collision and move as a single unit at the same velocity. Thus, the collision is </a:t>
            </a:r>
            <a:r>
              <a:rPr b="1" lang="en-PH" sz="1800" spc="-1" strike="noStrike">
                <a:solidFill>
                  <a:srgbClr val="000000"/>
                </a:solidFill>
                <a:latin typeface="Lato"/>
                <a:ea typeface="AppleSystemUIFont"/>
              </a:rPr>
              <a:t>perfectly inelastic</a:t>
            </a:r>
            <a:r>
              <a:rPr b="0" lang="en-PH" sz="1800" spc="-1" strike="noStrike">
                <a:solidFill>
                  <a:srgbClr val="000000"/>
                </a:solidFill>
                <a:latin typeface="Lato"/>
                <a:ea typeface="AppleSystemUIFont"/>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
          <p:cNvSpPr/>
          <p:nvPr/>
        </p:nvSpPr>
        <p:spPr>
          <a:xfrm>
            <a:off x="7560000" y="5400000"/>
            <a:ext cx="2873880" cy="340200"/>
          </a:xfrm>
          <a:prstGeom prst="rect">
            <a:avLst/>
          </a:prstGeom>
          <a:noFill/>
          <a:ln w="0">
            <a:noFill/>
          </a:ln>
        </p:spPr>
        <p:style>
          <a:lnRef idx="0"/>
          <a:fillRef idx="0"/>
          <a:effectRef idx="0"/>
          <a:fontRef idx="minor"/>
        </p:style>
      </p:sp>
      <p:sp>
        <p:nvSpPr>
          <p:cNvPr id="220"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221" name=""/>
          <p:cNvSpPr/>
          <p:nvPr/>
        </p:nvSpPr>
        <p:spPr>
          <a:xfrm>
            <a:off x="335880" y="4775400"/>
            <a:ext cx="11517480" cy="1162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Therefore, the system’s kinetic energy is not conserved in this collision. That is, the total kinetic energy is different before and after the collision occurs. Thus, the collision does not meet the criterion for a perfectly elastic collision. The objects do not stick together after the collision. Thus, the collision is </a:t>
            </a:r>
            <a:r>
              <a:rPr b="1" lang="en-PH" sz="1800" spc="-1" strike="noStrike">
                <a:solidFill>
                  <a:srgbClr val="000000"/>
                </a:solidFill>
                <a:latin typeface="Lato"/>
                <a:ea typeface="AppleSystemUIFont"/>
              </a:rPr>
              <a:t>inelastic</a:t>
            </a:r>
            <a:r>
              <a:rPr b="0" lang="en-PH" sz="1800" spc="-1" strike="noStrike">
                <a:solidFill>
                  <a:srgbClr val="000000"/>
                </a:solidFill>
                <a:latin typeface="Lato"/>
                <a:ea typeface="AppleSystemUIFont"/>
              </a:rPr>
              <a:t>.</a:t>
            </a:r>
            <a:endParaRPr b="0" lang="en-PH" sz="1800" spc="-1" strike="noStrike">
              <a:latin typeface="Arial"/>
            </a:endParaRPr>
          </a:p>
        </p:txBody>
      </p:sp>
      <p:sp>
        <p:nvSpPr>
          <p:cNvPr id="222" name=""/>
          <p:cNvSpPr/>
          <p:nvPr/>
        </p:nvSpPr>
        <p:spPr>
          <a:xfrm>
            <a:off x="1980000" y="1567800"/>
            <a:ext cx="537480" cy="409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3. </a:t>
            </a:r>
            <a:endParaRPr b="0" lang="en-PH" sz="1800" spc="-1" strike="noStrike">
              <a:latin typeface="Arial"/>
            </a:endParaRPr>
          </a:p>
        </p:txBody>
      </p:sp>
      <p:pic>
        <p:nvPicPr>
          <p:cNvPr id="223" name="" descr=""/>
          <p:cNvPicPr/>
          <p:nvPr/>
        </p:nvPicPr>
        <p:blipFill>
          <a:blip r:embed="rId1"/>
          <a:srcRect l="0" t="0" r="4245" b="0"/>
          <a:stretch/>
        </p:blipFill>
        <p:spPr>
          <a:xfrm>
            <a:off x="2647440" y="1620000"/>
            <a:ext cx="6894360" cy="1077480"/>
          </a:xfrm>
          <a:prstGeom prst="rect">
            <a:avLst/>
          </a:prstGeom>
          <a:ln w="0">
            <a:noFill/>
          </a:ln>
        </p:spPr>
      </p:pic>
      <p:pic>
        <p:nvPicPr>
          <p:cNvPr id="224" name="" descr=""/>
          <p:cNvPicPr/>
          <p:nvPr/>
        </p:nvPicPr>
        <p:blipFill>
          <a:blip r:embed="rId2"/>
          <a:stretch/>
        </p:blipFill>
        <p:spPr>
          <a:xfrm>
            <a:off x="3007440" y="2880000"/>
            <a:ext cx="6174720" cy="855720"/>
          </a:xfrm>
          <a:prstGeom prst="rect">
            <a:avLst/>
          </a:prstGeom>
          <a:ln w="0">
            <a:noFill/>
          </a:ln>
        </p:spPr>
      </p:pic>
      <p:pic>
        <p:nvPicPr>
          <p:cNvPr id="225" name="" descr=""/>
          <p:cNvPicPr/>
          <p:nvPr/>
        </p:nvPicPr>
        <p:blipFill>
          <a:blip r:embed="rId3"/>
          <a:stretch/>
        </p:blipFill>
        <p:spPr>
          <a:xfrm>
            <a:off x="2945880" y="3960000"/>
            <a:ext cx="6297480" cy="755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
          <p:cNvSpPr/>
          <p:nvPr/>
        </p:nvSpPr>
        <p:spPr>
          <a:xfrm>
            <a:off x="7560000" y="5400000"/>
            <a:ext cx="2873880" cy="340200"/>
          </a:xfrm>
          <a:prstGeom prst="rect">
            <a:avLst/>
          </a:prstGeom>
          <a:noFill/>
          <a:ln w="0">
            <a:noFill/>
          </a:ln>
        </p:spPr>
        <p:style>
          <a:lnRef idx="0"/>
          <a:fillRef idx="0"/>
          <a:effectRef idx="0"/>
          <a:fontRef idx="minor"/>
        </p:style>
      </p:sp>
      <p:sp>
        <p:nvSpPr>
          <p:cNvPr id="227"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228" name=""/>
          <p:cNvSpPr/>
          <p:nvPr/>
        </p:nvSpPr>
        <p:spPr>
          <a:xfrm>
            <a:off x="551160" y="2320560"/>
            <a:ext cx="11088000" cy="36554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For numbers 1-4, choose from the following options:</a:t>
            </a:r>
            <a:b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Kinetic energy is lost in the system.</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Momentum and kinetic energy are both conserved.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Neither momentum nor kinetic energy is necessarily conserved.</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Momentum is conserved; kinetic energy is not necessarily conserved.</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____ 1. Two gliders collide on a horizontal frictionless air track. Which of the above statements must be true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regardless of whether the collision is elastic or inelastic?</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____ 2. Two gliders collide on a frictionless horizontal air track. If the collision is elastic, which of the above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statements must be TRUE?</a:t>
            </a:r>
            <a:endParaRPr b="0" lang="en-PH" sz="1800" spc="-1" strike="noStrike">
              <a:latin typeface="Arial"/>
            </a:endParaRPr>
          </a:p>
        </p:txBody>
      </p:sp>
      <p:sp>
        <p:nvSpPr>
          <p:cNvPr id="229" name=""/>
          <p:cNvSpPr/>
          <p:nvPr/>
        </p:nvSpPr>
        <p:spPr>
          <a:xfrm>
            <a:off x="551880" y="1855800"/>
            <a:ext cx="592812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Bold"/>
              </a:rPr>
              <a:t>Directions</a:t>
            </a:r>
            <a:r>
              <a:rPr b="0" lang="en-PH" sz="1800" spc="-1" strike="noStrike">
                <a:solidFill>
                  <a:srgbClr val="000000"/>
                </a:solidFill>
                <a:latin typeface="Lato"/>
                <a:ea typeface="AppleSystemUIFont"/>
              </a:rPr>
              <a:t>: ‪Choose the letter of the correct answer.</a:t>
            </a:r>
            <a:endParaRPr b="0" lang="en-PH" sz="1800" spc="-1" strike="noStrike">
              <a:latin typeface="Arial"/>
            </a:endParaRPr>
          </a:p>
        </p:txBody>
      </p:sp>
      <p:sp>
        <p:nvSpPr>
          <p:cNvPr id="230" name=""/>
          <p:cNvSpPr txBox="1"/>
          <p:nvPr/>
        </p:nvSpPr>
        <p:spPr>
          <a:xfrm>
            <a:off x="5375880" y="126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
          <p:cNvSpPr/>
          <p:nvPr/>
        </p:nvSpPr>
        <p:spPr>
          <a:xfrm>
            <a:off x="7560000" y="5400000"/>
            <a:ext cx="2873880" cy="340200"/>
          </a:xfrm>
          <a:prstGeom prst="rect">
            <a:avLst/>
          </a:prstGeom>
          <a:noFill/>
          <a:ln w="0">
            <a:noFill/>
          </a:ln>
        </p:spPr>
        <p:style>
          <a:lnRef idx="0"/>
          <a:fillRef idx="0"/>
          <a:effectRef idx="0"/>
          <a:fontRef idx="minor"/>
        </p:style>
      </p:sp>
      <p:sp>
        <p:nvSpPr>
          <p:cNvPr id="232"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233" name=""/>
          <p:cNvSpPr/>
          <p:nvPr/>
        </p:nvSpPr>
        <p:spPr>
          <a:xfrm>
            <a:off x="549000" y="2040840"/>
            <a:ext cx="11092680" cy="36097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____ 3. Two gliders collide on a horizontal frictionless air track. If the collision is inelastic, which of the above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statements must be TRUE?</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____ 4. Two railed cars are rolling toward one another on a frictionless horizontal track. The two cars have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the same mass and are moving at the same speed. Which of the above statements is TRUE?</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____ 5. In which type of car collision below does the conservation of kinetic energy take place?</a:t>
            </a:r>
            <a:b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elastic collision</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perfectly inelastic collision</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inelastic collision</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all of these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7560000" y="5400000"/>
            <a:ext cx="2873880" cy="340200"/>
          </a:xfrm>
          <a:prstGeom prst="rect">
            <a:avLst/>
          </a:prstGeom>
          <a:noFill/>
          <a:ln w="0">
            <a:noFill/>
          </a:ln>
        </p:spPr>
        <p:style>
          <a:lnRef idx="0"/>
          <a:fillRef idx="0"/>
          <a:effectRef idx="0"/>
          <a:fontRef idx="minor"/>
        </p:style>
      </p:sp>
      <p:sp>
        <p:nvSpPr>
          <p:cNvPr id="235"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236" name=""/>
          <p:cNvSpPr/>
          <p:nvPr/>
        </p:nvSpPr>
        <p:spPr>
          <a:xfrm>
            <a:off x="551520" y="2160000"/>
            <a:ext cx="11088000" cy="3016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____ 1. Two gliders collide on a horizontal frictionless air track. Which of the above statements must be true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regardless of whether the collision is elastic or inelastic?</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____ 2. Two gliders collide on a frictionless horizontal air track. If the collision is elastic, which of the above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statements must be TRUE?</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____ 3. Two gliders collide on a horizontal frictionless air track. If the collision is inelastic, which of the above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statements must be TRUE?</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____ 4. Two railed cars are rolling toward one another on a frictionless horizontal track. The two cars have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the same mass and are moving at the same speed. Which of the above statements is TRUE?</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____ 5. In which type of car collision below does the conservation of kinetic energy take place?</a:t>
            </a:r>
            <a:endParaRPr b="0" lang="en-PH" sz="1800" spc="-1" strike="noStrike">
              <a:latin typeface="Arial"/>
            </a:endParaRPr>
          </a:p>
        </p:txBody>
      </p:sp>
      <p:sp>
        <p:nvSpPr>
          <p:cNvPr id="237" name=""/>
          <p:cNvSpPr/>
          <p:nvPr/>
        </p:nvSpPr>
        <p:spPr>
          <a:xfrm>
            <a:off x="5096880" y="1568160"/>
            <a:ext cx="1998000" cy="41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 </a:t>
            </a:r>
            <a:endParaRPr b="0" lang="en-PH" sz="2000" spc="-1" strike="noStrike">
              <a:solidFill>
                <a:srgbClr val="c9211e"/>
              </a:solidFill>
              <a:latin typeface="Lato"/>
            </a:endParaRPr>
          </a:p>
        </p:txBody>
      </p:sp>
      <p:sp>
        <p:nvSpPr>
          <p:cNvPr id="238" name=""/>
          <p:cNvSpPr/>
          <p:nvPr/>
        </p:nvSpPr>
        <p:spPr>
          <a:xfrm>
            <a:off x="684000" y="2196000"/>
            <a:ext cx="35856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a:t>
            </a:r>
            <a:endParaRPr b="0" lang="en-PH" sz="1800" spc="-1" strike="noStrike">
              <a:latin typeface="Arial"/>
            </a:endParaRPr>
          </a:p>
        </p:txBody>
      </p:sp>
      <p:sp>
        <p:nvSpPr>
          <p:cNvPr id="239" name=""/>
          <p:cNvSpPr/>
          <p:nvPr/>
        </p:nvSpPr>
        <p:spPr>
          <a:xfrm>
            <a:off x="684360" y="2844000"/>
            <a:ext cx="35856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B</a:t>
            </a:r>
            <a:endParaRPr b="0" lang="en-PH" sz="1800" spc="-1" strike="noStrike">
              <a:latin typeface="Arial"/>
            </a:endParaRPr>
          </a:p>
        </p:txBody>
      </p:sp>
      <p:sp>
        <p:nvSpPr>
          <p:cNvPr id="240" name=""/>
          <p:cNvSpPr/>
          <p:nvPr/>
        </p:nvSpPr>
        <p:spPr>
          <a:xfrm>
            <a:off x="684000" y="3492000"/>
            <a:ext cx="35856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a:t>
            </a:r>
            <a:endParaRPr b="0" lang="en-PH" sz="1800" spc="-1" strike="noStrike">
              <a:latin typeface="Arial"/>
            </a:endParaRPr>
          </a:p>
        </p:txBody>
      </p:sp>
      <p:sp>
        <p:nvSpPr>
          <p:cNvPr id="241" name=""/>
          <p:cNvSpPr/>
          <p:nvPr/>
        </p:nvSpPr>
        <p:spPr>
          <a:xfrm>
            <a:off x="684000" y="4752000"/>
            <a:ext cx="35856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a:t>
            </a:r>
            <a:endParaRPr b="0" lang="en-PH" sz="1800" spc="-1" strike="noStrike">
              <a:latin typeface="Arial"/>
            </a:endParaRPr>
          </a:p>
        </p:txBody>
      </p:sp>
      <p:sp>
        <p:nvSpPr>
          <p:cNvPr id="242" name=""/>
          <p:cNvSpPr/>
          <p:nvPr/>
        </p:nvSpPr>
        <p:spPr>
          <a:xfrm>
            <a:off x="684000" y="4104000"/>
            <a:ext cx="358560" cy="41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26" name=""/>
          <p:cNvSpPr/>
          <p:nvPr/>
        </p:nvSpPr>
        <p:spPr>
          <a:xfrm>
            <a:off x="294120" y="1589400"/>
            <a:ext cx="11583360" cy="1144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concept of momentum may not be entirely new to you. For example, in a basketball game, you have probably heard the commentators saying that a player has the momentum when he/she is doing very well in the game. In Physics, momentum is a measure of the quantity of motion of an object.</a:t>
            </a:r>
            <a:endParaRPr b="0" lang="en-PH" sz="1800" spc="-1" strike="noStrike">
              <a:latin typeface="Arial"/>
            </a:endParaRPr>
          </a:p>
        </p:txBody>
      </p:sp>
      <p:sp>
        <p:nvSpPr>
          <p:cNvPr id="127" name=""/>
          <p:cNvSpPr/>
          <p:nvPr/>
        </p:nvSpPr>
        <p:spPr>
          <a:xfrm>
            <a:off x="348120" y="2628000"/>
            <a:ext cx="11493360" cy="1366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Specifically, linear momentum is a measure of the difficulty encountered in bringing an object to rest. The greater the object’s mass and velocity, the greater is its momentum. Since velocity is a vector quantity, momentum is also a vector. The direction of an object’s momentum is the same as the direction of its velocity. The unit of momentum is kg </a:t>
            </a:r>
            <a:r>
              <a:rPr b="0" lang="en-PH" sz="1800" spc="-1" strike="noStrike">
                <a:solidFill>
                  <a:srgbClr val="000000"/>
                </a:solidFill>
                <a:latin typeface="Lato"/>
                <a:ea typeface="AppleSymbols"/>
              </a:rPr>
              <a:t>⋅</a:t>
            </a:r>
            <a:r>
              <a:rPr b="0" lang="en-PH" sz="1800" spc="-1" strike="noStrike">
                <a:solidFill>
                  <a:srgbClr val="000000"/>
                </a:solidFill>
                <a:latin typeface="Lato"/>
                <a:ea typeface="AppleSystemUIFont"/>
              </a:rPr>
              <a:t> m/s.</a:t>
            </a:r>
            <a:endParaRPr b="0" lang="en-PH" sz="1800" spc="-1" strike="noStrike">
              <a:latin typeface="Arial"/>
            </a:endParaRPr>
          </a:p>
        </p:txBody>
      </p:sp>
      <p:sp>
        <p:nvSpPr>
          <p:cNvPr id="128" name=""/>
          <p:cNvSpPr/>
          <p:nvPr/>
        </p:nvSpPr>
        <p:spPr>
          <a:xfrm>
            <a:off x="801360" y="4090680"/>
            <a:ext cx="10536120" cy="70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Recall that when a body is acted upon by a resultant force, the body is accelerated in accordance with Newton’s second law of motion. That is,</a:t>
            </a:r>
            <a:endParaRPr b="0" lang="en-PH" sz="1800" spc="-1" strike="noStrike">
              <a:latin typeface="Arial"/>
            </a:endParaRPr>
          </a:p>
        </p:txBody>
      </p:sp>
      <p:pic>
        <p:nvPicPr>
          <p:cNvPr id="129" name="" descr=""/>
          <p:cNvPicPr/>
          <p:nvPr/>
        </p:nvPicPr>
        <p:blipFill>
          <a:blip r:embed="rId1"/>
          <a:stretch/>
        </p:blipFill>
        <p:spPr>
          <a:xfrm>
            <a:off x="720000" y="5058000"/>
            <a:ext cx="1513800" cy="699480"/>
          </a:xfrm>
          <a:prstGeom prst="rect">
            <a:avLst/>
          </a:prstGeom>
          <a:ln w="0">
            <a:noFill/>
          </a:ln>
        </p:spPr>
      </p:pic>
      <p:sp>
        <p:nvSpPr>
          <p:cNvPr id="130" name=""/>
          <p:cNvSpPr/>
          <p:nvPr/>
        </p:nvSpPr>
        <p:spPr>
          <a:xfrm>
            <a:off x="2880000" y="4969080"/>
            <a:ext cx="5087520" cy="53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Substitute the formula of acceleration</a:t>
            </a:r>
            <a:r>
              <a:rPr b="0" lang="en-PH" sz="1800" spc="-1" strike="noStrike">
                <a:solidFill>
                  <a:srgbClr val="000000"/>
                </a:solidFill>
                <a:latin typeface="Lato"/>
                <a:ea typeface="AppleSystemUIFont"/>
              </a:rPr>
              <a:t>,</a:t>
            </a:r>
            <a:endParaRPr b="0" lang="en-PH" sz="1800" spc="-1" strike="noStrike">
              <a:latin typeface="Arial"/>
            </a:endParaRPr>
          </a:p>
        </p:txBody>
      </p:sp>
      <p:pic>
        <p:nvPicPr>
          <p:cNvPr id="131" name="" descr=""/>
          <p:cNvPicPr/>
          <p:nvPr/>
        </p:nvPicPr>
        <p:blipFill>
          <a:blip r:embed="rId2"/>
          <a:stretch/>
        </p:blipFill>
        <p:spPr>
          <a:xfrm>
            <a:off x="7852680" y="4897080"/>
            <a:ext cx="820800" cy="573480"/>
          </a:xfrm>
          <a:prstGeom prst="rect">
            <a:avLst/>
          </a:prstGeom>
          <a:ln w="0">
            <a:noFill/>
          </a:ln>
        </p:spPr>
      </p:pic>
      <p:sp>
        <p:nvSpPr>
          <p:cNvPr id="132" name=""/>
          <p:cNvSpPr/>
          <p:nvPr/>
        </p:nvSpPr>
        <p:spPr>
          <a:xfrm>
            <a:off x="2880000" y="5501160"/>
            <a:ext cx="5937480" cy="731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force from Newton’s second law</a:t>
            </a:r>
            <a:r>
              <a:rPr b="0" lang="en-PH" sz="1800" spc="-1" strike="noStrike">
                <a:solidFill>
                  <a:srgbClr val="000000"/>
                </a:solidFill>
                <a:latin typeface="Lato"/>
                <a:ea typeface="AppleSystemUIFont"/>
              </a:rPr>
              <a:t>,  Σ</a:t>
            </a:r>
            <a:r>
              <a:rPr b="1" lang="en-PH" sz="1800" spc="-1" strike="noStrike">
                <a:solidFill>
                  <a:srgbClr val="000000"/>
                </a:solidFill>
                <a:latin typeface="Lato"/>
                <a:ea typeface="AppleSystemUIFont"/>
              </a:rPr>
              <a:t>F</a:t>
            </a:r>
            <a:r>
              <a:rPr b="0" lang="en-PH" sz="1800" spc="-1" strike="noStrike">
                <a:solidFill>
                  <a:srgbClr val="000000"/>
                </a:solidFill>
                <a:latin typeface="Lato"/>
                <a:ea typeface="AppleSystemUIFont"/>
              </a:rPr>
              <a:t> = </a:t>
            </a:r>
            <a:r>
              <a:rPr b="1" lang="en-PH" sz="1800" spc="-1" strike="noStrike">
                <a:solidFill>
                  <a:srgbClr val="000000"/>
                </a:solidFill>
                <a:latin typeface="Lato"/>
                <a:ea typeface="AppleSystemUIFont"/>
              </a:rPr>
              <a:t>m</a:t>
            </a:r>
            <a:r>
              <a:rPr b="0" lang="en-PH" sz="1800" spc="-1" strike="noStrike">
                <a:solidFill>
                  <a:srgbClr val="000000"/>
                </a:solidFill>
                <a:latin typeface="Lato"/>
                <a:ea typeface="AppleSymbols"/>
              </a:rPr>
              <a:t>⋅</a:t>
            </a:r>
            <a:r>
              <a:rPr b="0"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a</a:t>
            </a:r>
            <a:r>
              <a:rPr b="0" lang="en-PH" sz="1800" spc="-1" strike="noStrike">
                <a:solidFill>
                  <a:srgbClr val="000000"/>
                </a:solidFill>
                <a:latin typeface="Lato"/>
                <a:ea typeface="AppleSystemUIFont"/>
              </a:rPr>
              <a:t>.</a:t>
            </a:r>
            <a:endParaRPr b="0" lang="en-PH" sz="1800" spc="-1" strike="noStrike">
              <a:latin typeface="Arial"/>
            </a:endParaRPr>
          </a:p>
        </p:txBody>
      </p:sp>
      <p:sp>
        <p:nvSpPr>
          <p:cNvPr id="133" name=""/>
          <p:cNvSpPr/>
          <p:nvPr/>
        </p:nvSpPr>
        <p:spPr>
          <a:xfrm>
            <a:off x="8797680" y="4968000"/>
            <a:ext cx="246780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in the equation of</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560000" y="5400000"/>
            <a:ext cx="2873880" cy="340200"/>
          </a:xfrm>
          <a:prstGeom prst="rect">
            <a:avLst/>
          </a:prstGeom>
          <a:noFill/>
          <a:ln w="0">
            <a:noFill/>
          </a:ln>
        </p:spPr>
        <p:style>
          <a:lnRef idx="0"/>
          <a:fillRef idx="0"/>
          <a:effectRef idx="0"/>
          <a:fontRef idx="minor"/>
        </p:style>
      </p:sp>
      <p:sp>
        <p:nvSpPr>
          <p:cNvPr id="135"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pic>
        <p:nvPicPr>
          <p:cNvPr id="136" name="" descr=""/>
          <p:cNvPicPr/>
          <p:nvPr/>
        </p:nvPicPr>
        <p:blipFill>
          <a:blip r:embed="rId1"/>
          <a:stretch/>
        </p:blipFill>
        <p:spPr>
          <a:xfrm>
            <a:off x="540000" y="1620000"/>
            <a:ext cx="1770120" cy="420840"/>
          </a:xfrm>
          <a:prstGeom prst="rect">
            <a:avLst/>
          </a:prstGeom>
          <a:ln w="0">
            <a:noFill/>
          </a:ln>
        </p:spPr>
      </p:pic>
      <p:sp>
        <p:nvSpPr>
          <p:cNvPr id="137" name=""/>
          <p:cNvSpPr/>
          <p:nvPr/>
        </p:nvSpPr>
        <p:spPr>
          <a:xfrm>
            <a:off x="2243880" y="1620000"/>
            <a:ext cx="9489600" cy="731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
              </a:rPr>
              <a:t>Cross multiply force and time to isolate mass and velocity on the other side of the equation.</a:t>
            </a:r>
            <a:endParaRPr b="0" lang="en-PH" sz="1800" spc="-1" strike="noStrike">
              <a:latin typeface="Arial"/>
            </a:endParaRPr>
          </a:p>
        </p:txBody>
      </p:sp>
      <p:sp>
        <p:nvSpPr>
          <p:cNvPr id="138" name=""/>
          <p:cNvSpPr/>
          <p:nvPr/>
        </p:nvSpPr>
        <p:spPr>
          <a:xfrm>
            <a:off x="335880" y="2404800"/>
            <a:ext cx="11517480" cy="1514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Notice that the right side of the equation equals the change in an object’s momentum, while the left side is the cause of this change, which is called</a:t>
            </a:r>
            <a:r>
              <a:rPr b="1" lang="en-PH" sz="1800" spc="-1" strike="noStrike">
                <a:solidFill>
                  <a:srgbClr val="000000"/>
                </a:solidFill>
                <a:latin typeface="Lato"/>
                <a:ea typeface="AppleSystemUIFont"/>
              </a:rPr>
              <a:t> impulse</a:t>
            </a:r>
            <a:r>
              <a:rPr b="0" lang="en-PH" sz="1800" spc="-1" strike="noStrike">
                <a:solidFill>
                  <a:srgbClr val="000000"/>
                </a:solidFill>
                <a:latin typeface="Lato"/>
                <a:ea typeface="AppleSystemUIFont"/>
              </a:rPr>
              <a:t> or the product of the force acting on the object and the time of momentum change. Impulse is the change in the body’s momentum through a combination of changes in its mass or velocity.</a:t>
            </a:r>
            <a:endParaRPr b="0" lang="en-PH" sz="1800" spc="-1" strike="noStrike">
              <a:latin typeface="Arial"/>
            </a:endParaRPr>
          </a:p>
        </p:txBody>
      </p:sp>
      <p:sp>
        <p:nvSpPr>
          <p:cNvPr id="139" name=""/>
          <p:cNvSpPr/>
          <p:nvPr/>
        </p:nvSpPr>
        <p:spPr>
          <a:xfrm>
            <a:off x="432000" y="4082040"/>
            <a:ext cx="2337480" cy="428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ΣF </a:t>
            </a:r>
            <a:r>
              <a:rPr b="0" lang="en-PH" sz="2000" spc="-1" strike="noStrike">
                <a:solidFill>
                  <a:srgbClr val="000000"/>
                </a:solidFill>
                <a:latin typeface="Lato"/>
                <a:ea typeface="AppleSymbols"/>
              </a:rPr>
              <a:t>⋅</a:t>
            </a:r>
            <a:r>
              <a:rPr b="0" lang="en-PH" sz="2000" spc="-1" strike="noStrike">
                <a:solidFill>
                  <a:srgbClr val="000000"/>
                </a:solidFill>
                <a:latin typeface="Lato"/>
                <a:ea typeface="AppleSystemUIFont"/>
              </a:rPr>
              <a:t> t = m (v</a:t>
            </a:r>
            <a:r>
              <a:rPr b="0" lang="en-PH" sz="2000" spc="-1" strike="noStrike" baseline="-8000">
                <a:solidFill>
                  <a:srgbClr val="000000"/>
                </a:solidFill>
                <a:latin typeface="Lato"/>
                <a:ea typeface="AppleSystemUIFont"/>
              </a:rPr>
              <a:t>f</a:t>
            </a:r>
            <a:r>
              <a:rPr b="0" lang="en-PH" sz="2000" spc="-1" strike="noStrike">
                <a:solidFill>
                  <a:srgbClr val="000000"/>
                </a:solidFill>
                <a:latin typeface="Lato"/>
                <a:ea typeface="AppleSystemUIFont"/>
              </a:rPr>
              <a:t> - V</a:t>
            </a:r>
            <a:r>
              <a:rPr b="0" lang="en-PH" sz="2000" spc="-1" strike="noStrike" baseline="-8000">
                <a:solidFill>
                  <a:srgbClr val="000000"/>
                </a:solidFill>
                <a:latin typeface="Lato"/>
                <a:ea typeface="AppleSystemUIFont"/>
              </a:rPr>
              <a:t>i</a:t>
            </a:r>
            <a:r>
              <a:rPr b="0" lang="en-PH" sz="2000" spc="-1" strike="noStrike">
                <a:solidFill>
                  <a:srgbClr val="000000"/>
                </a:solidFill>
                <a:latin typeface="Lato"/>
                <a:ea typeface="AppleSystemUIFont"/>
              </a:rPr>
              <a:t>)</a:t>
            </a:r>
            <a:endParaRPr b="0" lang="en-PH" sz="2000" spc="-1" strike="noStrike">
              <a:latin typeface="Arial"/>
            </a:endParaRPr>
          </a:p>
        </p:txBody>
      </p:sp>
      <p:sp>
        <p:nvSpPr>
          <p:cNvPr id="140" name=""/>
          <p:cNvSpPr/>
          <p:nvPr/>
        </p:nvSpPr>
        <p:spPr>
          <a:xfrm>
            <a:off x="2700000" y="3924000"/>
            <a:ext cx="9176400" cy="731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
              </a:rPr>
              <a:t>Consider the time elapsed to be “t” and expand the change in velocity,  </a:t>
            </a:r>
            <a:r>
              <a:rPr b="0" lang="en-PH" sz="1800" spc="-1" strike="noStrike">
                <a:solidFill>
                  <a:srgbClr val="000000"/>
                </a:solidFill>
                <a:latin typeface="Lato"/>
                <a:ea typeface="AppleSystemUIFont"/>
              </a:rPr>
              <a:t>Δv into Δv = V</a:t>
            </a:r>
            <a:r>
              <a:rPr b="0" i="1" lang="en-PH" sz="1800" spc="-1" strike="noStrike" baseline="-8000">
                <a:solidFill>
                  <a:srgbClr val="000000"/>
                </a:solidFill>
                <a:latin typeface="Lato"/>
                <a:ea typeface="AppleSystemUIFont"/>
              </a:rPr>
              <a:t>f</a:t>
            </a:r>
            <a:r>
              <a:rPr b="0" lang="en-PH" sz="1800" spc="-1" strike="noStrike">
                <a:solidFill>
                  <a:srgbClr val="000000"/>
                </a:solidFill>
                <a:latin typeface="Lato"/>
                <a:ea typeface="AppleSystemUIFont"/>
              </a:rPr>
              <a:t> V</a:t>
            </a:r>
            <a:r>
              <a:rPr b="0" i="1" lang="en-PH" sz="1800" spc="-1" strike="noStrike" baseline="-8000">
                <a:solidFill>
                  <a:srgbClr val="000000"/>
                </a:solidFill>
                <a:latin typeface="Lato"/>
                <a:ea typeface="AppleSystemUIFont"/>
              </a:rPr>
              <a:t>i </a:t>
            </a:r>
            <a:r>
              <a:rPr b="1" lang="en-PH" sz="1800" spc="-1" strike="noStrike">
                <a:solidFill>
                  <a:srgbClr val="000000"/>
                </a:solidFill>
                <a:latin typeface="Lato"/>
                <a:ea typeface="AppleSystemUIFont"/>
              </a:rPr>
              <a:t>. Then, substitute these values to the equation.</a:t>
            </a:r>
            <a:endParaRPr b="0" lang="en-PH" sz="1800" spc="-1" strike="noStrike">
              <a:latin typeface="Arial"/>
            </a:endParaRPr>
          </a:p>
        </p:txBody>
      </p:sp>
      <p:sp>
        <p:nvSpPr>
          <p:cNvPr id="141" name=""/>
          <p:cNvSpPr/>
          <p:nvPr/>
        </p:nvSpPr>
        <p:spPr>
          <a:xfrm>
            <a:off x="540000" y="4860000"/>
            <a:ext cx="2157480" cy="53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AppleSystemUIFont"/>
              </a:rPr>
              <a:t>ΣF </a:t>
            </a:r>
            <a:r>
              <a:rPr b="0" lang="en-PH" sz="2000" spc="-1" strike="noStrike">
                <a:solidFill>
                  <a:srgbClr val="000000"/>
                </a:solidFill>
                <a:latin typeface="Lato"/>
                <a:ea typeface="AppleSymbols"/>
              </a:rPr>
              <a:t>⋅</a:t>
            </a:r>
            <a:r>
              <a:rPr b="0" lang="en-PH" sz="2000" spc="-1" strike="noStrike">
                <a:solidFill>
                  <a:srgbClr val="000000"/>
                </a:solidFill>
                <a:latin typeface="Lato"/>
                <a:ea typeface="AppleSystemUIFont"/>
              </a:rPr>
              <a:t> t = mv</a:t>
            </a:r>
            <a:r>
              <a:rPr b="0" lang="en-PH" sz="2000" spc="-1" strike="noStrike" baseline="-8000">
                <a:solidFill>
                  <a:srgbClr val="000000"/>
                </a:solidFill>
                <a:latin typeface="Lato"/>
                <a:ea typeface="AppleSystemUIFont"/>
              </a:rPr>
              <a:t>f</a:t>
            </a:r>
            <a:r>
              <a:rPr b="0" lang="en-PH" sz="2000" spc="-1" strike="noStrike">
                <a:solidFill>
                  <a:srgbClr val="000000"/>
                </a:solidFill>
                <a:latin typeface="Lato"/>
                <a:ea typeface="AppleSystemUIFont"/>
              </a:rPr>
              <a:t> - mv</a:t>
            </a:r>
            <a:r>
              <a:rPr b="0" lang="en-PH" sz="2000" spc="-1" strike="noStrike" baseline="-8000">
                <a:solidFill>
                  <a:srgbClr val="000000"/>
                </a:solidFill>
                <a:latin typeface="Lato"/>
                <a:ea typeface="AppleSystemUIFont"/>
              </a:rPr>
              <a:t>i </a:t>
            </a:r>
            <a:endParaRPr b="0" lang="en-PH" sz="2000" spc="-1" strike="noStrike">
              <a:latin typeface="Arial"/>
            </a:endParaRPr>
          </a:p>
        </p:txBody>
      </p:sp>
      <p:sp>
        <p:nvSpPr>
          <p:cNvPr id="142" name=""/>
          <p:cNvSpPr/>
          <p:nvPr/>
        </p:nvSpPr>
        <p:spPr>
          <a:xfrm>
            <a:off x="2676600" y="4824000"/>
            <a:ext cx="8516880" cy="731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
              </a:rPr>
              <a:t>Rearranging the equation produces the equation for the impulse–momentum theorem.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560000" y="5400000"/>
            <a:ext cx="2873880" cy="340200"/>
          </a:xfrm>
          <a:prstGeom prst="rect">
            <a:avLst/>
          </a:prstGeom>
          <a:noFill/>
          <a:ln w="0">
            <a:noFill/>
          </a:ln>
        </p:spPr>
        <p:style>
          <a:lnRef idx="0"/>
          <a:fillRef idx="0"/>
          <a:effectRef idx="0"/>
          <a:fontRef idx="minor"/>
        </p:style>
      </p:sp>
      <p:sp>
        <p:nvSpPr>
          <p:cNvPr id="144"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45" name=""/>
          <p:cNvSpPr/>
          <p:nvPr/>
        </p:nvSpPr>
        <p:spPr>
          <a:xfrm>
            <a:off x="515880" y="1597320"/>
            <a:ext cx="11157480" cy="1388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above </a:t>
            </a:r>
            <a:r>
              <a:rPr b="1" lang="en-PH" sz="1800" spc="-1" strike="noStrike">
                <a:solidFill>
                  <a:srgbClr val="000000"/>
                </a:solidFill>
                <a:latin typeface="Lato"/>
                <a:ea typeface="AppleSystemUIFont"/>
              </a:rPr>
              <a:t>impulse–momentum theorem</a:t>
            </a:r>
            <a:r>
              <a:rPr b="0" lang="en-PH" sz="1800" spc="-1" strike="noStrike">
                <a:solidFill>
                  <a:srgbClr val="000000"/>
                </a:solidFill>
                <a:latin typeface="Lato"/>
                <a:ea typeface="AppleSystemUIFont"/>
              </a:rPr>
              <a:t> tells us that when a net force ΣF acts on a body, the impulse is equal to the change in momentum of the body. This theorem helps to interpret a variety of real-life examples, such as impulses occurring in athletics, car collisions, and even that of space rockets. To further understand the principles, study the example below.</a:t>
            </a:r>
            <a:endParaRPr b="0" lang="en-PH" sz="1800" spc="-1" strike="noStrike">
              <a:latin typeface="Arial"/>
            </a:endParaRPr>
          </a:p>
        </p:txBody>
      </p:sp>
      <p:sp>
        <p:nvSpPr>
          <p:cNvPr id="146" name=""/>
          <p:cNvSpPr/>
          <p:nvPr/>
        </p:nvSpPr>
        <p:spPr>
          <a:xfrm>
            <a:off x="540000" y="2988000"/>
            <a:ext cx="11337480" cy="646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Example</a:t>
            </a:r>
            <a:r>
              <a:rPr b="0" lang="en-PH" sz="1800" spc="-1" strike="noStrike">
                <a:solidFill>
                  <a:srgbClr val="000000"/>
                </a:solidFill>
                <a:latin typeface="Lato"/>
                <a:ea typeface="AppleSystemUIFont"/>
              </a:rPr>
              <a:t>: What is the average braking force necessary to stop a 900.0 kg motorbike traveling with a constant velocity of 10.0 m/s for 20.0 s?</a:t>
            </a:r>
            <a:endParaRPr b="0" lang="en-PH" sz="1800" spc="-1" strike="noStrike">
              <a:latin typeface="Arial"/>
            </a:endParaRPr>
          </a:p>
        </p:txBody>
      </p:sp>
      <p:graphicFrame>
        <p:nvGraphicFramePr>
          <p:cNvPr id="147" name=""/>
          <p:cNvGraphicFramePr/>
          <p:nvPr/>
        </p:nvGraphicFramePr>
        <p:xfrm>
          <a:off x="720000" y="3780000"/>
          <a:ext cx="10619280" cy="2190600"/>
        </p:xfrm>
        <a:graphic>
          <a:graphicData uri="http://schemas.openxmlformats.org/drawingml/2006/table">
            <a:tbl>
              <a:tblPr/>
              <a:tblGrid>
                <a:gridCol w="3539160"/>
                <a:gridCol w="3539160"/>
                <a:gridCol w="3541320"/>
              </a:tblGrid>
              <a:tr h="678960">
                <a:tc>
                  <a:txBody>
                    <a:bodyPr lIns="90000" rIns="90000" anchor="ctr">
                      <a:noAutofit/>
                    </a:bodyPr>
                    <a:p>
                      <a:pPr>
                        <a:lnSpc>
                          <a:spcPct val="100000"/>
                        </a:lnSpc>
                        <a:buNone/>
                      </a:pPr>
                      <a:r>
                        <a:rPr b="0" lang="en-PH" sz="1800" spc="-1" strike="noStrike">
                          <a:latin typeface="Lato"/>
                          <a:ea typeface="AppleSystemUIFont"/>
                        </a:rPr>
                        <a:t>Given: m = 900.0 kg; </a:t>
                      </a:r>
                      <a:r>
                        <a:rPr b="0" lang="en-PH" sz="1800" spc="-1" strike="noStrike">
                          <a:latin typeface="Lato"/>
                          <a:ea typeface="AppleSystemUIFont"/>
                        </a:rPr>
                        <a:t>	</a:t>
                      </a:r>
                      <a:r>
                        <a:rPr b="0" lang="en-PH" sz="1800" spc="-1" strike="noStrike">
                          <a:latin typeface="Lato"/>
                          <a:ea typeface="AppleSystemUIFont"/>
                        </a:rPr>
                        <a:t>t = 20.0 s</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v</a:t>
                      </a:r>
                      <a:r>
                        <a:rPr b="0" lang="en-PH" sz="1800" spc="-1" strike="noStrike" baseline="-8000">
                          <a:latin typeface="Lato"/>
                          <a:ea typeface="AppleSystemUIFont"/>
                        </a:rPr>
                        <a:t>i</a:t>
                      </a:r>
                      <a:r>
                        <a:rPr b="0" lang="en-PH" sz="1800" spc="-1" strike="noStrike">
                          <a:latin typeface="Lato"/>
                          <a:ea typeface="AppleSystemUIFont"/>
                        </a:rPr>
                        <a:t> = 10.0 m/s;    v</a:t>
                      </a:r>
                      <a:r>
                        <a:rPr b="0" lang="en-PH" sz="1800" spc="-1" strike="noStrike" baseline="-8000">
                          <a:latin typeface="Lato"/>
                          <a:ea typeface="AppleSystemUIFont"/>
                        </a:rPr>
                        <a:t>f</a:t>
                      </a:r>
                      <a:r>
                        <a:rPr b="0" lang="en-PH" sz="1800" spc="-1" strike="noStrike">
                          <a:latin typeface="Lato"/>
                          <a:ea typeface="AppleSystemUIFont"/>
                        </a:rPr>
                        <a:t> = 0 m/s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Arial"/>
                        </a:rPr>
                        <a:t>Unknown: F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Arial"/>
                        </a:rPr>
                        <a:t> </a:t>
                      </a:r>
                      <a:r>
                        <a:rPr b="0" lang="en-PH" sz="1800" spc="-1" strike="noStrike">
                          <a:latin typeface="Arial"/>
                        </a:rPr>
                        <a:t>Equation: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512000">
                <a:tc gridSpan="3">
                  <a:txBody>
                    <a:bodyPr lIns="90000" rIns="90000" anchor="t">
                      <a:noAutofit/>
                    </a:bodyPr>
                    <a:p>
                      <a:pPr>
                        <a:lnSpc>
                          <a:spcPct val="100000"/>
                        </a:lnSpc>
                        <a:buNone/>
                      </a:pPr>
                      <a:r>
                        <a:rPr b="0" lang="en-PH" sz="1800" spc="-1" strike="noStrike">
                          <a:latin typeface="Lato"/>
                          <a:ea typeface="AppleSystemUIFont"/>
                        </a:rPr>
                        <a:t>Solution: Substituting the given values to the equation and solving for the unknown: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bl>
          </a:graphicData>
        </a:graphic>
      </p:graphicFrame>
      <p:pic>
        <p:nvPicPr>
          <p:cNvPr id="148" name="" descr=""/>
          <p:cNvPicPr/>
          <p:nvPr/>
        </p:nvPicPr>
        <p:blipFill>
          <a:blip r:embed="rId1"/>
          <a:stretch/>
        </p:blipFill>
        <p:spPr>
          <a:xfrm>
            <a:off x="9111960" y="3826080"/>
            <a:ext cx="1145520" cy="599400"/>
          </a:xfrm>
          <a:prstGeom prst="rect">
            <a:avLst/>
          </a:prstGeom>
          <a:ln w="0">
            <a:noFill/>
          </a:ln>
        </p:spPr>
      </p:pic>
      <p:pic>
        <p:nvPicPr>
          <p:cNvPr id="149" name="" descr=""/>
          <p:cNvPicPr/>
          <p:nvPr/>
        </p:nvPicPr>
        <p:blipFill>
          <a:blip r:embed="rId2"/>
          <a:stretch/>
        </p:blipFill>
        <p:spPr>
          <a:xfrm>
            <a:off x="3884040" y="4968000"/>
            <a:ext cx="4421160" cy="9151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51" name=""/>
          <p:cNvSpPr/>
          <p:nvPr/>
        </p:nvSpPr>
        <p:spPr>
          <a:xfrm>
            <a:off x="425880" y="2016000"/>
            <a:ext cx="11337480" cy="89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above example suggests that a change in momentum may be achieved by some combination of force and time. A large force acting for a short time or a small force acting for a long time may bring about the same change in momentum.</a:t>
            </a:r>
            <a:endParaRPr b="0" lang="en-PH" sz="1800" spc="-1" strike="noStrike">
              <a:latin typeface="Arial"/>
            </a:endParaRPr>
          </a:p>
        </p:txBody>
      </p:sp>
      <p:sp>
        <p:nvSpPr>
          <p:cNvPr id="152" name=""/>
          <p:cNvSpPr/>
          <p:nvPr/>
        </p:nvSpPr>
        <p:spPr>
          <a:xfrm>
            <a:off x="426240" y="3093120"/>
            <a:ext cx="11337480" cy="1693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When the driver of a moving car lightly steps on the brakes, he/she brings the car to a gentle stop. However, if he/she slams on the brakes, he/she lets the car stop immediately. In the latter scenario, the driver experiences a greater force due to the change in momentum that can cause injuries. These injuries include fractures, broken bones, head bumps, whiplash, traumatic brain injuries, spinal cord injuries, back injuries, internal injuries, and other more serious injuries.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54" name=""/>
          <p:cNvSpPr/>
          <p:nvPr/>
        </p:nvSpPr>
        <p:spPr>
          <a:xfrm>
            <a:off x="425880" y="1476000"/>
            <a:ext cx="11337480" cy="1848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Figure shows a test car to check the effectiveness of safety features in vehicles and compare the reduction of injuries caused by collisions. These safety features, namely, seat belt, airbag, padded dashboard, child restraints, and even crumple zones, absorb energy from the impact. They reduce the force involved and increase the time elapsed with the body’s change in momentum. In doing so, vehicular crash-related injuries or loss of life are prevented.</a:t>
            </a:r>
            <a:endParaRPr b="0" lang="en-PH" sz="1800" spc="-1" strike="noStrike">
              <a:latin typeface="Arial"/>
            </a:endParaRPr>
          </a:p>
        </p:txBody>
      </p:sp>
      <p:pic>
        <p:nvPicPr>
          <p:cNvPr id="155" name="" descr=""/>
          <p:cNvPicPr/>
          <p:nvPr/>
        </p:nvPicPr>
        <p:blipFill>
          <a:blip r:embed="rId1"/>
          <a:stretch/>
        </p:blipFill>
        <p:spPr>
          <a:xfrm>
            <a:off x="3485880" y="3290760"/>
            <a:ext cx="5217480" cy="270756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7560000" y="5400000"/>
            <a:ext cx="2873880" cy="340200"/>
          </a:xfrm>
          <a:prstGeom prst="rect">
            <a:avLst/>
          </a:prstGeom>
          <a:noFill/>
          <a:ln w="0">
            <a:noFill/>
          </a:ln>
        </p:spPr>
        <p:style>
          <a:lnRef idx="0"/>
          <a:fillRef idx="0"/>
          <a:effectRef idx="0"/>
          <a:fontRef idx="minor"/>
        </p:style>
      </p:sp>
      <p:sp>
        <p:nvSpPr>
          <p:cNvPr id="157"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58" name=""/>
          <p:cNvSpPr/>
          <p:nvPr/>
        </p:nvSpPr>
        <p:spPr>
          <a:xfrm>
            <a:off x="4115880" y="1332000"/>
            <a:ext cx="3957480" cy="537480"/>
          </a:xfrm>
          <a:prstGeom prst="rect">
            <a:avLst/>
          </a:prstGeom>
          <a:gradFill rotWithShape="0">
            <a:gsLst>
              <a:gs pos="0">
                <a:srgbClr val="5983b0">
                  <a:alpha val="0"/>
                </a:srgbClr>
              </a:gs>
              <a:gs pos="100000">
                <a:srgbClr val="5983b0"/>
              </a:gs>
            </a:gsLst>
            <a:path path="rect">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Conservation of Momentum</a:t>
            </a:r>
            <a:endParaRPr b="0" lang="en-PH" sz="1800" spc="-1" strike="noStrike">
              <a:latin typeface="Arial"/>
            </a:endParaRPr>
          </a:p>
        </p:txBody>
      </p:sp>
      <p:sp>
        <p:nvSpPr>
          <p:cNvPr id="159" name=""/>
          <p:cNvSpPr/>
          <p:nvPr/>
        </p:nvSpPr>
        <p:spPr>
          <a:xfrm>
            <a:off x="335880" y="2160000"/>
            <a:ext cx="11517480" cy="100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When two objects collide, there are short-term forces that act on them upon contact. These forces may cause the objects to separate or to stick together. Figure  shows two billiard balls before, during, and after they collide.</a:t>
            </a:r>
            <a:endParaRPr b="0" lang="en-PH" sz="1800" spc="-1" strike="noStrike">
              <a:latin typeface="Arial"/>
            </a:endParaRPr>
          </a:p>
        </p:txBody>
      </p:sp>
      <p:pic>
        <p:nvPicPr>
          <p:cNvPr id="160" name="" descr=""/>
          <p:cNvPicPr/>
          <p:nvPr/>
        </p:nvPicPr>
        <p:blipFill>
          <a:blip r:embed="rId1"/>
          <a:stretch/>
        </p:blipFill>
        <p:spPr>
          <a:xfrm>
            <a:off x="3780000" y="4846680"/>
            <a:ext cx="1977480" cy="1270800"/>
          </a:xfrm>
          <a:prstGeom prst="rect">
            <a:avLst/>
          </a:prstGeom>
          <a:ln w="29160">
            <a:solidFill>
              <a:srgbClr val="000000"/>
            </a:solidFill>
            <a:round/>
          </a:ln>
        </p:spPr>
      </p:pic>
      <p:pic>
        <p:nvPicPr>
          <p:cNvPr id="161" name="" descr=""/>
          <p:cNvPicPr/>
          <p:nvPr/>
        </p:nvPicPr>
        <p:blipFill>
          <a:blip r:embed="rId2"/>
          <a:stretch/>
        </p:blipFill>
        <p:spPr>
          <a:xfrm>
            <a:off x="6288120" y="4860000"/>
            <a:ext cx="1989360" cy="1257480"/>
          </a:xfrm>
          <a:prstGeom prst="rect">
            <a:avLst/>
          </a:prstGeom>
          <a:ln w="29160">
            <a:solidFill>
              <a:srgbClr val="000000"/>
            </a:solidFill>
            <a:round/>
          </a:ln>
        </p:spPr>
      </p:pic>
      <p:sp>
        <p:nvSpPr>
          <p:cNvPr id="162" name=""/>
          <p:cNvSpPr/>
          <p:nvPr/>
        </p:nvSpPr>
        <p:spPr>
          <a:xfrm>
            <a:off x="360000" y="3166560"/>
            <a:ext cx="11517480" cy="1848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Before the collision, the first ball’s velocity is </a:t>
            </a:r>
            <a:r>
              <a:rPr b="0" i="1" lang="en-PH" sz="1800" spc="-1" strike="noStrike">
                <a:solidFill>
                  <a:srgbClr val="000000"/>
                </a:solidFill>
                <a:latin typeface="Lato"/>
                <a:ea typeface="AppleSystemUIFont"/>
              </a:rPr>
              <a:t>V</a:t>
            </a:r>
            <a:r>
              <a:rPr b="0" lang="en-PH" sz="1800" spc="-1" strike="noStrike" baseline="-8000">
                <a:solidFill>
                  <a:srgbClr val="000000"/>
                </a:solidFill>
                <a:latin typeface="Lato"/>
                <a:ea typeface="AppleSystemUIFont"/>
              </a:rPr>
              <a:t>1B</a:t>
            </a:r>
            <a:r>
              <a:rPr b="0" lang="en-PH" sz="1800" spc="-1" strike="noStrike" baseline="33000">
                <a:solidFill>
                  <a:srgbClr val="000000"/>
                </a:solidFill>
                <a:latin typeface="Lato"/>
                <a:ea typeface="AppleSystemUIFont"/>
              </a:rPr>
              <a:t>.</a:t>
            </a:r>
            <a:r>
              <a:rPr b="0" lang="en-PH" sz="1800" spc="-1" strike="noStrike" baseline="-8000">
                <a:solidFill>
                  <a:srgbClr val="000000"/>
                </a:solidFill>
                <a:latin typeface="Lato"/>
                <a:ea typeface="AppleSystemUIFont"/>
              </a:rPr>
              <a:t> </a:t>
            </a:r>
            <a:r>
              <a:rPr b="0" lang="en-PH" sz="1800" spc="-1" strike="noStrike">
                <a:solidFill>
                  <a:srgbClr val="000000"/>
                </a:solidFill>
                <a:latin typeface="Lato"/>
                <a:ea typeface="AppleSystemUIFont"/>
              </a:rPr>
              <a:t>Following the collision, its velocity becomes</a:t>
            </a:r>
            <a:r>
              <a:rPr b="0" lang="en-PH" sz="1800" spc="-1" strike="noStrike" baseline="-8000">
                <a:solidFill>
                  <a:srgbClr val="000000"/>
                </a:solidFill>
                <a:latin typeface="Lato"/>
                <a:ea typeface="AppleSystemUIFont"/>
              </a:rPr>
              <a:t> </a:t>
            </a:r>
            <a:r>
              <a:rPr b="0" i="1" lang="en-PH" sz="1800" spc="-1" strike="noStrike">
                <a:solidFill>
                  <a:srgbClr val="000000"/>
                </a:solidFill>
                <a:latin typeface="Lato"/>
                <a:ea typeface="AppleSystemUIFont"/>
              </a:rPr>
              <a:t>V</a:t>
            </a:r>
            <a:r>
              <a:rPr b="0" lang="en-PH" sz="1800" spc="-1" strike="noStrike" baseline="-8000">
                <a:solidFill>
                  <a:srgbClr val="000000"/>
                </a:solidFill>
                <a:latin typeface="Lato"/>
                <a:ea typeface="AppleSystemUIFont"/>
              </a:rPr>
              <a:t>1A</a:t>
            </a:r>
            <a:r>
              <a:rPr b="0" lang="en-PH" sz="1800" spc="-1" strike="noStrike" baseline="33000">
                <a:solidFill>
                  <a:srgbClr val="000000"/>
                </a:solidFill>
                <a:latin typeface="Lato"/>
                <a:ea typeface="AppleSystemUIFont"/>
              </a:rPr>
              <a:t>. </a:t>
            </a:r>
            <a:r>
              <a:rPr b="0" lang="en-PH" sz="1800" spc="-1" strike="noStrike">
                <a:solidFill>
                  <a:srgbClr val="000000"/>
                </a:solidFill>
                <a:latin typeface="Lato"/>
                <a:ea typeface="AppleSystemUIFont"/>
              </a:rPr>
              <a:t>Then, its change in momentum                             This change in momentum is caused by the force of the second ball on the first ball, which we assume constant and lasts for time t. Thus, we can summarize for the first ball that</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Similarly, the momentum of the second ball is </a:t>
            </a:r>
            <a:r>
              <a:rPr b="0" lang="en-PH" sz="1800" spc="-1" strike="noStrike">
                <a:solidFill>
                  <a:srgbClr val="000000"/>
                </a:solidFill>
                <a:latin typeface="Lato"/>
                <a:ea typeface="Þ}äþ"/>
              </a:rPr>
              <a:t>changed due to the force of the first ball on the second </a:t>
            </a:r>
            <a:r>
              <a:rPr b="0" lang="en-PH" sz="1800" spc="-1" strike="noStrike">
                <a:solidFill>
                  <a:srgbClr val="000000"/>
                </a:solidFill>
                <a:latin typeface="Lato"/>
                <a:ea typeface="AppleSystemUIFont"/>
              </a:rPr>
              <a:t>ball. </a:t>
            </a:r>
            <a:endParaRPr b="0" lang="en-PH" sz="1800" spc="-1" strike="noStrike">
              <a:latin typeface="Arial"/>
            </a:endParaRPr>
          </a:p>
        </p:txBody>
      </p:sp>
      <p:pic>
        <p:nvPicPr>
          <p:cNvPr id="163" name="" descr=""/>
          <p:cNvPicPr/>
          <p:nvPr/>
        </p:nvPicPr>
        <p:blipFill>
          <a:blip r:embed="rId3"/>
          <a:stretch/>
        </p:blipFill>
        <p:spPr>
          <a:xfrm>
            <a:off x="2700000" y="3556440"/>
            <a:ext cx="1881720" cy="365040"/>
          </a:xfrm>
          <a:prstGeom prst="rect">
            <a:avLst/>
          </a:prstGeom>
          <a:ln w="0">
            <a:noFill/>
          </a:ln>
        </p:spPr>
      </p:pic>
      <p:sp>
        <p:nvSpPr>
          <p:cNvPr id="164" name=""/>
          <p:cNvSpPr/>
          <p:nvPr/>
        </p:nvSpPr>
        <p:spPr>
          <a:xfrm>
            <a:off x="421200" y="4140360"/>
            <a:ext cx="2528280" cy="393120"/>
          </a:xfrm>
          <a:prstGeom prst="rect">
            <a:avLst/>
          </a:prstGeom>
          <a:blipFill rotWithShape="0">
            <a:blip r:embed="rId4"/>
            <a:srcRect/>
            <a:stretch/>
          </a:blipFill>
          <a:ln w="0">
            <a:noFill/>
          </a:ln>
        </p:spPr>
        <p:style>
          <a:lnRef idx="0"/>
          <a:fillRef idx="0"/>
          <a:effectRef idx="0"/>
          <a:fontRef idx="minor"/>
        </p:style>
        <p:txBody>
          <a:bodyPr lIns="90000" rIns="90000" tIns="45000" bIns="45000" anchor="t" anchorCtr="1">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7560000" y="5400000"/>
            <a:ext cx="2873880" cy="340200"/>
          </a:xfrm>
          <a:prstGeom prst="rect">
            <a:avLst/>
          </a:prstGeom>
          <a:noFill/>
          <a:ln w="0">
            <a:noFill/>
          </a:ln>
        </p:spPr>
        <p:style>
          <a:lnRef idx="0"/>
          <a:fillRef idx="0"/>
          <a:effectRef idx="0"/>
          <a:fontRef idx="minor"/>
        </p:style>
      </p:sp>
      <p:sp>
        <p:nvSpPr>
          <p:cNvPr id="166"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67" name=""/>
          <p:cNvSpPr/>
          <p:nvPr/>
        </p:nvSpPr>
        <p:spPr>
          <a:xfrm>
            <a:off x="549000" y="1440000"/>
            <a:ext cx="11091600" cy="40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Hence, for the second ball, we obtain F</a:t>
            </a:r>
            <a:r>
              <a:rPr b="0" lang="en-PH" sz="1800" spc="-1" strike="noStrike" baseline="-8000">
                <a:solidFill>
                  <a:srgbClr val="000000"/>
                </a:solidFill>
                <a:latin typeface="Lato"/>
                <a:ea typeface="DejaVu Sans"/>
              </a:rPr>
              <a:t>(</a:t>
            </a:r>
            <a:r>
              <a:rPr b="1" lang="en-PH" sz="1800" spc="-1" strike="noStrike" baseline="-8000">
                <a:solidFill>
                  <a:srgbClr val="000000"/>
                </a:solidFill>
                <a:latin typeface="Lato"/>
                <a:ea typeface="DejaVu Sans"/>
              </a:rPr>
              <a:t>1 on 2</a:t>
            </a:r>
            <a:r>
              <a:rPr b="0" lang="en-PH" sz="1800" spc="-1" strike="noStrike" baseline="-8000">
                <a:solidFill>
                  <a:srgbClr val="000000"/>
                </a:solidFill>
                <a:latin typeface="Lato"/>
                <a:ea typeface="DejaVu Sans"/>
              </a:rPr>
              <a:t>)</a:t>
            </a:r>
            <a:r>
              <a:rPr b="0" lang="en-PH" sz="1800" spc="-1" strike="noStrike" baseline="33000">
                <a:solidFill>
                  <a:srgbClr val="000000"/>
                </a:solidFill>
                <a:latin typeface="Lato"/>
                <a:ea typeface="DejaVu Sans"/>
              </a:rPr>
              <a:t>.</a:t>
            </a:r>
            <a:r>
              <a:rPr b="0" lang="en-PH" sz="1800" spc="-1" strike="noStrike">
                <a:solidFill>
                  <a:srgbClr val="000000"/>
                </a:solidFill>
                <a:latin typeface="Lato"/>
                <a:ea typeface="DejaVu Sans"/>
              </a:rPr>
              <a:t>t = m</a:t>
            </a:r>
            <a:r>
              <a:rPr b="0" i="1" lang="en-PH" sz="1800" spc="-1" strike="noStrike" baseline="-8000">
                <a:solidFill>
                  <a:srgbClr val="000000"/>
                </a:solidFill>
                <a:latin typeface="Lato"/>
                <a:ea typeface="DejaVu Sans"/>
              </a:rPr>
              <a:t>2</a:t>
            </a:r>
            <a:r>
              <a:rPr b="0" lang="en-PH" sz="1800" spc="-1" strike="noStrike">
                <a:solidFill>
                  <a:srgbClr val="000000"/>
                </a:solidFill>
                <a:latin typeface="Lato"/>
                <a:ea typeface="DejaVu Sans"/>
              </a:rPr>
              <a:t>V</a:t>
            </a:r>
            <a:r>
              <a:rPr b="0" i="1" lang="en-PH" sz="1800" spc="-1" strike="noStrike" baseline="-8000">
                <a:solidFill>
                  <a:srgbClr val="000000"/>
                </a:solidFill>
                <a:latin typeface="Lato"/>
                <a:ea typeface="DejaVu Sans"/>
              </a:rPr>
              <a:t>2A</a:t>
            </a:r>
            <a:r>
              <a:rPr b="0" lang="en-PH" sz="1800" spc="-1" strike="noStrike" baseline="-8000">
                <a:solidFill>
                  <a:srgbClr val="000000"/>
                </a:solidFill>
                <a:latin typeface="Lato"/>
                <a:ea typeface="DejaVu Sans"/>
              </a:rPr>
              <a:t> </a:t>
            </a:r>
            <a:r>
              <a:rPr b="0" lang="en-PH" sz="1800" spc="-1" strike="noStrike">
                <a:solidFill>
                  <a:srgbClr val="000000"/>
                </a:solidFill>
                <a:latin typeface="Lato"/>
                <a:ea typeface="DejaVu Sans"/>
              </a:rPr>
              <a:t>– m</a:t>
            </a:r>
            <a:r>
              <a:rPr b="0" lang="en-PH" sz="1800" spc="-1" strike="noStrike" baseline="-8000">
                <a:solidFill>
                  <a:srgbClr val="000000"/>
                </a:solidFill>
                <a:latin typeface="Lato"/>
                <a:ea typeface="DejaVu Sans"/>
              </a:rPr>
              <a:t>2</a:t>
            </a:r>
            <a:r>
              <a:rPr b="0" lang="en-PH" sz="1800" spc="-1" strike="noStrike">
                <a:solidFill>
                  <a:srgbClr val="000000"/>
                </a:solidFill>
                <a:latin typeface="Lato"/>
                <a:ea typeface="DejaVu Sans"/>
              </a:rPr>
              <a:t>V</a:t>
            </a:r>
            <a:r>
              <a:rPr b="0" i="1" lang="en-PH" sz="1800" spc="-1" strike="noStrike" baseline="-8000">
                <a:solidFill>
                  <a:srgbClr val="000000"/>
                </a:solidFill>
                <a:latin typeface="Lato"/>
                <a:ea typeface="DejaVu Sans"/>
              </a:rPr>
              <a:t>2B</a:t>
            </a:r>
            <a:r>
              <a:rPr b="0" lang="en-PH" sz="1800" spc="-1" strike="noStrike" baseline="33000">
                <a:solidFill>
                  <a:srgbClr val="000000"/>
                </a:solidFill>
                <a:latin typeface="Lato"/>
                <a:ea typeface="DejaVu Sans"/>
              </a:rPr>
              <a:t>. </a:t>
            </a:r>
            <a:r>
              <a:rPr b="0" lang="en-PH" sz="1800" spc="-1" strike="noStrike">
                <a:solidFill>
                  <a:srgbClr val="000000"/>
                </a:solidFill>
                <a:latin typeface="Lato"/>
                <a:ea typeface="DejaVu Sans"/>
              </a:rPr>
              <a:t>Combining these two equations, we find that:</a:t>
            </a:r>
            <a:endParaRPr b="0" lang="en-PH" sz="1800" spc="-1" strike="noStrike">
              <a:latin typeface="Arial"/>
            </a:endParaRPr>
          </a:p>
        </p:txBody>
      </p:sp>
      <p:sp>
        <p:nvSpPr>
          <p:cNvPr id="168" name=""/>
          <p:cNvSpPr/>
          <p:nvPr/>
        </p:nvSpPr>
        <p:spPr>
          <a:xfrm>
            <a:off x="2754000" y="2016000"/>
            <a:ext cx="6681600" cy="40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PingFang SC"/>
              </a:rPr>
              <a:t>F</a:t>
            </a:r>
            <a:r>
              <a:rPr b="1" lang="en-PH" sz="1800" spc="-1" strike="noStrike" baseline="-8000">
                <a:solidFill>
                  <a:srgbClr val="000000"/>
                </a:solidFill>
                <a:latin typeface="Lato"/>
                <a:ea typeface="PingFang SC"/>
              </a:rPr>
              <a:t>( 2on 1)</a:t>
            </a:r>
            <a:r>
              <a:rPr b="1" lang="en-PH" sz="1800" spc="-1" strike="noStrike" baseline="33000">
                <a:solidFill>
                  <a:srgbClr val="000000"/>
                </a:solidFill>
                <a:latin typeface="Lato"/>
                <a:ea typeface="PingFang SC"/>
              </a:rPr>
              <a:t>.</a:t>
            </a:r>
            <a:r>
              <a:rPr b="1" lang="en-PH" sz="1800" spc="-1" strike="noStrike">
                <a:solidFill>
                  <a:srgbClr val="000000"/>
                </a:solidFill>
                <a:latin typeface="Lato"/>
                <a:ea typeface="PingFang SC"/>
              </a:rPr>
              <a:t> </a:t>
            </a:r>
            <a:r>
              <a:rPr b="1" i="1" lang="en-PH" sz="1800" spc="-1" strike="noStrike">
                <a:solidFill>
                  <a:srgbClr val="000000"/>
                </a:solidFill>
                <a:latin typeface="Lato"/>
                <a:ea typeface="PingFang SC"/>
              </a:rPr>
              <a:t>t</a:t>
            </a:r>
            <a:r>
              <a:rPr b="1" lang="en-PH" sz="1800" spc="-1" strike="noStrike">
                <a:solidFill>
                  <a:srgbClr val="000000"/>
                </a:solidFill>
                <a:latin typeface="Lato"/>
                <a:ea typeface="PingFang SC"/>
              </a:rPr>
              <a:t> + </a:t>
            </a:r>
            <a:r>
              <a:rPr b="1" i="1" lang="en-PH" sz="1800" spc="-1" strike="noStrike">
                <a:solidFill>
                  <a:srgbClr val="000000"/>
                </a:solidFill>
                <a:latin typeface="Lato"/>
                <a:ea typeface="PingFang SC"/>
              </a:rPr>
              <a:t>F </a:t>
            </a:r>
            <a:r>
              <a:rPr b="1" lang="en-PH" sz="1800" spc="-1" strike="noStrike" baseline="-8000">
                <a:solidFill>
                  <a:srgbClr val="000000"/>
                </a:solidFill>
                <a:latin typeface="Lato"/>
                <a:ea typeface="PingFang SC"/>
              </a:rPr>
              <a:t>(1 on 2)</a:t>
            </a:r>
            <a:r>
              <a:rPr b="1" lang="en-PH" sz="1800" spc="-1" strike="noStrike" baseline="33000">
                <a:solidFill>
                  <a:srgbClr val="000000"/>
                </a:solidFill>
                <a:latin typeface="Lato"/>
                <a:ea typeface="PingFang SC"/>
              </a:rPr>
              <a:t>.</a:t>
            </a:r>
            <a:r>
              <a:rPr b="1" lang="en-PH" sz="1800" spc="-1" strike="noStrike">
                <a:solidFill>
                  <a:srgbClr val="000000"/>
                </a:solidFill>
                <a:latin typeface="Lato"/>
                <a:ea typeface="PingFang SC"/>
              </a:rPr>
              <a:t> t = (m</a:t>
            </a:r>
            <a:r>
              <a:rPr b="1" lang="en-PH" sz="1800" spc="-1" strike="noStrike" baseline="-8000">
                <a:solidFill>
                  <a:srgbClr val="000000"/>
                </a:solidFill>
                <a:latin typeface="Lato"/>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1A</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1B</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2A</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AppleSystemUIFont"/>
              </a:rPr>
              <a:t>2B</a:t>
            </a:r>
            <a:r>
              <a:rPr b="1" lang="en-PH" sz="1800" spc="-1" strike="noStrike">
                <a:solidFill>
                  <a:srgbClr val="000000"/>
                </a:solidFill>
                <a:latin typeface="Lato"/>
                <a:ea typeface="AppleSystemUIFont"/>
              </a:rPr>
              <a:t>)</a:t>
            </a:r>
            <a:endParaRPr b="0" lang="en-PH" sz="1800" spc="-1" strike="noStrike">
              <a:latin typeface="Arial"/>
            </a:endParaRPr>
          </a:p>
        </p:txBody>
      </p:sp>
      <p:sp>
        <p:nvSpPr>
          <p:cNvPr id="169" name=""/>
          <p:cNvSpPr/>
          <p:nvPr/>
        </p:nvSpPr>
        <p:spPr>
          <a:xfrm>
            <a:off x="2754000" y="2500200"/>
            <a:ext cx="6963480" cy="731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PingFang SC"/>
              </a:rPr>
              <a:t>(F</a:t>
            </a:r>
            <a:r>
              <a:rPr b="1" lang="en-PH" sz="1800" spc="-1" strike="noStrike" baseline="-8000">
                <a:solidFill>
                  <a:srgbClr val="000000"/>
                </a:solidFill>
                <a:latin typeface="Lato"/>
                <a:ea typeface="PingFang SC"/>
              </a:rPr>
              <a:t>( 2 on 1)</a:t>
            </a:r>
            <a:r>
              <a:rPr b="1" lang="en-PH" sz="1800" spc="-1" strike="noStrike">
                <a:solidFill>
                  <a:srgbClr val="000000"/>
                </a:solidFill>
                <a:latin typeface="Lato"/>
                <a:ea typeface="PingFang SC"/>
              </a:rPr>
              <a:t> + F</a:t>
            </a:r>
            <a:r>
              <a:rPr b="1" lang="en-PH" sz="1800" spc="-1" strike="noStrike" baseline="-8000">
                <a:solidFill>
                  <a:srgbClr val="000000"/>
                </a:solidFill>
                <a:latin typeface="Lato"/>
                <a:ea typeface="PingFang SC"/>
              </a:rPr>
              <a:t>(1 on 2)</a:t>
            </a:r>
            <a:r>
              <a:rPr b="1" lang="en-PH" sz="1800" spc="-1" strike="noStrike">
                <a:solidFill>
                  <a:srgbClr val="000000"/>
                </a:solidFill>
                <a:latin typeface="Lato"/>
                <a:ea typeface="PingFang SC"/>
              </a:rPr>
              <a:t>)</a:t>
            </a:r>
            <a:r>
              <a:rPr b="1" lang="en-PH" sz="1800" spc="-1" strike="noStrike" baseline="33000">
                <a:solidFill>
                  <a:srgbClr val="000000"/>
                </a:solidFill>
                <a:latin typeface="Lato"/>
                <a:ea typeface="PingFang SC"/>
              </a:rPr>
              <a:t>.</a:t>
            </a:r>
            <a:r>
              <a:rPr b="1" lang="en-PH" sz="1800" spc="-1" strike="noStrike">
                <a:solidFill>
                  <a:srgbClr val="000000"/>
                </a:solidFill>
                <a:latin typeface="Lato"/>
                <a:ea typeface="PingFang SC"/>
              </a:rPr>
              <a:t> t = (m</a:t>
            </a:r>
            <a:r>
              <a:rPr b="1" lang="en-PH" sz="1800" spc="-1" strike="noStrike" baseline="-8000">
                <a:solidFill>
                  <a:srgbClr val="000000"/>
                </a:solidFill>
                <a:latin typeface="Lato"/>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1A</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1B</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2A</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AppleSystemUIFont"/>
              </a:rPr>
              <a:t>2B</a:t>
            </a:r>
            <a:r>
              <a:rPr b="1" lang="en-PH" sz="1800" spc="-1" strike="noStrike">
                <a:solidFill>
                  <a:srgbClr val="000000"/>
                </a:solidFill>
                <a:latin typeface="Lato"/>
                <a:ea typeface="AppleSystemUIFont"/>
              </a:rPr>
              <a:t>)</a:t>
            </a:r>
            <a:endParaRPr b="0" lang="en-PH" sz="1800" spc="-1" strike="noStrike">
              <a:latin typeface="Arial"/>
            </a:endParaRPr>
          </a:p>
        </p:txBody>
      </p:sp>
      <p:sp>
        <p:nvSpPr>
          <p:cNvPr id="170" name=""/>
          <p:cNvSpPr/>
          <p:nvPr/>
        </p:nvSpPr>
        <p:spPr>
          <a:xfrm>
            <a:off x="2855880" y="2988000"/>
            <a:ext cx="4701600" cy="40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PingFang SC"/>
              </a:rPr>
              <a:t>0 = (m</a:t>
            </a:r>
            <a:r>
              <a:rPr b="1" lang="en-PH" sz="1800" spc="-1" strike="noStrike" baseline="-8000">
                <a:solidFill>
                  <a:srgbClr val="000000"/>
                </a:solidFill>
                <a:latin typeface="Lato"/>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1A</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1B</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PingFang SC"/>
              </a:rPr>
              <a:t>2A</a:t>
            </a:r>
            <a:r>
              <a:rPr b="1" lang="en-PH" sz="1800" spc="-1" strike="noStrike">
                <a:solidFill>
                  <a:srgbClr val="000000"/>
                </a:solidFill>
                <a:latin typeface="Lato"/>
                <a:ea typeface="PingFang SC"/>
              </a:rPr>
              <a:t> – m</a:t>
            </a:r>
            <a:r>
              <a:rPr b="1" lang="en-PH" sz="1800" spc="-1" strike="noStrike" baseline="-8000">
                <a:solidFill>
                  <a:srgbClr val="000000"/>
                </a:solidFill>
                <a:latin typeface="Lato"/>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AppleSystemUIFont"/>
              </a:rPr>
              <a:t>2B</a:t>
            </a:r>
            <a:r>
              <a:rPr b="1" lang="en-PH" sz="1800" spc="-1" strike="noStrike">
                <a:solidFill>
                  <a:srgbClr val="000000"/>
                </a:solidFill>
                <a:latin typeface="Lato"/>
                <a:ea typeface="AppleSystemUIFont"/>
              </a:rPr>
              <a:t>)</a:t>
            </a:r>
            <a:endParaRPr b="0" lang="en-PH" sz="1800" spc="-1" strike="noStrike">
              <a:latin typeface="Arial"/>
            </a:endParaRPr>
          </a:p>
        </p:txBody>
      </p:sp>
      <p:sp>
        <p:nvSpPr>
          <p:cNvPr id="171" name=""/>
          <p:cNvSpPr/>
          <p:nvPr/>
        </p:nvSpPr>
        <p:spPr>
          <a:xfrm>
            <a:off x="2952000" y="3456000"/>
            <a:ext cx="3345480" cy="40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Arial"/>
                <a:ea typeface="PingFang SC"/>
              </a:rPr>
              <a:t>M</a:t>
            </a:r>
            <a:r>
              <a:rPr b="1" lang="en-PH" sz="1800" spc="-1" strike="noStrike" baseline="-8000">
                <a:solidFill>
                  <a:srgbClr val="000000"/>
                </a:solidFill>
                <a:latin typeface="Arial"/>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Arial"/>
                <a:ea typeface="PingFang SC"/>
              </a:rPr>
              <a:t>1B</a:t>
            </a:r>
            <a:r>
              <a:rPr b="1" lang="en-PH" sz="1800" spc="-1" strike="noStrike">
                <a:solidFill>
                  <a:srgbClr val="000000"/>
                </a:solidFill>
                <a:latin typeface="Arial"/>
                <a:ea typeface="PingFang SC"/>
              </a:rPr>
              <a:t> + m</a:t>
            </a:r>
            <a:r>
              <a:rPr b="1" lang="en-PH" sz="1800" spc="-1" strike="noStrike" baseline="-8000">
                <a:solidFill>
                  <a:srgbClr val="000000"/>
                </a:solidFill>
                <a:latin typeface="Arial"/>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Arial"/>
                <a:ea typeface="PingFang SC"/>
              </a:rPr>
              <a:t>2B</a:t>
            </a:r>
            <a:r>
              <a:rPr b="1" lang="en-PH" sz="1800" spc="-1" strike="noStrike">
                <a:solidFill>
                  <a:srgbClr val="000000"/>
                </a:solidFill>
                <a:latin typeface="Arial"/>
                <a:ea typeface="PingFang SC"/>
              </a:rPr>
              <a:t> = m</a:t>
            </a:r>
            <a:r>
              <a:rPr b="1" lang="en-PH" sz="1800" spc="-1" strike="noStrike" baseline="-8000">
                <a:solidFill>
                  <a:srgbClr val="000000"/>
                </a:solidFill>
                <a:latin typeface="Arial"/>
                <a:ea typeface="PingFang SC"/>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Arial"/>
                <a:ea typeface="PingFang SC"/>
              </a:rPr>
              <a:t>1A</a:t>
            </a:r>
            <a:r>
              <a:rPr b="1" lang="en-PH" sz="1800" spc="-1" strike="noStrike">
                <a:solidFill>
                  <a:srgbClr val="000000"/>
                </a:solidFill>
                <a:latin typeface="Arial"/>
                <a:ea typeface="PingFang SC"/>
              </a:rPr>
              <a:t> + m</a:t>
            </a:r>
            <a:r>
              <a:rPr b="1" lang="en-PH" sz="1800" spc="-1" strike="noStrike" baseline="-8000">
                <a:solidFill>
                  <a:srgbClr val="000000"/>
                </a:solidFill>
                <a:latin typeface="Arial"/>
                <a:ea typeface="PingFang SC"/>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Arial"/>
                <a:ea typeface="AppleSystemUIFont"/>
              </a:rPr>
              <a:t>2A</a:t>
            </a:r>
            <a:endParaRPr b="0" lang="en-PH" sz="1800" spc="-1" strike="noStrike">
              <a:latin typeface="Arial"/>
            </a:endParaRPr>
          </a:p>
        </p:txBody>
      </p:sp>
      <p:sp>
        <p:nvSpPr>
          <p:cNvPr id="172" name=""/>
          <p:cNvSpPr/>
          <p:nvPr/>
        </p:nvSpPr>
        <p:spPr>
          <a:xfrm>
            <a:off x="1235880" y="3996000"/>
            <a:ext cx="9717480" cy="2086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Combined equation</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By Newton’s third law of motion, the forces are equal in magnitude but oppositely directed; hence, the sum is zero.</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Simplifying the equation and transposing negative terms to the other side of the equation.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7560000" y="5400000"/>
            <a:ext cx="2517480" cy="340200"/>
          </a:xfrm>
          <a:prstGeom prst="rect">
            <a:avLst/>
          </a:prstGeom>
          <a:noFill/>
          <a:ln w="0">
            <a:noFill/>
          </a:ln>
        </p:spPr>
        <p:style>
          <a:lnRef idx="0"/>
          <a:fillRef idx="0"/>
          <a:effectRef idx="0"/>
          <a:fontRef idx="minor"/>
        </p:style>
      </p:sp>
      <p:sp>
        <p:nvSpPr>
          <p:cNvPr id="174" name=""/>
          <p:cNvSpPr/>
          <p:nvPr/>
        </p:nvSpPr>
        <p:spPr>
          <a:xfrm>
            <a:off x="1595880" y="360000"/>
            <a:ext cx="899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Linear Momentum and Its Conservation</a:t>
            </a:r>
            <a:endParaRPr b="0" lang="en-PH" sz="3000" spc="-1" strike="noStrike">
              <a:latin typeface="Arial"/>
            </a:endParaRPr>
          </a:p>
        </p:txBody>
      </p:sp>
      <p:sp>
        <p:nvSpPr>
          <p:cNvPr id="175" name=""/>
          <p:cNvSpPr/>
          <p:nvPr/>
        </p:nvSpPr>
        <p:spPr>
          <a:xfrm>
            <a:off x="245880" y="1729080"/>
            <a:ext cx="11697480" cy="2624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sum of the terms, </a:t>
            </a:r>
            <a:r>
              <a:rPr b="1" lang="en-PH" sz="1800" spc="-1" strike="noStrike">
                <a:solidFill>
                  <a:srgbClr val="000000"/>
                </a:solidFill>
                <a:latin typeface="Lato"/>
                <a:ea typeface="AppleSystemUIFont"/>
              </a:rPr>
              <a:t>m</a:t>
            </a:r>
            <a:r>
              <a:rPr b="1" lang="en-PH" sz="1800" spc="-1" strike="noStrike" baseline="-8000">
                <a:solidFill>
                  <a:srgbClr val="000000"/>
                </a:solidFill>
                <a:latin typeface="Lato"/>
                <a:ea typeface="AppleSystemUIFont"/>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AppleSystemUIFont"/>
              </a:rPr>
              <a:t>1B</a:t>
            </a:r>
            <a:r>
              <a:rPr b="1" lang="en-PH" sz="1800" spc="-1" strike="noStrike">
                <a:solidFill>
                  <a:srgbClr val="000000"/>
                </a:solidFill>
                <a:latin typeface="Lato"/>
                <a:ea typeface="AppleSystemUIFont"/>
              </a:rPr>
              <a:t> + m</a:t>
            </a:r>
            <a:r>
              <a:rPr b="1" lang="en-PH" sz="1800" spc="-1" strike="noStrike" baseline="-8000">
                <a:solidFill>
                  <a:srgbClr val="000000"/>
                </a:solidFill>
                <a:latin typeface="Lato"/>
                <a:ea typeface="AppleSystemUIFont"/>
              </a:rPr>
              <a:t>2</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AppleSystemUIFont"/>
              </a:rPr>
              <a:t>2B</a:t>
            </a:r>
            <a:r>
              <a:rPr b="0" lang="en-PH" sz="1800" spc="-1" strike="noStrike">
                <a:solidFill>
                  <a:srgbClr val="000000"/>
                </a:solidFill>
                <a:latin typeface="Lato"/>
                <a:ea typeface="AppleSystemUIFont"/>
              </a:rPr>
              <a:t>, is the total momentum before the collision (ρBC) for both objects. The sum of those on the right side, </a:t>
            </a:r>
            <a:r>
              <a:rPr b="1" lang="en-PH" sz="1800" spc="-1" strike="noStrike">
                <a:solidFill>
                  <a:srgbClr val="000000"/>
                </a:solidFill>
                <a:latin typeface="Lato"/>
                <a:ea typeface="AppleSystemUIFont"/>
              </a:rPr>
              <a:t>m</a:t>
            </a:r>
            <a:r>
              <a:rPr b="1" lang="en-PH" sz="1800" spc="-1" strike="noStrike" baseline="-8000">
                <a:solidFill>
                  <a:srgbClr val="000000"/>
                </a:solidFill>
                <a:latin typeface="Lato"/>
                <a:ea typeface="AppleSystemUIFont"/>
              </a:rPr>
              <a:t>1</a:t>
            </a:r>
            <a:r>
              <a:rPr b="1" lang="en-PH" sz="1800" spc="-1" strike="noStrike">
                <a:solidFill>
                  <a:srgbClr val="000000"/>
                </a:solidFill>
                <a:latin typeface="Lato"/>
                <a:ea typeface="AppleSystemUIFont"/>
              </a:rPr>
              <a:t>v</a:t>
            </a:r>
            <a:r>
              <a:rPr b="1" lang="en-PH" sz="1800" spc="-1" strike="noStrike" baseline="-8000">
                <a:solidFill>
                  <a:srgbClr val="000000"/>
                </a:solidFill>
                <a:latin typeface="Lato"/>
                <a:ea typeface="AppleSystemUIFont"/>
              </a:rPr>
              <a:t>1A</a:t>
            </a:r>
            <a:r>
              <a:rPr b="1" lang="en-PH" sz="1800" spc="-1" strike="noStrike">
                <a:solidFill>
                  <a:srgbClr val="000000"/>
                </a:solidFill>
                <a:latin typeface="Lato"/>
                <a:ea typeface="AppleSystemUIFont"/>
              </a:rPr>
              <a:t> + m</a:t>
            </a:r>
            <a:r>
              <a:rPr b="1" lang="en-PH" sz="1800" spc="-1" strike="noStrike" baseline="-8000">
                <a:solidFill>
                  <a:srgbClr val="000000"/>
                </a:solidFill>
                <a:latin typeface="Lato"/>
                <a:ea typeface="AppleSystemUIFont"/>
              </a:rPr>
              <a:t>2</a:t>
            </a:r>
            <a:r>
              <a:rPr b="1" lang="en-PH" sz="1800" spc="-1" strike="noStrike">
                <a:solidFill>
                  <a:srgbClr val="000000"/>
                </a:solidFill>
                <a:latin typeface="Lato"/>
                <a:ea typeface="AppleSystemUIFont"/>
              </a:rPr>
              <a:t> v</a:t>
            </a:r>
            <a:r>
              <a:rPr b="1" lang="en-PH" sz="1800" spc="-1" strike="noStrike" baseline="-8000">
                <a:solidFill>
                  <a:srgbClr val="000000"/>
                </a:solidFill>
                <a:latin typeface="Lato"/>
                <a:ea typeface="AppleSystemUIFont"/>
              </a:rPr>
              <a:t>2A</a:t>
            </a:r>
            <a:r>
              <a:rPr b="0" lang="en-PH" sz="1800" spc="-1" strike="noStrike">
                <a:solidFill>
                  <a:srgbClr val="000000"/>
                </a:solidFill>
                <a:latin typeface="Lato"/>
                <a:ea typeface="AppleSystemUIFont"/>
              </a:rPr>
              <a:t>, is the total momentum after the collision (ρBC) for both objects. Although the momentum of each ball may change during the collision, the total momentum of the system is constant.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When the sum of the external forces acting on a system of objects is zero, the vector sum of the momentum of these objects is constant, both in magnitude and direction. This principle of the </a:t>
            </a:r>
            <a:r>
              <a:rPr b="1" lang="en-PH" sz="1800" spc="-1" strike="noStrike">
                <a:solidFill>
                  <a:srgbClr val="000000"/>
                </a:solidFill>
                <a:latin typeface="Lato"/>
                <a:ea typeface="AppleSystemUIFont"/>
              </a:rPr>
              <a:t>conservation of momentum</a:t>
            </a:r>
            <a:r>
              <a:rPr b="0" lang="en-PH" sz="1800" spc="-1" strike="noStrike">
                <a:solidFill>
                  <a:srgbClr val="000000"/>
                </a:solidFill>
                <a:latin typeface="Lato"/>
                <a:ea typeface="AppleSystemUIFont"/>
              </a:rPr>
              <a:t> is formulated for two objects:</a:t>
            </a:r>
            <a:endParaRPr b="0" lang="en-PH" sz="1800" spc="-1" strike="noStrike">
              <a:latin typeface="Arial"/>
            </a:endParaRPr>
          </a:p>
        </p:txBody>
      </p:sp>
      <p:sp>
        <p:nvSpPr>
          <p:cNvPr id="176" name=""/>
          <p:cNvSpPr/>
          <p:nvPr/>
        </p:nvSpPr>
        <p:spPr>
          <a:xfrm>
            <a:off x="4104000" y="4341240"/>
            <a:ext cx="3981600" cy="1056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000" spc="-1" strike="noStrike">
                <a:solidFill>
                  <a:srgbClr val="000000"/>
                </a:solidFill>
                <a:latin typeface="Lato"/>
                <a:ea typeface="AppleSystemUIFont"/>
              </a:rPr>
              <a:t>ρBC = ρAc</a:t>
            </a:r>
            <a:endParaRPr b="0" lang="en-PH" sz="2000" spc="-1" strike="noStrike">
              <a:latin typeface="Arial"/>
            </a:endParaRPr>
          </a:p>
          <a:p>
            <a:pPr algn="ctr">
              <a:lnSpc>
                <a:spcPct val="100000"/>
              </a:lnSpc>
              <a:buNone/>
            </a:pPr>
            <a:endParaRPr b="0" lang="en-PH" sz="2000" spc="-1" strike="noStrike">
              <a:latin typeface="Arial"/>
            </a:endParaRPr>
          </a:p>
          <a:p>
            <a:pPr algn="ctr">
              <a:lnSpc>
                <a:spcPct val="115000"/>
              </a:lnSpc>
              <a:buNone/>
            </a:pPr>
            <a:r>
              <a:rPr b="1" lang="en-PH" sz="2000" spc="-1" strike="noStrike">
                <a:solidFill>
                  <a:srgbClr val="000000"/>
                </a:solidFill>
                <a:latin typeface="Lato"/>
                <a:ea typeface="AppleSystemUIFont"/>
              </a:rPr>
              <a:t>m</a:t>
            </a:r>
            <a:r>
              <a:rPr b="1" lang="en-PH" sz="2000" spc="-1" strike="noStrike" baseline="-8000">
                <a:solidFill>
                  <a:srgbClr val="000000"/>
                </a:solidFill>
                <a:latin typeface="Lato"/>
                <a:ea typeface="AppleSystemUIFont"/>
              </a:rPr>
              <a:t>1</a:t>
            </a:r>
            <a:r>
              <a:rPr b="1" lang="en-PH" sz="2000" spc="-1" strike="noStrike">
                <a:solidFill>
                  <a:srgbClr val="000000"/>
                </a:solidFill>
                <a:latin typeface="Lato"/>
                <a:ea typeface="AppleSystemUIFont"/>
              </a:rPr>
              <a:t>v</a:t>
            </a:r>
            <a:r>
              <a:rPr b="1" lang="en-PH" sz="2000" spc="-1" strike="noStrike" baseline="-8000">
                <a:solidFill>
                  <a:srgbClr val="000000"/>
                </a:solidFill>
                <a:latin typeface="Lato"/>
                <a:ea typeface="AppleSystemUIFont"/>
              </a:rPr>
              <a:t>1B</a:t>
            </a:r>
            <a:r>
              <a:rPr b="1" lang="en-PH" sz="2000" spc="-1" strike="noStrike">
                <a:solidFill>
                  <a:srgbClr val="000000"/>
                </a:solidFill>
                <a:latin typeface="Lato"/>
                <a:ea typeface="AppleSystemUIFont"/>
              </a:rPr>
              <a:t> + m</a:t>
            </a:r>
            <a:r>
              <a:rPr b="1" lang="en-PH" sz="2000" spc="-1" strike="noStrike" baseline="-8000">
                <a:solidFill>
                  <a:srgbClr val="000000"/>
                </a:solidFill>
                <a:latin typeface="Lato"/>
                <a:ea typeface="AppleSystemUIFont"/>
              </a:rPr>
              <a:t>2</a:t>
            </a:r>
            <a:r>
              <a:rPr b="1" lang="en-PH" sz="2000" spc="-1" strike="noStrike">
                <a:solidFill>
                  <a:srgbClr val="000000"/>
                </a:solidFill>
                <a:latin typeface="Lato"/>
                <a:ea typeface="AppleSystemUIFont"/>
              </a:rPr>
              <a:t>v</a:t>
            </a:r>
            <a:r>
              <a:rPr b="1" lang="en-PH" sz="2000" spc="-1" strike="noStrike" baseline="-8000">
                <a:solidFill>
                  <a:srgbClr val="000000"/>
                </a:solidFill>
                <a:latin typeface="Lato"/>
                <a:ea typeface="AppleSystemUIFont"/>
              </a:rPr>
              <a:t>2B = m1V1A + </a:t>
            </a:r>
            <a:r>
              <a:rPr b="1" lang="en-PH" sz="2000" spc="-1" strike="noStrike">
                <a:solidFill>
                  <a:srgbClr val="000000"/>
                </a:solidFill>
                <a:latin typeface="Lato"/>
                <a:ea typeface="AppleSystemUIFont"/>
              </a:rPr>
              <a:t>m</a:t>
            </a:r>
            <a:r>
              <a:rPr b="1" lang="en-PH" sz="2000" spc="-1" strike="noStrike" baseline="-8000">
                <a:solidFill>
                  <a:srgbClr val="000000"/>
                </a:solidFill>
                <a:latin typeface="Lato"/>
                <a:ea typeface="AppleSystemUIFont"/>
              </a:rPr>
              <a:t>2</a:t>
            </a:r>
            <a:r>
              <a:rPr b="1" lang="en-PH" sz="2000" spc="-1" strike="noStrike">
                <a:solidFill>
                  <a:srgbClr val="000000"/>
                </a:solidFill>
                <a:latin typeface="Lato"/>
                <a:ea typeface="AppleSystemUIFont"/>
              </a:rPr>
              <a:t>v</a:t>
            </a:r>
            <a:r>
              <a:rPr b="1" lang="en-PH" sz="2000" spc="-1" strike="noStrike" baseline="-8000">
                <a:solidFill>
                  <a:srgbClr val="000000"/>
                </a:solidFill>
                <a:latin typeface="Lato"/>
                <a:ea typeface="AppleSystemUIFont"/>
              </a:rPr>
              <a:t>2A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2023-08-01T09:15:27Z</dcterms:modified>
  <cp:revision>117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