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E1A3A640-A4CD-4B87-BEF4-E5F53889E38D}"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1A24888-1418-4C46-8CA4-F0CF588DEABE}"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22198E71-B665-4A1D-8F84-BFAEEB6262DD}"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232CD09-DD6D-4D06-8667-E970607A64BA}"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FC6FAED2-B833-4083-85D5-DBCADF30899F}"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1FA49AC-2B02-4F53-AA94-025A23C816F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8020E8C2-A226-44AC-AD72-94B3396B7805}"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9B84CB5-4620-464B-A0D4-57CA795987F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D741893-E028-4877-8313-F44A1EA6A74D}"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02FFD31-3BF1-4339-91B3-F364ACA46A8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345FFE8-39A6-4E7B-A4EC-5792A5E6D44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27621A8-4C04-48F4-8391-C7A88964C1D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067F9C1-C170-4A1A-A976-80990F21285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4AA5771-9756-4167-B455-127CEF59325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BE2F533-DCED-4944-BF1A-99B816FB485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84688FB7-A1ED-4FA3-A463-CF562A270160}"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4568DB02-71E9-4DCF-A339-1BBC676C1162}"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8A09F49-D467-4611-A4FE-806D1FAA5FD9}"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721F05C-0CC4-40DE-871F-B4E914CEFF0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09119B7-5290-4951-95F1-0266DC686EB8}"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545140C-044E-4246-AE40-18C896F5411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9ADC351-C838-4263-9FD7-854FBDE8057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4CE5AFF-7331-401C-851E-7888B854B65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74BDF35-7A0E-431C-ACF1-23260335E571}"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1A5773D-345C-4FD8-B8A6-27639D74D2B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380BC7D-C788-433E-8D9D-5473ABF97DB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66A5560-911F-4727-BF08-072E31F0B86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9C5E2A0-A7D5-4D5B-991D-7FDB4438769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6BD7123-579B-405A-9542-250C1DBBC2B5}"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3472B98B-EB56-4A80-9720-B368CC78CE69}"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6491A29-7236-4F51-AC75-0AC53FB8502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F1FCA8B-DAB2-4DA3-80CE-10440828755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3DC0005-0283-463D-99D3-52B0BABCD4A1}"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AA57A8A-5E73-4BDA-BBE3-69A4D345D52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E727E84-3C93-49E4-A761-8CAD757B34F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83DCBB6-3D27-449F-B8E8-4AB47B134BC0}"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4392D2F-2EEF-4557-B5A9-B2AFA4D7EBE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2B2A8F14-05A8-4B82-8F64-B9842360B558}"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8FD70DE1-FEFA-4B8E-B436-EEE502E59CB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232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Impluwensiya ng Heograpiya sa Pagbuo at Pag-unlad ng mga Sinaunang Kabihasnan sa Daigdig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41040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Mesopotamia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882360" y="1589400"/>
            <a:ext cx="10503720" cy="306360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rPr>
              <a:t>Ang </a:t>
            </a:r>
            <a:r>
              <a:rPr b="1" lang="en-PH" sz="1800" spc="-1" strike="noStrike">
                <a:solidFill>
                  <a:srgbClr val="000000"/>
                </a:solidFill>
                <a:latin typeface="Lato"/>
              </a:rPr>
              <a:t>sibilisasyon ng Mesopotamia</a:t>
            </a:r>
            <a:r>
              <a:rPr b="0" lang="en-PH" sz="1800" spc="-1" strike="noStrike">
                <a:solidFill>
                  <a:srgbClr val="000000"/>
                </a:solidFill>
                <a:latin typeface="Lato"/>
              </a:rPr>
              <a:t> ay lumaki sa tabi ng dalawang ilog, ang </a:t>
            </a:r>
            <a:r>
              <a:rPr b="1" lang="en-PH" sz="1800" spc="-1" strike="noStrike">
                <a:solidFill>
                  <a:srgbClr val="000000"/>
                </a:solidFill>
                <a:latin typeface="Lato"/>
              </a:rPr>
              <a:t>Euphrates at ang Tigris.</a:t>
            </a:r>
            <a:r>
              <a:rPr b="0" lang="en-PH" sz="1800" spc="-1" strike="noStrike">
                <a:solidFill>
                  <a:srgbClr val="000000"/>
                </a:solidFill>
                <a:latin typeface="Lato"/>
              </a:rPr>
              <a:t> Sa gitna ng isang malawak na disyerto, ang mga tao ng Mesopotamia ay umasa sa mga ilog na ito upang magbigay ng inumin, patubig sa agrikultura, at mga ruta ng transportasyon. Sa pamamagitan ng regular na pagbaha ng lugar, pinananatili ng dalawang ilog ang lupa na mayabong.</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rPr>
              <a:t>Ang salitang </a:t>
            </a:r>
            <a:r>
              <a:rPr b="1" lang="en-PH" sz="1800" spc="-1" strike="noStrike">
                <a:solidFill>
                  <a:srgbClr val="000000"/>
                </a:solidFill>
                <a:latin typeface="Lato"/>
              </a:rPr>
              <a:t>“Mesopotamia”</a:t>
            </a:r>
            <a:r>
              <a:rPr b="0" lang="en-PH" sz="1800" spc="-1" strike="noStrike">
                <a:solidFill>
                  <a:srgbClr val="000000"/>
                </a:solidFill>
                <a:latin typeface="Lato"/>
              </a:rPr>
              <a:t> ay mula sa Griyego na ang ibig sabihin ay </a:t>
            </a:r>
            <a:r>
              <a:rPr b="1" lang="en-PH" sz="1800" spc="-1" strike="noStrike">
                <a:solidFill>
                  <a:srgbClr val="000000"/>
                </a:solidFill>
                <a:latin typeface="Lato"/>
              </a:rPr>
              <a:t>“lupain sa pagitan ng dalawang ilog.”</a:t>
            </a:r>
            <a:r>
              <a:rPr b="0" lang="en-PH" sz="1800" spc="-1" strike="noStrike">
                <a:solidFill>
                  <a:srgbClr val="000000"/>
                </a:solidFill>
                <a:latin typeface="Lato"/>
              </a:rPr>
              <a:t> Kapag sinabi ng mga tao na Mesopotamia, tinutukoy nila ang isang bahagi ng lupa sa Kanlurang Asya sa pagitan at sa paligid ng Tigris at Euphrates River. Ngayon, ang lupaing ito ay matatagpuan higit sa lahat sa bansang Iraq.</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47642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Sinaunang Egypt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882360" y="1589400"/>
            <a:ext cx="10503720" cy="285660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sibilisasyon ng sinaunang Egypt </a:t>
            </a:r>
            <a:r>
              <a:rPr b="0" lang="en-PH" sz="1800" spc="-1" strike="noStrike">
                <a:solidFill>
                  <a:srgbClr val="000000"/>
                </a:solidFill>
                <a:latin typeface="Lato"/>
                <a:ea typeface="AppleSystemUIFont"/>
              </a:rPr>
              <a:t>ay matatagpuan sa tabi ng </a:t>
            </a:r>
            <a:r>
              <a:rPr b="1" lang="en-PH" sz="1800" spc="-1" strike="noStrike">
                <a:solidFill>
                  <a:srgbClr val="000000"/>
                </a:solidFill>
                <a:latin typeface="Lato"/>
                <a:ea typeface="AppleSystemUIFont"/>
              </a:rPr>
              <a:t>Nile River</a:t>
            </a:r>
            <a:r>
              <a:rPr b="0" lang="en-PH" sz="1800" spc="-1" strike="noStrike">
                <a:solidFill>
                  <a:srgbClr val="000000"/>
                </a:solidFill>
                <a:latin typeface="Lato"/>
                <a:ea typeface="AppleSystemUIFont"/>
              </a:rPr>
              <a:t> sa hilagangsilangan ng Africa. Ang Nile River ay pinagmulan ng karamihan sa yaman ng sinaunang Egypt. </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Isa sa dumadaloy na ilog sa lupain ng Egypt ay ang Nile River na itinuturing na pinakamahabang ilog sa daigdig. Ang lambak kung saan matatagpuan ang Nile River ang naging sentro ng sibilisasyon ng Egypt. Ang ilog ay dumadaloy sa malalawak na lupain. Ayon kay </a:t>
            </a:r>
            <a:r>
              <a:rPr b="1" lang="en-PH" sz="1800" spc="-1" strike="noStrike">
                <a:solidFill>
                  <a:srgbClr val="000000"/>
                </a:solidFill>
                <a:latin typeface="Lato"/>
                <a:ea typeface="AppleSystemUIFont"/>
              </a:rPr>
              <a:t>Herodotus,</a:t>
            </a:r>
            <a:r>
              <a:rPr b="0" lang="en-PH" sz="1800" spc="-1" strike="noStrike">
                <a:solidFill>
                  <a:srgbClr val="000000"/>
                </a:solidFill>
                <a:latin typeface="Lato"/>
                <a:ea typeface="AppleSystemUIFont"/>
              </a:rPr>
              <a:t> isang sinaunang mananalaysay, </a:t>
            </a:r>
            <a:r>
              <a:rPr b="1" lang="en-PH" sz="1800" spc="-1" strike="noStrike">
                <a:solidFill>
                  <a:srgbClr val="000000"/>
                </a:solidFill>
                <a:latin typeface="Lato"/>
                <a:ea typeface="AppleSystemUIFont"/>
              </a:rPr>
              <a:t>“Biyaya ng Nile River ang Egypt.”</a:t>
            </a:r>
            <a:r>
              <a:rPr b="0" lang="en-PH" sz="1800" spc="-1" strike="noStrike">
                <a:solidFill>
                  <a:srgbClr val="000000"/>
                </a:solidFill>
                <a:latin typeface="Lato"/>
                <a:ea typeface="AppleSystemUIFont"/>
              </a:rPr>
              <a:t> May taunang pag-apaw ang Nile River dahil sa ulan at mga natutunaw na yelo na nag-iiwan ng mga banlik (putik) na nagiging pataba sa lupa kaya nakabatay ang kanilang pagsasaka sa taunang pagbaha ng Nile River.</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47642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1" name="Rectangle 9"/>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Sinaunang Egypt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txBox="1"/>
          <p:nvPr/>
        </p:nvSpPr>
        <p:spPr>
          <a:xfrm>
            <a:off x="882360" y="1589400"/>
            <a:ext cx="10503720" cy="285660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pinakaimportanteng bagay na ibinigay ng Nile River sa sinaunang Egypt ay ang mayaman na lupain. Karamihan sa Egypt ay disyerto, ngunit sa tabi ng Nile River ay mayabong ang lupa at mabuti para sa mga pananim. Ang tatlong pinakamahalagang pananim ay ang trigo, flax, at </a:t>
            </a:r>
            <a:r>
              <a:rPr b="0" i="1" lang="en-PH" sz="1800" spc="-1" strike="noStrike">
                <a:solidFill>
                  <a:srgbClr val="000000"/>
                </a:solidFill>
                <a:latin typeface="Lato"/>
                <a:ea typeface="AppleSystemUIFont"/>
              </a:rPr>
              <a:t>papyrus.</a:t>
            </a:r>
            <a:r>
              <a:rPr b="0" lang="en-PH" sz="1800" spc="-1" strike="noStrike">
                <a:solidFill>
                  <a:srgbClr val="000000"/>
                </a:solidFill>
                <a:latin typeface="Lato"/>
                <a:ea typeface="AppleSystemUIFont"/>
              </a:rPr>
              <a:t> Ang </a:t>
            </a:r>
            <a:r>
              <a:rPr b="0" i="1" lang="en-PH" sz="1800" spc="-1" strike="noStrike">
                <a:solidFill>
                  <a:srgbClr val="000000"/>
                </a:solidFill>
                <a:latin typeface="Lato"/>
                <a:ea typeface="AppleSystemUIFont"/>
              </a:rPr>
              <a:t>papyrus</a:t>
            </a:r>
            <a:r>
              <a:rPr b="0" lang="en-PH" sz="1800" spc="-1" strike="noStrike">
                <a:solidFill>
                  <a:srgbClr val="000000"/>
                </a:solidFill>
                <a:latin typeface="Lato"/>
                <a:ea typeface="AppleSystemUIFont"/>
              </a:rPr>
              <a:t> ay isang halaman na lumago sa baybayin ng Nile River na ginamit sa paglikha ng papel, basket, at tali. </a:t>
            </a:r>
            <a:endParaRPr b="0" lang="en-PH" sz="1800" spc="-1" strike="noStrike">
              <a:solidFill>
                <a:srgbClr val="000000"/>
              </a:solidFill>
              <a:latin typeface="AppleSystemUIFont"/>
              <a:ea typeface="AppleSystemUIFont"/>
            </a:endParaRPr>
          </a:p>
          <a:p>
            <a:pPr marL="216000" indent="-216000" algn="just">
              <a:lnSpc>
                <a:spcPct val="100000"/>
              </a:lnSpc>
              <a:buClr>
                <a:srgbClr val="000000"/>
              </a:buClr>
              <a:buSzPct val="45000"/>
              <a:buFont typeface="Symbol" charset="2"/>
              <a:buChar char=""/>
            </a:pPr>
            <a:r>
              <a:rPr b="0" lang="en-PH" sz="1800" spc="-1" strike="noStrike">
                <a:solidFill>
                  <a:srgbClr val="000000"/>
                </a:solidFill>
                <a:latin typeface="Lato"/>
                <a:ea typeface="AppleSystemUIFont"/>
              </a:rPr>
              <a:t>Ang Nile River ay naging instrumento ng transportasyon ng mga tao. Ang mayamang lambak ay nagbigay-buhay sa mga hayop at halaman sa paligid at nagsilbi ring proteksiyon para sa mga tao dahil ang malawak na disyerto ay nagsilbing hadlang para sa mga kaaway.</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0"/>
          <p:cNvSpPr/>
          <p:nvPr/>
        </p:nvSpPr>
        <p:spPr>
          <a:xfrm>
            <a:off x="-113040" y="532080"/>
            <a:ext cx="37080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11"/>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Indus Valley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882360" y="1589400"/>
            <a:ext cx="10503720" cy="329796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kasaysayan ng India</a:t>
            </a:r>
            <a:r>
              <a:rPr b="0" lang="en-PH" sz="1800" spc="-1" strike="noStrike">
                <a:solidFill>
                  <a:srgbClr val="000000"/>
                </a:solidFill>
                <a:latin typeface="Lato"/>
                <a:ea typeface="AppleSystemUIFont"/>
              </a:rPr>
              <a:t> ay nagsimula sa pagsilang ng </a:t>
            </a:r>
            <a:r>
              <a:rPr b="1" lang="en-PH" sz="1800" spc="-1" strike="noStrike">
                <a:solidFill>
                  <a:srgbClr val="000000"/>
                </a:solidFill>
                <a:latin typeface="Lato"/>
                <a:ea typeface="AppleSystemUIFont"/>
              </a:rPr>
              <a:t>kabihasnang Indus Valley</a:t>
            </a:r>
            <a:r>
              <a:rPr b="0" lang="en-PH" sz="1800" spc="-1" strike="noStrike">
                <a:solidFill>
                  <a:srgbClr val="000000"/>
                </a:solidFill>
                <a:latin typeface="Lato"/>
                <a:ea typeface="AppleSystemUIFont"/>
              </a:rPr>
              <a:t>, na mas kilala bilang </a:t>
            </a:r>
            <a:r>
              <a:rPr b="1" lang="en-PH" sz="1800" spc="-1" strike="noStrike">
                <a:solidFill>
                  <a:srgbClr val="000000"/>
                </a:solidFill>
                <a:latin typeface="Lato"/>
                <a:ea typeface="AppleSystemUIFont"/>
              </a:rPr>
              <a:t>kabihasnang Harappan</a:t>
            </a:r>
            <a:r>
              <a:rPr b="0" lang="en-PH" sz="1800" spc="-1" strike="noStrike">
                <a:solidFill>
                  <a:srgbClr val="000000"/>
                </a:solidFill>
                <a:latin typeface="Lato"/>
                <a:ea typeface="AppleSystemUIFont"/>
              </a:rPr>
              <a:t>. Umusbong ito dakong 2500 BCE, sa kanlurang bahagi ng Timog Asya na kilala ngayon na Pakistan o Kanlurang India.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Ang mga tao ay nagsimulang lumipat sa mga kapatagan ng Indus mula sa kanilang mga nayon sa mga nakapaligid na burol dahil sa mayabong na lupa roon. Nang maglaon, natutuhan ng mga Indus kung paano makontrol ang tubig mula sa </a:t>
            </a:r>
            <a:r>
              <a:rPr b="1" lang="en-PH" sz="1800" spc="-1" strike="noStrike">
                <a:solidFill>
                  <a:srgbClr val="000000"/>
                </a:solidFill>
                <a:latin typeface="Lato"/>
                <a:ea typeface="AppleSystemUIFont"/>
              </a:rPr>
              <a:t>Indus River</a:t>
            </a:r>
            <a:r>
              <a:rPr b="0" lang="en-PH" sz="1800" spc="-1" strike="noStrike">
                <a:solidFill>
                  <a:srgbClr val="000000"/>
                </a:solidFill>
                <a:latin typeface="Lato"/>
                <a:ea typeface="AppleSystemUIFont"/>
              </a:rPr>
              <a:t> sa pamamagitan ng paggawa ng mga dam. Ginawa nila ito upang malimitahan ang pinsala na dulot ng pag-apaw sa harap ng ilog sa kanilang mga pananim. Ito ay kilala bilang patubig. Natagpuan ang mga labí ng mga lungsod na ito sa tabi ng Indus River, ang pinakaunang sibilisasyon ng India na madalas na tinatawag na kabihasnang Indus Valley.</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2"/>
          <p:cNvSpPr/>
          <p:nvPr/>
        </p:nvSpPr>
        <p:spPr>
          <a:xfrm>
            <a:off x="-113040" y="532080"/>
            <a:ext cx="48081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7" name="Rectangle 13"/>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Sinaunang China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txBox="1"/>
          <p:nvPr/>
        </p:nvSpPr>
        <p:spPr>
          <a:xfrm>
            <a:off x="882360" y="1589400"/>
            <a:ext cx="10503720" cy="299160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Katulad ng iba pang sinaunang kabihasnan, ang sibilisasyong Tsino ay unang lumitaw sa mga lambak-ilog. Ang mga lambak-ilog na ito ay ang </a:t>
            </a:r>
            <a:r>
              <a:rPr b="1" lang="en-PH" sz="1800" spc="-1" strike="noStrike">
                <a:solidFill>
                  <a:srgbClr val="000000"/>
                </a:solidFill>
                <a:latin typeface="Lato"/>
                <a:ea typeface="AppleSystemUIFont"/>
              </a:rPr>
              <a:t>Huang Ho River Valley o Yellow River Valley</a:t>
            </a:r>
            <a:r>
              <a:rPr b="0" lang="en-PH" sz="1800" spc="-1" strike="noStrike">
                <a:solidFill>
                  <a:srgbClr val="000000"/>
                </a:solidFill>
                <a:latin typeface="Lato"/>
                <a:ea typeface="AppleSystemUIFont"/>
              </a:rPr>
              <a:t> at ang </a:t>
            </a:r>
            <a:r>
              <a:rPr b="1" lang="en-PH" sz="1800" spc="-1" strike="noStrike">
                <a:solidFill>
                  <a:srgbClr val="000000"/>
                </a:solidFill>
                <a:latin typeface="Lato"/>
                <a:ea typeface="AppleSystemUIFont"/>
              </a:rPr>
              <a:t>Yangtze River Valley</a:t>
            </a:r>
            <a:r>
              <a:rPr b="0" lang="en-PH" sz="1800" spc="-1" strike="noStrike">
                <a:solidFill>
                  <a:srgbClr val="000000"/>
                </a:solidFill>
                <a:latin typeface="Lato"/>
                <a:ea typeface="AppleSystemUIFont"/>
              </a:rPr>
              <a:t>. </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Ang kapatagan ng Yellow River Valley o Huang Ho River Valley ay binubuo ng pinong lupa na kilala bilang loess na gumagawa ng kapatagan na mayabong at angkop para sa pagsasaka. Gayunpaman, ang Yellow River ay maaaring mapanganib dahil sa madalas na pagbaha. Tulad ng mga tao sa kabihasnang Indus Valley, ang mga sinaunang Tsino na unang nanirahan sa tabi ng baybayin ng Huang Ho River at Yangtze River ay kailangang malaman kung paano makontrol ang baha at magdala ng tubig sa kanilang mga bukirin.</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92"/>
          <p:cNvSpPr/>
          <p:nvPr/>
        </p:nvSpPr>
        <p:spPr>
          <a:xfrm>
            <a:off x="540000" y="552240"/>
            <a:ext cx="2868480" cy="65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1"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2" name=""/>
          <p:cNvSpPr txBox="1"/>
          <p:nvPr/>
        </p:nvSpPr>
        <p:spPr>
          <a:xfrm>
            <a:off x="796680" y="1496160"/>
            <a:ext cx="10310400" cy="858240"/>
          </a:xfrm>
          <a:prstGeom prst="rect">
            <a:avLst/>
          </a:prstGeom>
          <a:noFill/>
          <a:ln w="0">
            <a:noFill/>
          </a:ln>
        </p:spPr>
        <p:txBody>
          <a:bodyPr lIns="90000" rIns="90000" tIns="45000" bIns="45000" anchor="t">
            <a:noAutofit/>
          </a:bodyPr>
          <a:p>
            <a:r>
              <a:rPr b="1" lang="en-PH" sz="1800" spc="-1" strike="noStrike">
                <a:solidFill>
                  <a:srgbClr val="000000"/>
                </a:solidFill>
                <a:latin typeface="Lato"/>
              </a:rPr>
              <a:t>I. Panuto: Suriin ang mapa ng mga sinaunang kabihasnan at isulat sa talahanayan ang mga</a:t>
            </a:r>
            <a:endParaRPr b="1" lang="en-PH" sz="1800" spc="-1" strike="noStrike">
              <a:solidFill>
                <a:srgbClr val="000000"/>
              </a:solidFill>
              <a:latin typeface="Lato"/>
              <a:ea typeface="AppleSystemUIFont"/>
            </a:endParaRPr>
          </a:p>
          <a:p>
            <a:r>
              <a:rPr b="1" lang="en-PH" sz="1800" spc="-1" strike="noStrike">
                <a:solidFill>
                  <a:srgbClr val="000000"/>
                </a:solidFill>
                <a:latin typeface="Lato"/>
              </a:rPr>
              <a:t>lambak-ilog na nakatulong sa pagsulong nito.</a:t>
            </a:r>
            <a:endParaRPr b="1" lang="en-PH" sz="1800" spc="-1" strike="noStrike">
              <a:solidFill>
                <a:srgbClr val="000000"/>
              </a:solidFill>
              <a:latin typeface="Lato"/>
              <a:ea typeface="AppleSystemUIFont"/>
            </a:endParaRPr>
          </a:p>
        </p:txBody>
      </p:sp>
      <p:pic>
        <p:nvPicPr>
          <p:cNvPr id="153" name="" descr=""/>
          <p:cNvPicPr/>
          <p:nvPr/>
        </p:nvPicPr>
        <p:blipFill>
          <a:blip r:embed="rId1"/>
          <a:stretch/>
        </p:blipFill>
        <p:spPr>
          <a:xfrm>
            <a:off x="1074960" y="2212560"/>
            <a:ext cx="4148640" cy="3945600"/>
          </a:xfrm>
          <a:prstGeom prst="rect">
            <a:avLst/>
          </a:prstGeom>
          <a:ln w="0">
            <a:noFill/>
          </a:ln>
        </p:spPr>
      </p:pic>
      <p:graphicFrame>
        <p:nvGraphicFramePr>
          <p:cNvPr id="154" name=""/>
          <p:cNvGraphicFramePr/>
          <p:nvPr/>
        </p:nvGraphicFramePr>
        <p:xfrm>
          <a:off x="5634360" y="2431800"/>
          <a:ext cx="6059880" cy="3599280"/>
        </p:xfrm>
        <a:graphic>
          <a:graphicData uri="http://schemas.openxmlformats.org/drawingml/2006/table">
            <a:tbl>
              <a:tblPr/>
              <a:tblGrid>
                <a:gridCol w="3029040"/>
                <a:gridCol w="3030840"/>
              </a:tblGrid>
              <a:tr h="546840">
                <a:tc>
                  <a:txBody>
                    <a:bodyPr lIns="90000" rIns="90000" tIns="46800" bIns="46800" anchor="ctr">
                      <a:noAutofit/>
                    </a:bodyPr>
                    <a:p>
                      <a:pPr algn="ctr"/>
                      <a:r>
                        <a:rPr b="1" lang="en-PH" sz="1800" spc="-1" strike="noStrike">
                          <a:solidFill>
                            <a:srgbClr val="000000"/>
                          </a:solidFill>
                          <a:latin typeface="Lato"/>
                        </a:rPr>
                        <a:t>Sinaunang Kabihasnan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Mga Lambak-ilog</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tIns="46800" bIns="46800" anchor="ctr">
                      <a:noAutofit/>
                    </a:bodyPr>
                    <a:p>
                      <a:r>
                        <a:rPr b="0" lang="en-PH" sz="1800" spc="-1" strike="noStrike">
                          <a:solidFill>
                            <a:srgbClr val="000000"/>
                          </a:solidFill>
                          <a:latin typeface="Lato"/>
                        </a:rPr>
                        <a:t>Mesopotamia</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tIns="46800" bIns="46800" anchor="ctr">
                      <a:noAutofit/>
                    </a:bodyPr>
                    <a:p>
                      <a:r>
                        <a:rPr b="0" lang="en-PH" sz="1800" spc="-1" strike="noStrike">
                          <a:solidFill>
                            <a:srgbClr val="000000"/>
                          </a:solidFill>
                          <a:latin typeface="Lato"/>
                        </a:rPr>
                        <a:t>Sinaunang Egypt</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tIns="46800" bIns="46800" anchor="ctr">
                      <a:noAutofit/>
                    </a:bodyPr>
                    <a:p>
                      <a:r>
                        <a:rPr b="0" lang="en-PH" sz="1800" spc="-1" strike="noStrike">
                          <a:solidFill>
                            <a:srgbClr val="000000"/>
                          </a:solidFill>
                          <a:latin typeface="Lato"/>
                        </a:rPr>
                        <a:t>Kabihasnan ng Indus Valley</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21080">
                <a:tc>
                  <a:txBody>
                    <a:bodyPr lIns="90000" rIns="90000" tIns="46800" bIns="46800" anchor="ctr">
                      <a:noAutofit/>
                    </a:bodyPr>
                    <a:p>
                      <a:r>
                        <a:rPr b="0" lang="en-PH" sz="1800" spc="-1" strike="noStrike">
                          <a:solidFill>
                            <a:srgbClr val="000000"/>
                          </a:solidFill>
                          <a:latin typeface="Lato"/>
                        </a:rPr>
                        <a:t>Sinauanang China</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
          <p:cNvSpPr/>
          <p:nvPr/>
        </p:nvSpPr>
        <p:spPr>
          <a:xfrm>
            <a:off x="426960" y="527760"/>
            <a:ext cx="4941000" cy="676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graphicFrame>
        <p:nvGraphicFramePr>
          <p:cNvPr id="158" name=""/>
          <p:cNvGraphicFramePr/>
          <p:nvPr/>
        </p:nvGraphicFramePr>
        <p:xfrm>
          <a:off x="1247760" y="1640160"/>
          <a:ext cx="9976680" cy="3426480"/>
        </p:xfrm>
        <a:graphic>
          <a:graphicData uri="http://schemas.openxmlformats.org/drawingml/2006/table">
            <a:tbl>
              <a:tblPr/>
              <a:tblGrid>
                <a:gridCol w="4986720"/>
                <a:gridCol w="4989960"/>
              </a:tblGrid>
              <a:tr h="546840">
                <a:tc>
                  <a:txBody>
                    <a:bodyPr lIns="90000" rIns="90000" tIns="46800" bIns="46800" anchor="ctr">
                      <a:noAutofit/>
                    </a:bodyPr>
                    <a:p>
                      <a:pPr algn="ctr"/>
                      <a:r>
                        <a:rPr b="1" lang="en-PH" sz="1800" spc="-1" strike="noStrike">
                          <a:solidFill>
                            <a:srgbClr val="000000"/>
                          </a:solidFill>
                          <a:latin typeface="Lato"/>
                        </a:rPr>
                        <a:t>Sinaunang Kabihasnan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Mga Lambak-ilog</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tIns="46800" bIns="46800" anchor="ctr">
                      <a:noAutofit/>
                    </a:bodyPr>
                    <a:p>
                      <a:r>
                        <a:rPr b="0" lang="en-PH" sz="1800" spc="-1" strike="noStrike">
                          <a:solidFill>
                            <a:srgbClr val="000000"/>
                          </a:solidFill>
                          <a:latin typeface="Lato"/>
                        </a:rPr>
                        <a:t>Mesopotamia</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0" lang="en-PH" sz="1800" spc="-1" strike="noStrike">
                          <a:solidFill>
                            <a:srgbClr val="000000"/>
                          </a:solidFill>
                          <a:latin typeface="Lato"/>
                        </a:rPr>
                        <a:t>Tigris at Euphrates</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tIns="46800" bIns="46800" anchor="ctr">
                      <a:noAutofit/>
                    </a:bodyPr>
                    <a:p>
                      <a:r>
                        <a:rPr b="0" lang="en-PH" sz="1800" spc="-1" strike="noStrike">
                          <a:solidFill>
                            <a:srgbClr val="000000"/>
                          </a:solidFill>
                          <a:latin typeface="Lato"/>
                        </a:rPr>
                        <a:t>Sinaunang Egypt</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0" lang="en-PH" sz="1800" spc="-1" strike="noStrike">
                          <a:solidFill>
                            <a:srgbClr val="000000"/>
                          </a:solidFill>
                          <a:latin typeface="Lato"/>
                        </a:rPr>
                        <a:t>Nile</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tIns="46800" bIns="46800" anchor="ctr">
                      <a:noAutofit/>
                    </a:bodyPr>
                    <a:p>
                      <a:r>
                        <a:rPr b="0" lang="en-PH" sz="1800" spc="-1" strike="noStrike">
                          <a:solidFill>
                            <a:srgbClr val="000000"/>
                          </a:solidFill>
                          <a:latin typeface="Lato"/>
                        </a:rPr>
                        <a:t>Kabihasnan ng Indus Valley</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0" lang="en-PH" sz="1800" spc="-1" strike="noStrike">
                          <a:solidFill>
                            <a:srgbClr val="000000"/>
                          </a:solidFill>
                          <a:latin typeface="Lato"/>
                        </a:rPr>
                        <a:t>Indus</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21080">
                <a:tc>
                  <a:txBody>
                    <a:bodyPr lIns="90000" rIns="90000" tIns="46800" bIns="46800" anchor="ctr">
                      <a:noAutofit/>
                    </a:bodyPr>
                    <a:p>
                      <a:r>
                        <a:rPr b="0" lang="en-PH" sz="1800" spc="-1" strike="noStrike">
                          <a:solidFill>
                            <a:srgbClr val="000000"/>
                          </a:solidFill>
                          <a:latin typeface="Lato"/>
                        </a:rPr>
                        <a:t>Sinauanang China</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0" lang="en-PH" sz="1800" spc="-1" strike="noStrike">
                          <a:solidFill>
                            <a:srgbClr val="000000"/>
                          </a:solidFill>
                          <a:latin typeface="Lato"/>
                        </a:rPr>
                        <a:t>Yellow River o Huang Ho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1831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2023-04-18T15:55:13Z</dcterms:modified>
  <cp:revision>206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