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7920" cy="68238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4800" cy="2764800"/>
          </a:xfrm>
          <a:prstGeom prst="rect">
            <a:avLst/>
          </a:prstGeom>
          <a:ln w="0">
            <a:noFill/>
          </a:ln>
        </p:spPr>
      </p:pic>
      <p:sp>
        <p:nvSpPr>
          <p:cNvPr id="2" name="Rectangle 5"/>
          <p:cNvSpPr/>
          <p:nvPr/>
        </p:nvSpPr>
        <p:spPr>
          <a:xfrm>
            <a:off x="3487320" y="1475280"/>
            <a:ext cx="8670240" cy="38282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0240" cy="3499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7920" cy="600840"/>
          </a:xfrm>
          <a:prstGeom prst="rect">
            <a:avLst/>
          </a:prstGeom>
          <a:ln w="0">
            <a:noFill/>
          </a:ln>
        </p:spPr>
      </p:pic>
      <p:sp>
        <p:nvSpPr>
          <p:cNvPr id="43" name="Rectangle 7"/>
          <p:cNvSpPr/>
          <p:nvPr/>
        </p:nvSpPr>
        <p:spPr>
          <a:xfrm>
            <a:off x="10868760" y="0"/>
            <a:ext cx="936360" cy="9363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0440" cy="1000440"/>
          </a:xfrm>
          <a:prstGeom prst="rect">
            <a:avLst/>
          </a:prstGeom>
          <a:ln w="0">
            <a:noFill/>
          </a:ln>
        </p:spPr>
      </p:pic>
      <p:sp>
        <p:nvSpPr>
          <p:cNvPr id="45" name="TextBox 9"/>
          <p:cNvSpPr/>
          <p:nvPr/>
        </p:nvSpPr>
        <p:spPr>
          <a:xfrm>
            <a:off x="185400" y="6362280"/>
            <a:ext cx="4657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2240" cy="33505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3360" cy="107064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39840" cy="19144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6000" cy="394092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934880" y="2880000"/>
            <a:ext cx="8564400" cy="67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PingFang SC"/>
              </a:rPr>
              <a:t>Oral Language at Work</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3060000" y="549720"/>
            <a:ext cx="8564400" cy="67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Oral Language at Work</a:t>
            </a:r>
            <a:endParaRPr b="0" lang="en-PH" sz="3600" spc="-1" strike="noStrike">
              <a:latin typeface="Arial"/>
            </a:endParaRPr>
          </a:p>
        </p:txBody>
      </p:sp>
      <p:sp>
        <p:nvSpPr>
          <p:cNvPr id="173" name=""/>
          <p:cNvSpPr/>
          <p:nvPr/>
        </p:nvSpPr>
        <p:spPr>
          <a:xfrm>
            <a:off x="1126800" y="1476000"/>
            <a:ext cx="10068480" cy="44449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ŽRãþ"/>
              </a:rPr>
              <a:t>1. How do you differentiate formal speech from informal speech? Explain your answer.</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a:t>
            </a:r>
            <a:r>
              <a:rPr b="1" lang="en-PH" sz="1800" spc="-1" strike="noStrike">
                <a:solidFill>
                  <a:srgbClr val="000000"/>
                </a:solidFill>
                <a:latin typeface="Lato"/>
                <a:ea typeface="PingFang SC"/>
              </a:rPr>
              <a:t>Formal speech</a:t>
            </a:r>
            <a:r>
              <a:rPr b="0" lang="en-PH" sz="1800" spc="-1" strike="noStrike">
                <a:solidFill>
                  <a:srgbClr val="000000"/>
                </a:solidFill>
                <a:latin typeface="Lato"/>
                <a:ea typeface="PingFang SC"/>
              </a:rPr>
              <a:t> follows the </a:t>
            </a:r>
            <a:r>
              <a:rPr b="0" i="1" lang="en-PH" sz="1800" spc="-1" strike="noStrike">
                <a:solidFill>
                  <a:srgbClr val="000000"/>
                </a:solidFill>
                <a:latin typeface="Lato"/>
                <a:ea typeface="PingFang SC"/>
              </a:rPr>
              <a:t>rules of grammar</a:t>
            </a:r>
            <a:r>
              <a:rPr b="0" lang="en-PH" sz="1800" spc="-1" strike="noStrike">
                <a:solidFill>
                  <a:srgbClr val="000000"/>
                </a:solidFill>
                <a:latin typeface="Lato"/>
                <a:ea typeface="PingFang SC"/>
              </a:rPr>
              <a:t> and is commonly used in schools, offices, or </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events with a serious tone, while </a:t>
            </a:r>
            <a:r>
              <a:rPr b="1" lang="en-PH" sz="1800" spc="-1" strike="noStrike">
                <a:solidFill>
                  <a:srgbClr val="000000"/>
                </a:solidFill>
                <a:latin typeface="Lato"/>
                <a:ea typeface="PingFang SC"/>
              </a:rPr>
              <a:t>informal speech</a:t>
            </a:r>
            <a:r>
              <a:rPr b="0" lang="en-PH" sz="1800" spc="-1" strike="noStrike">
                <a:solidFill>
                  <a:srgbClr val="000000"/>
                </a:solidFill>
                <a:latin typeface="Lato"/>
                <a:ea typeface="PingFang SC"/>
              </a:rPr>
              <a:t> is more </a:t>
            </a:r>
            <a:r>
              <a:rPr b="0" i="1" lang="en-PH" sz="1800" spc="-1" strike="noStrike">
                <a:solidFill>
                  <a:srgbClr val="000000"/>
                </a:solidFill>
                <a:latin typeface="Lato"/>
                <a:ea typeface="PingFang SC"/>
              </a:rPr>
              <a:t>relaxed and casual</a:t>
            </a:r>
            <a:r>
              <a:rPr b="0" lang="en-PH" sz="1800" spc="-1" strike="noStrike">
                <a:solidFill>
                  <a:srgbClr val="000000"/>
                </a:solidFill>
                <a:latin typeface="Lato"/>
                <a:ea typeface="PingFang SC"/>
              </a:rPr>
              <a:t>. This usually </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happens in daily conversations with family and friends. It does not follow the rules of grammar.</a:t>
            </a: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ŽRãþ"/>
              </a:rPr>
              <a:t>2. In your own words, how do you define and elaborate public speaking? Enumerate and</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ŽRãþ"/>
              </a:rPr>
              <a:t>    </a:t>
            </a:r>
            <a:r>
              <a:rPr b="0" lang="en-PH" sz="1800" spc="-1" strike="noStrike">
                <a:solidFill>
                  <a:srgbClr val="000000"/>
                </a:solidFill>
                <a:latin typeface="Lato"/>
                <a:ea typeface="ŽRãþ"/>
              </a:rPr>
              <a:t>explain the categories of public speaking.</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-The definition and elaboration of public speaking will vary. </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-The </a:t>
            </a:r>
            <a:r>
              <a:rPr b="0" i="1" lang="en-PH" sz="1800" spc="-1" strike="noStrike">
                <a:solidFill>
                  <a:srgbClr val="000000"/>
                </a:solidFill>
                <a:latin typeface="Lato"/>
                <a:ea typeface="PingFang SC"/>
              </a:rPr>
              <a:t>categories</a:t>
            </a:r>
            <a:r>
              <a:rPr b="0" lang="en-PH" sz="1800" spc="-1" strike="noStrike">
                <a:solidFill>
                  <a:srgbClr val="000000"/>
                </a:solidFill>
                <a:latin typeface="Lato"/>
                <a:ea typeface="PingFang SC"/>
              </a:rPr>
              <a:t> of public speaking are speaking to inform, to persuade, and to entertain.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74" name=""/>
          <p:cNvSpPr/>
          <p:nvPr/>
        </p:nvSpPr>
        <p:spPr>
          <a:xfrm>
            <a:off x="5040000" y="1296000"/>
            <a:ext cx="215928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Arial"/>
                <a:ea typeface="DejaVu Sans"/>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
          <p:cNvSpPr/>
          <p:nvPr/>
        </p:nvSpPr>
        <p:spPr>
          <a:xfrm>
            <a:off x="3240000" y="621720"/>
            <a:ext cx="8564400" cy="67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Oral Language at Work</a:t>
            </a:r>
            <a:endParaRPr b="0" lang="en-PH" sz="3600" spc="-1" strike="noStrike">
              <a:latin typeface="Arial"/>
            </a:endParaRPr>
          </a:p>
        </p:txBody>
      </p:sp>
      <p:sp>
        <p:nvSpPr>
          <p:cNvPr id="176" name=""/>
          <p:cNvSpPr/>
          <p:nvPr/>
        </p:nvSpPr>
        <p:spPr>
          <a:xfrm>
            <a:off x="1548000" y="2232000"/>
            <a:ext cx="9528480" cy="16218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buNone/>
            </a:pPr>
            <a:r>
              <a:rPr b="0" lang="en-PH" sz="1800" spc="-1" strike="noStrike">
                <a:solidFill>
                  <a:srgbClr val="000000"/>
                </a:solidFill>
                <a:latin typeface="Arial"/>
                <a:ea typeface="PingFang SC"/>
              </a:rPr>
              <a:t>3. Give at least three (3) guidelines or a code of conduct to be followed in public speaking.</a:t>
            </a:r>
            <a:endParaRPr b="0" lang="en-PH" sz="1800" spc="-1" strike="noStrike">
              <a:latin typeface="Arial"/>
            </a:endParaRPr>
          </a:p>
          <a:p>
            <a:pPr>
              <a:lnSpc>
                <a:spcPct val="100000"/>
              </a:lnSpc>
              <a:buNone/>
            </a:pPr>
            <a:endParaRPr b="0" lang="en-PH" sz="1800" spc="-1" strike="noStrike">
              <a:latin typeface="Arial"/>
            </a:endParaRPr>
          </a:p>
        </p:txBody>
      </p:sp>
      <p:sp>
        <p:nvSpPr>
          <p:cNvPr id="177" name=""/>
          <p:cNvSpPr/>
          <p:nvPr/>
        </p:nvSpPr>
        <p:spPr>
          <a:xfrm>
            <a:off x="5220000" y="1512000"/>
            <a:ext cx="215928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c9211e"/>
                </a:solidFill>
                <a:latin typeface="Arial"/>
                <a:ea typeface="DejaVu Sans"/>
              </a:rPr>
              <a:t>ANSWER KEY</a:t>
            </a:r>
            <a:endParaRPr b="0" lang="en-PH" sz="1800" spc="-1" strike="noStrike">
              <a:latin typeface="Arial"/>
            </a:endParaRPr>
          </a:p>
        </p:txBody>
      </p:sp>
      <p:sp>
        <p:nvSpPr>
          <p:cNvPr id="178" name=""/>
          <p:cNvSpPr/>
          <p:nvPr/>
        </p:nvSpPr>
        <p:spPr>
          <a:xfrm>
            <a:off x="1800000" y="2479680"/>
            <a:ext cx="8999280" cy="3459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Show respect to your audience.</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Respect your audience’s time.</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Prepare your speech.</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Be honest, and don’t mislead your audience.</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Avoid plagiarism.</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Ensure that your objective is ethical.</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Be yourself.</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096000" y="477720"/>
            <a:ext cx="8564400" cy="67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Oral Language at Work</a:t>
            </a:r>
            <a:endParaRPr b="0" lang="en-PH" sz="3600" spc="-1" strike="noStrike">
              <a:latin typeface="Arial"/>
            </a:endParaRPr>
          </a:p>
        </p:txBody>
      </p:sp>
      <p:sp>
        <p:nvSpPr>
          <p:cNvPr id="129" name=""/>
          <p:cNvSpPr/>
          <p:nvPr/>
        </p:nvSpPr>
        <p:spPr>
          <a:xfrm>
            <a:off x="1080000" y="1440000"/>
            <a:ext cx="1007928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Every day, we hear news on TV, radio, or even on our cell phones. We want to be updated on what is happening in our environment. All kinds of information are associated with the news, such as politics, religion, business, sports, movie celebrities, beauty contests, etc.</a:t>
            </a:r>
            <a:endParaRPr b="0" lang="en-PH" sz="1800" spc="-1" strike="noStrike">
              <a:latin typeface="Arial"/>
            </a:endParaRPr>
          </a:p>
        </p:txBody>
      </p:sp>
      <p:sp>
        <p:nvSpPr>
          <p:cNvPr id="130" name=""/>
          <p:cNvSpPr/>
          <p:nvPr/>
        </p:nvSpPr>
        <p:spPr>
          <a:xfrm>
            <a:off x="1080000" y="2572200"/>
            <a:ext cx="1007928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News</a:t>
            </a:r>
            <a:r>
              <a:rPr b="0" lang="en-PH" sz="1800" spc="-1" strike="noStrike">
                <a:solidFill>
                  <a:srgbClr val="000000"/>
                </a:solidFill>
                <a:latin typeface="Lato"/>
                <a:ea typeface="DejaVu Sans"/>
              </a:rPr>
              <a:t> is a packaged information about current events happening everywhere. It moves through many different media such as broadcasting and electronic communication.</a:t>
            </a:r>
            <a:endParaRPr b="0" lang="en-PH" sz="1800" spc="-1" strike="noStrike">
              <a:latin typeface="Arial"/>
            </a:endParaRPr>
          </a:p>
        </p:txBody>
      </p:sp>
      <p:sp>
        <p:nvSpPr>
          <p:cNvPr id="131" name=""/>
          <p:cNvSpPr/>
          <p:nvPr/>
        </p:nvSpPr>
        <p:spPr>
          <a:xfrm>
            <a:off x="1080000" y="3420000"/>
            <a:ext cx="1007928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also speeches that we come across. One is </a:t>
            </a:r>
            <a:r>
              <a:rPr b="1" lang="en-PH" sz="1800" spc="-1" strike="noStrike">
                <a:solidFill>
                  <a:srgbClr val="000000"/>
                </a:solidFill>
                <a:latin typeface="Lato"/>
                <a:ea typeface="DejaVu Sans"/>
              </a:rPr>
              <a:t>informal speech.</a:t>
            </a:r>
            <a:r>
              <a:rPr b="0" lang="en-PH" sz="1800" spc="-1" strike="noStrike">
                <a:solidFill>
                  <a:srgbClr val="000000"/>
                </a:solidFill>
                <a:latin typeface="Lato"/>
                <a:ea typeface="DejaVu Sans"/>
              </a:rPr>
              <a:t> </a:t>
            </a:r>
            <a:endParaRPr b="0" lang="en-PH" sz="1800" spc="-1" strike="noStrike">
              <a:latin typeface="Arial"/>
            </a:endParaRPr>
          </a:p>
        </p:txBody>
      </p:sp>
      <p:sp>
        <p:nvSpPr>
          <p:cNvPr id="132" name=""/>
          <p:cNvSpPr/>
          <p:nvPr/>
        </p:nvSpPr>
        <p:spPr>
          <a:xfrm>
            <a:off x="2117520" y="3888000"/>
            <a:ext cx="3641760" cy="428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relaxed and casual</a:t>
            </a:r>
            <a:endParaRPr b="0" lang="en-PH" sz="1800" spc="-1" strike="noStrike">
              <a:latin typeface="Arial"/>
            </a:endParaRPr>
          </a:p>
        </p:txBody>
      </p:sp>
      <p:sp>
        <p:nvSpPr>
          <p:cNvPr id="133" name=""/>
          <p:cNvSpPr/>
          <p:nvPr/>
        </p:nvSpPr>
        <p:spPr>
          <a:xfrm>
            <a:off x="2124000" y="4352760"/>
            <a:ext cx="8819280" cy="10087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usually happens when you are in conversation with friends and family</a:t>
            </a:r>
            <a:endParaRPr b="0" lang="en-PH" sz="1800" spc="-1" strike="noStrike">
              <a:latin typeface="Arial"/>
            </a:endParaRPr>
          </a:p>
        </p:txBody>
      </p:sp>
      <p:sp>
        <p:nvSpPr>
          <p:cNvPr id="134" name=""/>
          <p:cNvSpPr/>
          <p:nvPr/>
        </p:nvSpPr>
        <p:spPr>
          <a:xfrm>
            <a:off x="2124000" y="4824000"/>
            <a:ext cx="8819280" cy="702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permits the use of a relaxed tone and deviation from the typical rules of grammar</a:t>
            </a:r>
            <a:endParaRPr b="0" lang="en-PH" sz="1800" spc="-1" strike="noStrike">
              <a:latin typeface="Arial"/>
            </a:endParaRPr>
          </a:p>
        </p:txBody>
      </p:sp>
      <p:sp>
        <p:nvSpPr>
          <p:cNvPr id="135" name=""/>
          <p:cNvSpPr/>
          <p:nvPr/>
        </p:nvSpPr>
        <p:spPr>
          <a:xfrm>
            <a:off x="2124000" y="5320080"/>
            <a:ext cx="5579280" cy="702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commonly heard in one’s day-to-day life.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3060000" y="513720"/>
            <a:ext cx="8564400" cy="67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Oral Language at Work</a:t>
            </a:r>
            <a:endParaRPr b="0" lang="en-PH" sz="3600" spc="-1" strike="noStrike">
              <a:latin typeface="Arial"/>
            </a:endParaRPr>
          </a:p>
        </p:txBody>
      </p:sp>
      <p:sp>
        <p:nvSpPr>
          <p:cNvPr id="137" name=""/>
          <p:cNvSpPr/>
          <p:nvPr/>
        </p:nvSpPr>
        <p:spPr>
          <a:xfrm>
            <a:off x="1260000" y="1332000"/>
            <a:ext cx="269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Formal speech</a:t>
            </a:r>
            <a:endParaRPr b="0" lang="en-PH" sz="1800" spc="-1" strike="noStrike">
              <a:latin typeface="Arial"/>
            </a:endParaRPr>
          </a:p>
        </p:txBody>
      </p:sp>
      <p:sp>
        <p:nvSpPr>
          <p:cNvPr id="138" name=""/>
          <p:cNvSpPr/>
          <p:nvPr/>
        </p:nvSpPr>
        <p:spPr>
          <a:xfrm>
            <a:off x="1850040" y="1764000"/>
            <a:ext cx="4269240" cy="10087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adheres to the rules of grammar</a:t>
            </a:r>
            <a:endParaRPr b="0" lang="en-PH" sz="1800" spc="-1" strike="noStrike">
              <a:latin typeface="Arial"/>
            </a:endParaRPr>
          </a:p>
        </p:txBody>
      </p:sp>
      <p:sp>
        <p:nvSpPr>
          <p:cNvPr id="139" name=""/>
          <p:cNvSpPr/>
          <p:nvPr/>
        </p:nvSpPr>
        <p:spPr>
          <a:xfrm>
            <a:off x="1872000" y="2162880"/>
            <a:ext cx="9179280" cy="10087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is commonly used in schools, workplaces, or events with a serious tone</a:t>
            </a:r>
            <a:endParaRPr b="0" lang="en-PH" sz="1800" spc="-1" strike="noStrike">
              <a:latin typeface="Arial"/>
            </a:endParaRPr>
          </a:p>
        </p:txBody>
      </p:sp>
      <p:sp>
        <p:nvSpPr>
          <p:cNvPr id="140" name=""/>
          <p:cNvSpPr/>
          <p:nvPr/>
        </p:nvSpPr>
        <p:spPr>
          <a:xfrm>
            <a:off x="1260000" y="2620080"/>
            <a:ext cx="251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Panel discussion</a:t>
            </a:r>
            <a:endParaRPr b="0" lang="en-PH" sz="1800" spc="-1" strike="noStrike">
              <a:latin typeface="Arial"/>
            </a:endParaRPr>
          </a:p>
        </p:txBody>
      </p:sp>
      <p:sp>
        <p:nvSpPr>
          <p:cNvPr id="141" name=""/>
          <p:cNvSpPr/>
          <p:nvPr/>
        </p:nvSpPr>
        <p:spPr>
          <a:xfrm>
            <a:off x="1859400" y="3017160"/>
            <a:ext cx="8399880" cy="702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ŽRãþ"/>
              </a:rPr>
              <a:t>has a specific format used in meetings, conferences, and conventions</a:t>
            </a:r>
            <a:endParaRPr b="0" lang="en-PH" sz="1800" spc="-1" strike="noStrike">
              <a:latin typeface="Arial"/>
            </a:endParaRPr>
          </a:p>
        </p:txBody>
      </p:sp>
      <p:sp>
        <p:nvSpPr>
          <p:cNvPr id="142" name=""/>
          <p:cNvSpPr/>
          <p:nvPr/>
        </p:nvSpPr>
        <p:spPr>
          <a:xfrm>
            <a:off x="1859400" y="3420000"/>
            <a:ext cx="8939880" cy="10087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a discussion about a specific topic or subject among a selected group of panelists or members who share perspectives in front of a large audience</a:t>
            </a:r>
            <a:endParaRPr b="0" lang="en-PH" sz="1800" spc="-1" strike="noStrike">
              <a:latin typeface="Arial"/>
            </a:endParaRPr>
          </a:p>
        </p:txBody>
      </p:sp>
      <p:sp>
        <p:nvSpPr>
          <p:cNvPr id="143" name=""/>
          <p:cNvSpPr/>
          <p:nvPr/>
        </p:nvSpPr>
        <p:spPr>
          <a:xfrm>
            <a:off x="1260000" y="4295160"/>
            <a:ext cx="9719280" cy="1464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Most of the time, the speaker in a conversation uses signals, whether implicit or explicit, to highlight some significant points. </a:t>
            </a:r>
            <a:r>
              <a:rPr b="1" lang="en-PH" sz="1800" spc="-1" strike="noStrike">
                <a:solidFill>
                  <a:srgbClr val="000000"/>
                </a:solidFill>
                <a:latin typeface="Lato"/>
                <a:ea typeface="DejaVu Sans"/>
              </a:rPr>
              <a:t>Implicit signal</a:t>
            </a:r>
            <a:r>
              <a:rPr b="0" lang="en-PH" sz="1800" spc="-1" strike="noStrike">
                <a:solidFill>
                  <a:srgbClr val="000000"/>
                </a:solidFill>
                <a:latin typeface="Lato"/>
                <a:ea typeface="DejaVu Sans"/>
              </a:rPr>
              <a:t> or </a:t>
            </a:r>
            <a:r>
              <a:rPr b="1" lang="en-PH" sz="1800" spc="-1" strike="noStrike">
                <a:solidFill>
                  <a:srgbClr val="000000"/>
                </a:solidFill>
                <a:latin typeface="Lato"/>
                <a:ea typeface="DejaVu Sans"/>
              </a:rPr>
              <a:t>communication</a:t>
            </a:r>
            <a:r>
              <a:rPr b="0" lang="en-PH" sz="1800" spc="-1" strike="noStrike">
                <a:solidFill>
                  <a:srgbClr val="000000"/>
                </a:solidFill>
                <a:latin typeface="Lato"/>
                <a:ea typeface="DejaVu Sans"/>
              </a:rPr>
              <a:t> is the use of facial expressions, body language, gestures, postures, or vocal qualities to help get the message across. It is not stated directly, but implied or hinted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087200" y="1188000"/>
            <a:ext cx="9892080" cy="717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 the other hand, </a:t>
            </a:r>
            <a:r>
              <a:rPr b="1" lang="en-PH" sz="1800" spc="-1" strike="noStrike">
                <a:solidFill>
                  <a:srgbClr val="000000"/>
                </a:solidFill>
                <a:latin typeface="Lato"/>
                <a:ea typeface="DejaVu Sans"/>
              </a:rPr>
              <a:t>explicit signal</a:t>
            </a:r>
            <a:r>
              <a:rPr b="0" lang="en-PH" sz="1800" spc="-1" strike="noStrike">
                <a:solidFill>
                  <a:srgbClr val="000000"/>
                </a:solidFill>
                <a:latin typeface="Lato"/>
                <a:ea typeface="DejaVu Sans"/>
              </a:rPr>
              <a:t> or </a:t>
            </a:r>
            <a:r>
              <a:rPr b="1" lang="en-PH" sz="1800" spc="-1" strike="noStrike">
                <a:solidFill>
                  <a:srgbClr val="000000"/>
                </a:solidFill>
                <a:latin typeface="Lato"/>
                <a:ea typeface="DejaVu Sans"/>
              </a:rPr>
              <a:t>conversation</a:t>
            </a:r>
            <a:r>
              <a:rPr b="0" lang="en-PH" sz="1800" spc="-1" strike="noStrike">
                <a:solidFill>
                  <a:srgbClr val="000000"/>
                </a:solidFill>
                <a:latin typeface="Lato"/>
                <a:ea typeface="DejaVu Sans"/>
              </a:rPr>
              <a:t> is stated directly, which is very clear and exact about the meaning and leaves no questions as to meaning or intent.</a:t>
            </a:r>
            <a:endParaRPr b="0" lang="en-PH" sz="1800" spc="-1" strike="noStrike">
              <a:latin typeface="Arial"/>
            </a:endParaRPr>
          </a:p>
        </p:txBody>
      </p:sp>
      <p:sp>
        <p:nvSpPr>
          <p:cNvPr id="145" name=""/>
          <p:cNvSpPr/>
          <p:nvPr/>
        </p:nvSpPr>
        <p:spPr>
          <a:xfrm>
            <a:off x="3060000" y="405720"/>
            <a:ext cx="8564400" cy="67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Oral Language at Work</a:t>
            </a:r>
            <a:endParaRPr b="0" lang="en-PH" sz="3600" spc="-1" strike="noStrike">
              <a:latin typeface="Arial"/>
            </a:endParaRPr>
          </a:p>
        </p:txBody>
      </p:sp>
      <p:sp>
        <p:nvSpPr>
          <p:cNvPr id="146" name=""/>
          <p:cNvSpPr/>
          <p:nvPr/>
        </p:nvSpPr>
        <p:spPr>
          <a:xfrm>
            <a:off x="1080000" y="1982880"/>
            <a:ext cx="989928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Public speaking</a:t>
            </a:r>
            <a:r>
              <a:rPr b="0" lang="en-PH" sz="1800" spc="-1" strike="noStrike">
                <a:solidFill>
                  <a:srgbClr val="000000"/>
                </a:solidFill>
                <a:latin typeface="Lato"/>
                <a:ea typeface="DejaVu Sans"/>
              </a:rPr>
              <a:t> is delivering a speech in front of an audience in a formal or informal manner. It is communicating with the listeners the ideas or concepts using words or actions.</a:t>
            </a:r>
            <a:endParaRPr b="0" lang="en-PH" sz="1800" spc="-1" strike="noStrike">
              <a:latin typeface="Arial"/>
            </a:endParaRPr>
          </a:p>
        </p:txBody>
      </p:sp>
      <p:sp>
        <p:nvSpPr>
          <p:cNvPr id="147" name=""/>
          <p:cNvSpPr/>
          <p:nvPr/>
        </p:nvSpPr>
        <p:spPr>
          <a:xfrm>
            <a:off x="1044000" y="2788920"/>
            <a:ext cx="74545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 following are the </a:t>
            </a:r>
            <a:r>
              <a:rPr b="1" lang="en-PH" sz="1800" spc="-1" strike="noStrike">
                <a:solidFill>
                  <a:srgbClr val="000000"/>
                </a:solidFill>
                <a:latin typeface="Lato"/>
                <a:ea typeface="DejaVu Sans"/>
              </a:rPr>
              <a:t>four factors of public speaking</a:t>
            </a:r>
            <a:r>
              <a:rPr b="0" lang="en-PH" sz="1800" spc="-1" strike="noStrike">
                <a:solidFill>
                  <a:srgbClr val="000000"/>
                </a:solidFill>
                <a:latin typeface="Lato"/>
                <a:ea typeface="DejaVu Sans"/>
              </a:rPr>
              <a:t>:</a:t>
            </a:r>
            <a:endParaRPr b="0" lang="en-PH" sz="1800" spc="-1" strike="noStrike">
              <a:latin typeface="Arial"/>
            </a:endParaRPr>
          </a:p>
        </p:txBody>
      </p:sp>
      <p:sp>
        <p:nvSpPr>
          <p:cNvPr id="148" name=""/>
          <p:cNvSpPr/>
          <p:nvPr/>
        </p:nvSpPr>
        <p:spPr>
          <a:xfrm>
            <a:off x="1080000" y="3226680"/>
            <a:ext cx="94345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Mental</a:t>
            </a:r>
            <a:r>
              <a:rPr b="0" lang="en-PH" sz="1800" spc="-1" strike="noStrike">
                <a:solidFill>
                  <a:srgbClr val="000000"/>
                </a:solidFill>
                <a:latin typeface="Lato"/>
                <a:ea typeface="DejaVu Sans"/>
              </a:rPr>
              <a:t> segment looks into performance anxiety and techniques like visualization.</a:t>
            </a:r>
            <a:endParaRPr b="0" lang="en-PH" sz="1800" spc="-1" strike="noStrike">
              <a:latin typeface="Arial"/>
            </a:endParaRPr>
          </a:p>
        </p:txBody>
      </p:sp>
      <p:sp>
        <p:nvSpPr>
          <p:cNvPr id="149" name=""/>
          <p:cNvSpPr/>
          <p:nvPr/>
        </p:nvSpPr>
        <p:spPr>
          <a:xfrm>
            <a:off x="1080000" y="3634560"/>
            <a:ext cx="939852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Verbal</a:t>
            </a:r>
            <a:r>
              <a:rPr b="0" lang="en-PH" sz="1800" spc="-1" strike="noStrike">
                <a:solidFill>
                  <a:srgbClr val="000000"/>
                </a:solidFill>
                <a:latin typeface="Lato"/>
                <a:ea typeface="DejaVu Sans"/>
              </a:rPr>
              <a:t> segment deals with the use of appropriate words and correct diction which are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understandable and appropriate to the audience.</a:t>
            </a:r>
            <a:endParaRPr b="0" lang="en-PH" sz="1800" spc="-1" strike="noStrike">
              <a:latin typeface="Arial"/>
            </a:endParaRPr>
          </a:p>
        </p:txBody>
      </p:sp>
      <p:sp>
        <p:nvSpPr>
          <p:cNvPr id="150" name=""/>
          <p:cNvSpPr/>
          <p:nvPr/>
        </p:nvSpPr>
        <p:spPr>
          <a:xfrm>
            <a:off x="1116000" y="4336200"/>
            <a:ext cx="9683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Visual</a:t>
            </a:r>
            <a:r>
              <a:rPr b="0" lang="en-PH" sz="1800" spc="-1" strike="noStrike">
                <a:solidFill>
                  <a:srgbClr val="000000"/>
                </a:solidFill>
                <a:latin typeface="Lato"/>
                <a:ea typeface="DejaVu Sans"/>
              </a:rPr>
              <a:t> portion assists the speaker to familiarize himself/herself with the audience and the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topic, his/her posture, proper attire, and eye contact with the audience.</a:t>
            </a:r>
            <a:endParaRPr b="0" lang="en-PH" sz="1800" spc="-1" strike="noStrike">
              <a:latin typeface="Arial"/>
            </a:endParaRPr>
          </a:p>
        </p:txBody>
      </p:sp>
      <p:sp>
        <p:nvSpPr>
          <p:cNvPr id="151" name=""/>
          <p:cNvSpPr/>
          <p:nvPr/>
        </p:nvSpPr>
        <p:spPr>
          <a:xfrm>
            <a:off x="1130760" y="5076000"/>
            <a:ext cx="9848520" cy="1024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a:t>
            </a:r>
            <a:r>
              <a:rPr b="1" lang="en-PH" sz="1800" spc="-1" strike="noStrike">
                <a:solidFill>
                  <a:srgbClr val="000000"/>
                </a:solidFill>
                <a:latin typeface="Lato"/>
                <a:ea typeface="DejaVu Sans"/>
              </a:rPr>
              <a:t>Vocal</a:t>
            </a:r>
            <a:r>
              <a:rPr b="0" lang="en-PH" sz="1800" spc="-1" strike="noStrike">
                <a:solidFill>
                  <a:srgbClr val="000000"/>
                </a:solidFill>
                <a:latin typeface="Lato"/>
                <a:ea typeface="DejaVu Sans"/>
              </a:rPr>
              <a:t> part expresses the importance of speech patterns and techniques like limiting</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mumbling of words.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3134880" y="585720"/>
            <a:ext cx="8564400" cy="67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Oral Language at Work</a:t>
            </a:r>
            <a:endParaRPr b="0" lang="en-PH" sz="3600" spc="-1" strike="noStrike">
              <a:latin typeface="Arial"/>
            </a:endParaRPr>
          </a:p>
        </p:txBody>
      </p:sp>
      <p:sp>
        <p:nvSpPr>
          <p:cNvPr id="153" name=""/>
          <p:cNvSpPr/>
          <p:nvPr/>
        </p:nvSpPr>
        <p:spPr>
          <a:xfrm>
            <a:off x="1440000" y="1564920"/>
            <a:ext cx="719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 following are the </a:t>
            </a:r>
            <a:r>
              <a:rPr b="1" lang="en-PH" sz="1800" spc="-1" strike="noStrike">
                <a:solidFill>
                  <a:srgbClr val="000000"/>
                </a:solidFill>
                <a:latin typeface="Lato"/>
                <a:ea typeface="DejaVu Sans"/>
              </a:rPr>
              <a:t>three categories of public speaking</a:t>
            </a:r>
            <a:r>
              <a:rPr b="0" lang="en-PH" sz="1800" spc="-1" strike="noStrike">
                <a:solidFill>
                  <a:srgbClr val="000000"/>
                </a:solidFill>
                <a:latin typeface="Lato"/>
                <a:ea typeface="DejaVu Sans"/>
              </a:rPr>
              <a:t>:</a:t>
            </a:r>
            <a:endParaRPr b="0" lang="en-PH" sz="1800" spc="-1" strike="noStrike">
              <a:latin typeface="Arial"/>
            </a:endParaRPr>
          </a:p>
        </p:txBody>
      </p:sp>
      <p:sp>
        <p:nvSpPr>
          <p:cNvPr id="154" name=""/>
          <p:cNvSpPr/>
          <p:nvPr/>
        </p:nvSpPr>
        <p:spPr>
          <a:xfrm>
            <a:off x="1440000" y="2160000"/>
            <a:ext cx="935928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Speaking to inform</a:t>
            </a:r>
            <a:r>
              <a:rPr b="0" lang="en-PH" sz="1800" spc="-1" strike="noStrike">
                <a:solidFill>
                  <a:srgbClr val="000000"/>
                </a:solidFill>
                <a:latin typeface="Lato"/>
                <a:ea typeface="DejaVu Sans"/>
              </a:rPr>
              <a:t> is informing others or getting information out. This may be a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report of your progress regarding your project or a reminder for someone to work on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something.</a:t>
            </a:r>
            <a:endParaRPr b="0" lang="en-PH" sz="1800" spc="-1" strike="noStrike">
              <a:latin typeface="Arial"/>
            </a:endParaRPr>
          </a:p>
        </p:txBody>
      </p:sp>
      <p:sp>
        <p:nvSpPr>
          <p:cNvPr id="155" name=""/>
          <p:cNvSpPr/>
          <p:nvPr/>
        </p:nvSpPr>
        <p:spPr>
          <a:xfrm>
            <a:off x="1440000" y="3364200"/>
            <a:ext cx="917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Speaking to persuade</a:t>
            </a:r>
            <a:r>
              <a:rPr b="0" lang="en-PH" sz="1800" spc="-1" strike="noStrike">
                <a:solidFill>
                  <a:srgbClr val="000000"/>
                </a:solidFill>
                <a:latin typeface="Lato"/>
                <a:ea typeface="DejaVu Sans"/>
              </a:rPr>
              <a:t> is communicating the information to a large audience to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convince them about what you believe in. This can be in a debate or formal speech.</a:t>
            </a:r>
            <a:endParaRPr b="0" lang="en-PH" sz="1800" spc="-1" strike="noStrike">
              <a:latin typeface="Arial"/>
            </a:endParaRPr>
          </a:p>
        </p:txBody>
      </p:sp>
      <p:sp>
        <p:nvSpPr>
          <p:cNvPr id="156" name=""/>
          <p:cNvSpPr/>
          <p:nvPr/>
        </p:nvSpPr>
        <p:spPr>
          <a:xfrm>
            <a:off x="1456200" y="4356000"/>
            <a:ext cx="9163080" cy="1927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Speaking to entertain</a:t>
            </a:r>
            <a:r>
              <a:rPr b="0" lang="en-PH" sz="1800" spc="-1" strike="noStrike">
                <a:solidFill>
                  <a:srgbClr val="000000"/>
                </a:solidFill>
                <a:latin typeface="Lato"/>
                <a:ea typeface="DejaVu Sans"/>
              </a:rPr>
              <a:t> is a type of public speaking wherein the main purpose is to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entertain the audience and not just inform them. This is mostly used for award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ceremonies, wedding speeches, comedy sketches, poetry reading, and the like.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3134880" y="585720"/>
            <a:ext cx="8564400" cy="67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Oral Language at Work</a:t>
            </a:r>
            <a:endParaRPr b="0" lang="en-PH" sz="3600" spc="-1" strike="noStrike">
              <a:latin typeface="Arial"/>
            </a:endParaRPr>
          </a:p>
        </p:txBody>
      </p:sp>
      <p:sp>
        <p:nvSpPr>
          <p:cNvPr id="158" name=""/>
          <p:cNvSpPr/>
          <p:nvPr/>
        </p:nvSpPr>
        <p:spPr>
          <a:xfrm>
            <a:off x="1278360" y="1512000"/>
            <a:ext cx="100609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To add, in public speaking, you have to master some essential points, which are the following:</a:t>
            </a:r>
            <a:endParaRPr b="0" lang="en-PH" sz="1800" spc="-1" strike="noStrike">
              <a:latin typeface="Arial"/>
            </a:endParaRPr>
          </a:p>
        </p:txBody>
      </p:sp>
      <p:sp>
        <p:nvSpPr>
          <p:cNvPr id="159" name=""/>
          <p:cNvSpPr/>
          <p:nvPr/>
        </p:nvSpPr>
        <p:spPr>
          <a:xfrm>
            <a:off x="1296000" y="2052000"/>
            <a:ext cx="9503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Practice and rehearse</a:t>
            </a:r>
            <a:r>
              <a:rPr b="0" lang="en-PH" sz="1800" spc="-1" strike="noStrike">
                <a:solidFill>
                  <a:srgbClr val="000000"/>
                </a:solidFill>
                <a:latin typeface="Lato"/>
                <a:ea typeface="DejaVu Sans"/>
              </a:rPr>
              <a:t> your text several times, maybe in front of a mirror or in front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of a friend or family. Rehearsal is the key to a good speech.</a:t>
            </a:r>
            <a:endParaRPr b="0" lang="en-PH" sz="1800" spc="-1" strike="noStrike">
              <a:latin typeface="Arial"/>
            </a:endParaRPr>
          </a:p>
        </p:txBody>
      </p:sp>
      <p:sp>
        <p:nvSpPr>
          <p:cNvPr id="160" name=""/>
          <p:cNvSpPr/>
          <p:nvPr/>
        </p:nvSpPr>
        <p:spPr>
          <a:xfrm>
            <a:off x="1302120" y="2866680"/>
            <a:ext cx="949716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Study your audience</a:t>
            </a:r>
            <a:r>
              <a:rPr b="0" lang="en-PH" sz="1800" spc="-1" strike="noStrike">
                <a:solidFill>
                  <a:srgbClr val="000000"/>
                </a:solidFill>
                <a:latin typeface="Lato"/>
                <a:ea typeface="DejaVu Sans"/>
              </a:rPr>
              <a:t> while you are preparing your speech. This means you have to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craft your speech around your audience’s expectations and your ideas.</a:t>
            </a:r>
            <a:endParaRPr b="0" lang="en-PH" sz="1800" spc="-1" strike="noStrike">
              <a:latin typeface="Arial"/>
            </a:endParaRPr>
          </a:p>
        </p:txBody>
      </p:sp>
      <p:sp>
        <p:nvSpPr>
          <p:cNvPr id="161" name=""/>
          <p:cNvSpPr/>
          <p:nvPr/>
        </p:nvSpPr>
        <p:spPr>
          <a:xfrm>
            <a:off x="1297080" y="3744000"/>
            <a:ext cx="986220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Level with your audience</a:t>
            </a:r>
            <a:r>
              <a:rPr b="0" lang="en-PH" sz="1800" spc="-1" strike="noStrike">
                <a:solidFill>
                  <a:srgbClr val="000000"/>
                </a:solidFill>
                <a:latin typeface="Lato"/>
                <a:ea typeface="DejaVu Sans"/>
              </a:rPr>
              <a:t>, meaning your speech must be simple, direct, and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communicative. The message must be clear by using concrete examples.</a:t>
            </a:r>
            <a:endParaRPr b="0" lang="en-PH" sz="1800" spc="-1" strike="noStrike">
              <a:latin typeface="Arial"/>
            </a:endParaRPr>
          </a:p>
        </p:txBody>
      </p:sp>
      <p:sp>
        <p:nvSpPr>
          <p:cNvPr id="162" name=""/>
          <p:cNvSpPr/>
          <p:nvPr/>
        </p:nvSpPr>
        <p:spPr>
          <a:xfrm>
            <a:off x="1297080" y="4644000"/>
            <a:ext cx="950220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a:t>
            </a:r>
            <a:r>
              <a:rPr b="1" lang="en-PH" sz="1800" spc="-1" strike="noStrike">
                <a:solidFill>
                  <a:srgbClr val="000000"/>
                </a:solidFill>
                <a:latin typeface="Lato"/>
                <a:ea typeface="DejaVu Sans"/>
              </a:rPr>
              <a:t>Consider form</a:t>
            </a:r>
            <a:r>
              <a:rPr b="0" lang="en-PH" sz="1800" spc="-1" strike="noStrike">
                <a:solidFill>
                  <a:srgbClr val="000000"/>
                </a:solidFill>
                <a:latin typeface="Lato"/>
                <a:ea typeface="DejaVu Sans"/>
              </a:rPr>
              <a:t>. The speaker’s personality, eye contact with the audience, voice, and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gestures determine the quality of a speech.</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3134880" y="720000"/>
            <a:ext cx="8564400" cy="67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Oral Language at Work</a:t>
            </a:r>
            <a:endParaRPr b="0" lang="en-PH" sz="3600" spc="-1" strike="noStrike">
              <a:latin typeface="Arial"/>
            </a:endParaRPr>
          </a:p>
        </p:txBody>
      </p:sp>
      <p:sp>
        <p:nvSpPr>
          <p:cNvPr id="164" name=""/>
          <p:cNvSpPr/>
          <p:nvPr/>
        </p:nvSpPr>
        <p:spPr>
          <a:xfrm>
            <a:off x="1739520" y="1766880"/>
            <a:ext cx="880776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5. </a:t>
            </a:r>
            <a:r>
              <a:rPr b="1" lang="en-PH" sz="1800" spc="-1" strike="noStrike">
                <a:solidFill>
                  <a:srgbClr val="000000"/>
                </a:solidFill>
                <a:latin typeface="Lato"/>
                <a:ea typeface="DejaVu Sans"/>
              </a:rPr>
              <a:t>Demonstrate eye contact</a:t>
            </a:r>
            <a:r>
              <a:rPr b="0" lang="en-PH" sz="1800" spc="-1" strike="noStrike">
                <a:solidFill>
                  <a:srgbClr val="000000"/>
                </a:solidFill>
                <a:latin typeface="Lato"/>
                <a:ea typeface="DejaVu Sans"/>
              </a:rPr>
              <a:t> to make your audience believe what you are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saying. Remember that your mouth speaks, but your eyes communicate.</a:t>
            </a:r>
            <a:endParaRPr b="0" lang="en-PH" sz="1800" spc="-1" strike="noStrike">
              <a:latin typeface="Arial"/>
            </a:endParaRPr>
          </a:p>
        </p:txBody>
      </p:sp>
      <p:sp>
        <p:nvSpPr>
          <p:cNvPr id="165" name=""/>
          <p:cNvSpPr/>
          <p:nvPr/>
        </p:nvSpPr>
        <p:spPr>
          <a:xfrm>
            <a:off x="1692000" y="2821680"/>
            <a:ext cx="881928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6. </a:t>
            </a:r>
            <a:r>
              <a:rPr b="1" lang="en-PH" sz="1800" spc="-1" strike="noStrike">
                <a:solidFill>
                  <a:srgbClr val="000000"/>
                </a:solidFill>
                <a:latin typeface="Lato"/>
                <a:ea typeface="DejaVu Sans"/>
              </a:rPr>
              <a:t>Use your voice</a:t>
            </a:r>
            <a:r>
              <a:rPr b="0" lang="en-PH" sz="1800" spc="-1" strike="noStrike">
                <a:solidFill>
                  <a:srgbClr val="000000"/>
                </a:solidFill>
                <a:latin typeface="Lato"/>
                <a:ea typeface="DejaVu Sans"/>
              </a:rPr>
              <a:t> strong enough for the audience to feel. Vary your voice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depending on the need and/or purpose. Your voice should not be monotonous;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otherwise, you might make your audience sleep or feel bored.</a:t>
            </a:r>
            <a:endParaRPr b="0" lang="en-PH" sz="1800" spc="-1" strike="noStrike">
              <a:latin typeface="Arial"/>
            </a:endParaRPr>
          </a:p>
        </p:txBody>
      </p:sp>
      <p:sp>
        <p:nvSpPr>
          <p:cNvPr id="166" name=""/>
          <p:cNvSpPr/>
          <p:nvPr/>
        </p:nvSpPr>
        <p:spPr>
          <a:xfrm>
            <a:off x="1692000" y="4248000"/>
            <a:ext cx="899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7. </a:t>
            </a:r>
            <a:r>
              <a:rPr b="1" lang="en-PH" sz="1800" spc="-1" strike="noStrike">
                <a:solidFill>
                  <a:srgbClr val="000000"/>
                </a:solidFill>
                <a:latin typeface="Lato"/>
                <a:ea typeface="DejaVu Sans"/>
              </a:rPr>
              <a:t>Carefully apply gestures</a:t>
            </a:r>
            <a:r>
              <a:rPr b="0" lang="en-PH" sz="1800" spc="-1" strike="noStrike">
                <a:solidFill>
                  <a:srgbClr val="000000"/>
                </a:solidFill>
                <a:latin typeface="Lato"/>
                <a:ea typeface="DejaVu Sans"/>
              </a:rPr>
              <a:t>. Gestures also communicate. These are determined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by cultures, so you must stay at the level of universally recognized cultures.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3242880" y="612000"/>
            <a:ext cx="8564400" cy="67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Oral Language at Work</a:t>
            </a:r>
            <a:endParaRPr b="0" lang="en-PH" sz="3600" spc="-1" strike="noStrike">
              <a:latin typeface="Arial"/>
            </a:endParaRPr>
          </a:p>
        </p:txBody>
      </p:sp>
      <p:sp>
        <p:nvSpPr>
          <p:cNvPr id="168" name=""/>
          <p:cNvSpPr/>
          <p:nvPr/>
        </p:nvSpPr>
        <p:spPr>
          <a:xfrm>
            <a:off x="1440000" y="1525680"/>
            <a:ext cx="9359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While practicing the art of public speaking, do not forget that there are ethics to be followed in public speaking. We can say these are guidelines or a code of conduct every public speaker must observe.</a:t>
            </a:r>
            <a:endParaRPr b="0" lang="en-PH" sz="1800" spc="-1" strike="noStrike">
              <a:latin typeface="Arial"/>
            </a:endParaRPr>
          </a:p>
        </p:txBody>
      </p:sp>
      <p:sp>
        <p:nvSpPr>
          <p:cNvPr id="169" name=""/>
          <p:cNvSpPr/>
          <p:nvPr/>
        </p:nvSpPr>
        <p:spPr>
          <a:xfrm>
            <a:off x="1440000" y="2736000"/>
            <a:ext cx="8099280" cy="34596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1. Show respect to your audience.</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2. Respect your audience’s time.</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3. Prepare your speech.</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4. Be honest, and don’t mislead your audience.</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5. Avoid plagiarism.</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6. Ensure that your objective is ethical.</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7. Be yourself.</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3060000" y="900000"/>
            <a:ext cx="8564400" cy="673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PingFang SC"/>
              </a:rPr>
              <a:t>Oral Language at Work</a:t>
            </a:r>
            <a:endParaRPr b="0" lang="en-PH" sz="3600" spc="-1" strike="noStrike">
              <a:latin typeface="Arial"/>
            </a:endParaRPr>
          </a:p>
        </p:txBody>
      </p:sp>
      <p:sp>
        <p:nvSpPr>
          <p:cNvPr id="171" name=""/>
          <p:cNvSpPr/>
          <p:nvPr/>
        </p:nvSpPr>
        <p:spPr>
          <a:xfrm>
            <a:off x="1548000" y="2340000"/>
            <a:ext cx="9528480" cy="2331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1800" spc="-1" strike="noStrike">
                <a:solidFill>
                  <a:srgbClr val="000000"/>
                </a:solidFill>
                <a:latin typeface="Lato"/>
                <a:ea typeface="DejaVu Sans"/>
              </a:rPr>
              <a:t>Answer the following questions. </a:t>
            </a: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ŽRãþ"/>
              </a:rPr>
              <a:t>1. How do you differentiate formal speech from informal speech? Explain your answer.</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ŽRãþ"/>
              </a:rPr>
              <a:t>2. In your own words, how do you define and elaborate public speaking? Enumerate and</a:t>
            </a:r>
            <a:endParaRPr b="0" lang="en-PH" sz="1800" spc="-1" strike="noStrike">
              <a:latin typeface="Arial"/>
            </a:endParaRPr>
          </a:p>
          <a:p>
            <a:pPr>
              <a:lnSpc>
                <a:spcPct val="100000"/>
              </a:lnSpc>
              <a:spcBef>
                <a:spcPts val="850"/>
              </a:spcBef>
              <a:spcAft>
                <a:spcPts val="850"/>
              </a:spcAft>
              <a:buNone/>
            </a:pPr>
            <a:r>
              <a:rPr b="0" lang="en-PH" sz="1800" spc="-1" strike="noStrike">
                <a:solidFill>
                  <a:srgbClr val="000000"/>
                </a:solidFill>
                <a:latin typeface="Lato"/>
                <a:ea typeface="ŽRãþ"/>
              </a:rPr>
              <a:t>    </a:t>
            </a:r>
            <a:r>
              <a:rPr b="0" lang="en-PH" sz="1800" spc="-1" strike="noStrike">
                <a:solidFill>
                  <a:srgbClr val="000000"/>
                </a:solidFill>
                <a:latin typeface="Lato"/>
                <a:ea typeface="ŽRãþ"/>
              </a:rPr>
              <a:t>explain the categories of public speaking.</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Arial"/>
                <a:ea typeface="PingFang SC"/>
              </a:rPr>
              <a:t>3. Give at least three (3) guidelines or a code of conduct to be followed in public speaking.</a:t>
            </a:r>
            <a:endParaRPr b="0" lang="en-PH" sz="1800" spc="-1" strike="noStrike">
              <a:latin typeface="Arial"/>
            </a:endParaRPr>
          </a:p>
          <a:p>
            <a:pPr>
              <a:lnSpc>
                <a:spcPct val="100000"/>
              </a:lnSpc>
              <a:spcBef>
                <a:spcPts val="283"/>
              </a:spcBef>
              <a:spcAft>
                <a:spcPts val="283"/>
              </a:spcAft>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3611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2023-07-10T17:58:33Z</dcterms:modified>
  <cp:revision>203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