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2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12560" cy="6778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19440" cy="2719440"/>
          </a:xfrm>
          <a:prstGeom prst="rect">
            <a:avLst/>
          </a:prstGeom>
          <a:ln w="0">
            <a:noFill/>
          </a:ln>
        </p:spPr>
      </p:pic>
      <p:sp>
        <p:nvSpPr>
          <p:cNvPr id="2" name="Rectangle 5"/>
          <p:cNvSpPr/>
          <p:nvPr/>
        </p:nvSpPr>
        <p:spPr>
          <a:xfrm>
            <a:off x="3487320" y="1475280"/>
            <a:ext cx="8624880" cy="3782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24880" cy="304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12560" cy="555480"/>
          </a:xfrm>
          <a:prstGeom prst="rect">
            <a:avLst/>
          </a:prstGeom>
          <a:ln w="0">
            <a:noFill/>
          </a:ln>
        </p:spPr>
      </p:pic>
      <p:sp>
        <p:nvSpPr>
          <p:cNvPr id="43" name="Rectangle 7"/>
          <p:cNvSpPr/>
          <p:nvPr/>
        </p:nvSpPr>
        <p:spPr>
          <a:xfrm>
            <a:off x="10868760" y="0"/>
            <a:ext cx="891000" cy="891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55080" cy="955080"/>
          </a:xfrm>
          <a:prstGeom prst="rect">
            <a:avLst/>
          </a:prstGeom>
          <a:ln w="0">
            <a:noFill/>
          </a:ln>
        </p:spPr>
      </p:pic>
      <p:sp>
        <p:nvSpPr>
          <p:cNvPr id="45" name="TextBox 9"/>
          <p:cNvSpPr/>
          <p:nvPr/>
        </p:nvSpPr>
        <p:spPr>
          <a:xfrm>
            <a:off x="185400" y="6362280"/>
            <a:ext cx="4612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36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12560" cy="555480"/>
          </a:xfrm>
          <a:prstGeom prst="rect">
            <a:avLst/>
          </a:prstGeom>
          <a:ln w="0">
            <a:noFill/>
          </a:ln>
        </p:spPr>
      </p:pic>
      <p:sp>
        <p:nvSpPr>
          <p:cNvPr id="86" name="Rectangle 7"/>
          <p:cNvSpPr/>
          <p:nvPr/>
        </p:nvSpPr>
        <p:spPr>
          <a:xfrm>
            <a:off x="10868760" y="0"/>
            <a:ext cx="891000" cy="891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55080" cy="955080"/>
          </a:xfrm>
          <a:prstGeom prst="rect">
            <a:avLst/>
          </a:prstGeom>
          <a:ln w="0">
            <a:noFill/>
          </a:ln>
        </p:spPr>
      </p:pic>
      <p:sp>
        <p:nvSpPr>
          <p:cNvPr id="88" name="TextBox 9"/>
          <p:cNvSpPr/>
          <p:nvPr/>
        </p:nvSpPr>
        <p:spPr>
          <a:xfrm>
            <a:off x="185400" y="6362280"/>
            <a:ext cx="4612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36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36880" cy="330516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3996000" y="2774880"/>
            <a:ext cx="7546680" cy="130824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4000" spc="-1" strike="noStrike">
                <a:solidFill>
                  <a:srgbClr val="ffffff"/>
                </a:solidFill>
                <a:latin typeface="Lato"/>
                <a:ea typeface="AppleSystemUIFont"/>
              </a:rPr>
              <a:t>Mean, Median, and Mode of Grouped Data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203" name="PlaceHolder 2"/>
          <p:cNvSpPr>
            <a:spLocks noGrp="1"/>
          </p:cNvSpPr>
          <p:nvPr>
            <p:ph/>
          </p:nvPr>
        </p:nvSpPr>
        <p:spPr>
          <a:xfrm>
            <a:off x="609480" y="900000"/>
            <a:ext cx="10910520" cy="1260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Solution:</a:t>
            </a:r>
            <a:endParaRPr b="0" lang="en-PH" sz="2000" spc="-1" strike="noStrike">
              <a:latin typeface="Lato"/>
            </a:endParaRPr>
          </a:p>
          <a:p>
            <a:pPr algn="just">
              <a:spcBef>
                <a:spcPts val="1417"/>
              </a:spcBef>
              <a:buNone/>
            </a:pPr>
            <a:r>
              <a:rPr b="0" lang="en-PH" sz="2000" spc="-1" strike="noStrike">
                <a:latin typeface="Lato"/>
              </a:rPr>
              <a:t>Find the mid-value (X) of each class and solve for fX. Here is a sample computation of mid-value and fX.</a:t>
            </a:r>
            <a:endParaRPr b="0" lang="en-PH" sz="2000" spc="-1" strike="noStrike">
              <a:latin typeface="Lato"/>
            </a:endParaRPr>
          </a:p>
        </p:txBody>
      </p:sp>
      <mc:AlternateContent>
        <mc:Choice xmlns:a14="http://schemas.microsoft.com/office/drawing/2010/main" Requires="a14">
          <p:sp>
            <p:nvSpPr>
              <p:cNvPr id="204"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p:sp>
        <p:nvSpPr>
          <p:cNvPr id="205" name="PlaceHolder 22"/>
          <p:cNvSpPr txBox="1"/>
          <p:nvPr/>
        </p:nvSpPr>
        <p:spPr>
          <a:xfrm>
            <a:off x="609840" y="1980000"/>
            <a:ext cx="4430160" cy="4140000"/>
          </a:xfrm>
          <a:prstGeom prst="rect">
            <a:avLst/>
          </a:prstGeom>
          <a:noFill/>
          <a:ln w="0">
            <a:noFill/>
          </a:ln>
        </p:spPr>
        <p:txBody>
          <a:bodyPr lIns="0" rIns="0" tIns="0" bIns="0" anchor="t">
            <a:normAutofit/>
          </a:bodyPr>
          <a:p>
            <a:pPr algn="just">
              <a:spcBef>
                <a:spcPts val="1417"/>
              </a:spcBef>
              <a:buNone/>
            </a:pPr>
            <a:r>
              <a:rPr b="0" lang="en-PH" sz="2000" spc="-1" strike="noStrike">
                <a:latin typeface="Lato"/>
              </a:rPr>
              <a:t>Mid-value for 0 ≤ x &lt; 2 class:</a:t>
            </a:r>
            <a:endParaRPr b="0" lang="en-PH" sz="2000" spc="-1" strike="noStrike">
              <a:latin typeface="Lato"/>
            </a:endParaRPr>
          </a:p>
          <a:p>
            <a:pPr algn="just">
              <a:spcBef>
                <a:spcPts val="1417"/>
              </a:spcBef>
              <a:buNone/>
            </a:pPr>
            <a:r>
              <a:rPr b="0" lang="en-PH" sz="2000" spc="-1" strike="noStrike">
                <a:latin typeface="Lato"/>
              </a:rPr>
              <a:t>fX for 0 ≤ x &lt; 2 class: 1×16 = 16</a:t>
            </a:r>
            <a:endParaRPr b="0" lang="en-PH" sz="2000" spc="-1" strike="noStrike">
              <a:latin typeface="Lato"/>
            </a:endParaRPr>
          </a:p>
          <a:p>
            <a:pPr algn="just">
              <a:spcBef>
                <a:spcPts val="1417"/>
              </a:spcBef>
              <a:buNone/>
            </a:pPr>
            <a:endParaRPr b="0" lang="en-PH" sz="2000" spc="-1" strike="noStrike">
              <a:latin typeface="Lato"/>
            </a:endParaRPr>
          </a:p>
          <a:p>
            <a:pPr algn="just">
              <a:buNone/>
            </a:pPr>
            <a:r>
              <a:rPr b="0" lang="en-PH" sz="2000" spc="-1" strike="noStrike">
                <a:latin typeface="Lato"/>
              </a:rPr>
              <a:t>Solving for </a:t>
            </a:r>
            <a:r>
              <a:rPr b="1" lang="en-PH" sz="2000" spc="-1" strike="noStrike">
                <a:latin typeface="Lato"/>
              </a:rPr>
              <a:t>Σf</a:t>
            </a:r>
            <a:r>
              <a:rPr b="0" lang="en-PH" sz="2000" spc="-1" strike="noStrike">
                <a:latin typeface="Lato"/>
              </a:rPr>
              <a:t> ,</a:t>
            </a:r>
            <a:endParaRPr b="0" lang="en-PH" sz="2000" spc="-1" strike="noStrike">
              <a:latin typeface="Lato"/>
              <a:ea typeface="PingFang SC"/>
            </a:endParaRPr>
          </a:p>
          <a:p>
            <a:pPr algn="ctr">
              <a:buNone/>
            </a:pPr>
            <a:r>
              <a:rPr b="1" lang="en-PH" sz="2000" spc="-1" strike="noStrike">
                <a:latin typeface="Lato"/>
              </a:rPr>
              <a:t>Σf</a:t>
            </a:r>
            <a:r>
              <a:rPr b="0" lang="en-PH" sz="2000" spc="-1" strike="noStrike">
                <a:latin typeface="Lato"/>
              </a:rPr>
              <a:t> = 16 + 43 + 30 + 40 + 21= 150.</a:t>
            </a:r>
            <a:endParaRPr b="0" lang="en-PH" sz="2000" spc="-1" strike="noStrike">
              <a:latin typeface="Lato"/>
              <a:ea typeface="PingFang SC"/>
            </a:endParaRPr>
          </a:p>
          <a:p>
            <a:pPr algn="ctr">
              <a:buNone/>
            </a:pPr>
            <a:endParaRPr b="0" lang="en-PH" sz="2000" spc="-1" strike="noStrike">
              <a:latin typeface="Lato"/>
              <a:ea typeface="PingFang SC"/>
            </a:endParaRPr>
          </a:p>
          <a:p>
            <a:r>
              <a:rPr b="0" lang="en-PH" sz="2000" spc="-1" strike="noStrike">
                <a:latin typeface="Lato"/>
              </a:rPr>
              <a:t>Solving for </a:t>
            </a:r>
            <a:r>
              <a:rPr b="1" lang="en-PH" sz="2000" spc="-1" strike="noStrike">
                <a:latin typeface="Lato"/>
              </a:rPr>
              <a:t>Σ(fX )</a:t>
            </a:r>
            <a:r>
              <a:rPr b="0" lang="en-PH" sz="2000" spc="-1" strike="noStrike">
                <a:latin typeface="Lato"/>
              </a:rPr>
              <a:t>,</a:t>
            </a:r>
            <a:endParaRPr b="0" lang="en-PH" sz="2000" spc="-1" strike="noStrike">
              <a:latin typeface="Lato"/>
              <a:ea typeface="PingFang SC"/>
            </a:endParaRPr>
          </a:p>
          <a:p>
            <a:pPr algn="ctr">
              <a:buNone/>
            </a:pPr>
            <a:r>
              <a:rPr b="1" lang="en-PH" sz="2000" spc="-1" strike="noStrike">
                <a:latin typeface="Lato"/>
              </a:rPr>
              <a:t>Σf</a:t>
            </a:r>
            <a:r>
              <a:rPr b="0" lang="en-PH" sz="2000" spc="-1" strike="noStrike">
                <a:latin typeface="Lato"/>
              </a:rPr>
              <a:t> = 16 +129 +150 + 280 +189 = 764.</a:t>
            </a:r>
            <a:endParaRPr b="0" lang="en-PH" sz="2000" spc="-1" strike="noStrike">
              <a:latin typeface="Lato"/>
              <a:ea typeface="PingFang SC"/>
            </a:endParaRPr>
          </a:p>
          <a:p>
            <a:endParaRPr b="0" lang="en-PH" sz="2000" spc="-1" strike="noStrike">
              <a:latin typeface="Lato"/>
              <a:ea typeface="PingFang SC"/>
            </a:endParaRPr>
          </a:p>
          <a:p>
            <a:r>
              <a:rPr b="0" lang="en-PH" sz="2000" spc="-1" strike="noStrike">
                <a:latin typeface="Lato"/>
              </a:rPr>
              <a:t>Find the mean using the given formula.</a:t>
            </a:r>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a:p>
            <a:endParaRPr b="0" lang="en-PH" sz="2000" spc="-1" strike="noStrike">
              <a:latin typeface="Lato"/>
              <a:ea typeface="PingFang SC"/>
            </a:endParaRPr>
          </a:p>
        </p:txBody>
      </p:sp>
      <p:pic>
        <p:nvPicPr>
          <p:cNvPr id="206" name="" descr=""/>
          <p:cNvPicPr/>
          <p:nvPr/>
        </p:nvPicPr>
        <p:blipFill>
          <a:blip r:embed="rId1"/>
          <a:stretch/>
        </p:blipFill>
        <p:spPr>
          <a:xfrm>
            <a:off x="3869640" y="1872000"/>
            <a:ext cx="1170360" cy="534960"/>
          </a:xfrm>
          <a:prstGeom prst="rect">
            <a:avLst/>
          </a:prstGeom>
          <a:ln w="0">
            <a:noFill/>
          </a:ln>
        </p:spPr>
      </p:pic>
      <p:pic>
        <p:nvPicPr>
          <p:cNvPr id="207" name="" descr=""/>
          <p:cNvPicPr/>
          <p:nvPr/>
        </p:nvPicPr>
        <p:blipFill>
          <a:blip r:embed="rId2"/>
          <a:stretch/>
        </p:blipFill>
        <p:spPr>
          <a:xfrm>
            <a:off x="899280" y="5415120"/>
            <a:ext cx="3913560" cy="668880"/>
          </a:xfrm>
          <a:prstGeom prst="rect">
            <a:avLst/>
          </a:prstGeom>
          <a:ln w="0">
            <a:noFill/>
          </a:ln>
        </p:spPr>
      </p:pic>
      <p:sp>
        <p:nvSpPr>
          <p:cNvPr id="208" name="PlaceHolder 23"/>
          <p:cNvSpPr txBox="1"/>
          <p:nvPr/>
        </p:nvSpPr>
        <p:spPr>
          <a:xfrm>
            <a:off x="5757840" y="5220000"/>
            <a:ext cx="6302160" cy="1080000"/>
          </a:xfrm>
          <a:prstGeom prst="rect">
            <a:avLst/>
          </a:prstGeom>
          <a:noFill/>
          <a:ln w="0">
            <a:noFill/>
          </a:ln>
        </p:spPr>
        <p:txBody>
          <a:bodyPr lIns="0" rIns="0" tIns="0" bIns="0" anchor="t">
            <a:normAutofit/>
          </a:bodyPr>
          <a:p>
            <a:pPr algn="just">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The estimated mean is 5.09. Hence, you can say that the students spend an estimated average of 5.09 h using their phones during the weekend.</a:t>
            </a:r>
            <a:endParaRPr b="0" lang="en-PH" sz="2000" spc="-1" strike="noStrike">
              <a:latin typeface="Lato"/>
            </a:endParaRPr>
          </a:p>
        </p:txBody>
      </p:sp>
      <p:graphicFrame>
        <p:nvGraphicFramePr>
          <p:cNvPr id="209" name=""/>
          <p:cNvGraphicFramePr/>
          <p:nvPr/>
        </p:nvGraphicFramePr>
        <p:xfrm>
          <a:off x="5749200" y="1758600"/>
          <a:ext cx="6310800" cy="3389400"/>
        </p:xfrm>
        <a:graphic>
          <a:graphicData uri="http://schemas.openxmlformats.org/drawingml/2006/table">
            <a:tbl>
              <a:tblPr/>
              <a:tblGrid>
                <a:gridCol w="1577160"/>
                <a:gridCol w="1577160"/>
                <a:gridCol w="1577160"/>
                <a:gridCol w="1579320"/>
              </a:tblGrid>
              <a:tr h="564840">
                <a:tc>
                  <a:txBody>
                    <a:bodyPr lIns="90000" rIns="90000" tIns="46800" bIns="46800" anchor="ctr">
                      <a:noAutofit/>
                    </a:bodyPr>
                    <a:p>
                      <a:pPr algn="ctr">
                        <a:buNone/>
                      </a:pPr>
                      <a:r>
                        <a:rPr b="1" lang="en-PH" sz="1600" spc="-1" strike="noStrike">
                          <a:latin typeface="Lato"/>
                        </a:rPr>
                        <a:t>Number of Hours</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Frequency (f)</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Mid-Value (X)</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fX</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0 ≤ x &lt; 2</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2 ≤ x &lt; 4</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43</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3</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129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4 ≤ x &lt; 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30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150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6 ≤ x &lt; 8</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40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7</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280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5200">
                <a:tc>
                  <a:txBody>
                    <a:bodyPr lIns="90000" rIns="90000" tIns="46800" bIns="46800" anchor="ctr">
                      <a:noAutofit/>
                    </a:bodyPr>
                    <a:p>
                      <a:pPr algn="ctr">
                        <a:buNone/>
                      </a:pPr>
                      <a:r>
                        <a:rPr b="0" lang="en-PH" sz="1800" spc="-1" strike="noStrike">
                          <a:latin typeface="Lato"/>
                        </a:rPr>
                        <a:t>8 ≤ x &lt; 10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21</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189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211" name="PlaceHolder 2"/>
          <p:cNvSpPr>
            <a:spLocks noGrp="1"/>
          </p:cNvSpPr>
          <p:nvPr>
            <p:ph/>
          </p:nvPr>
        </p:nvSpPr>
        <p:spPr>
          <a:xfrm>
            <a:off x="609480" y="900000"/>
            <a:ext cx="10910520" cy="5220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Median</a:t>
            </a:r>
            <a:endParaRPr b="0" lang="en-PH" sz="2000" spc="-1" strike="noStrike">
              <a:latin typeface="Lato"/>
            </a:endParaRPr>
          </a:p>
          <a:p>
            <a:pPr algn="just">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The median (Md) is the middle most value of a data set arranged in ascending order. The median class refers to a class whose cumulative frequency is greater than or equal to half the total number of frequencies (H). The formula for finding the median of grouped data is given by</a:t>
            </a: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r>
              <a:rPr b="0" lang="en-PH" sz="2000" spc="-1" strike="noStrike">
                <a:latin typeface="Lato"/>
              </a:rPr>
              <a:t>where L is the lower limit of the median class;</a:t>
            </a:r>
            <a:endParaRPr b="0" lang="en-PH" sz="2000" spc="-1" strike="noStrike">
              <a:latin typeface="Lato"/>
            </a:endParaRPr>
          </a:p>
          <a:p>
            <a:pPr algn="just">
              <a:spcBef>
                <a:spcPts val="1417"/>
              </a:spcBef>
              <a:buNone/>
            </a:pPr>
            <a:r>
              <a:rPr b="0" lang="en-PH" sz="2000" spc="-1" strike="noStrike">
                <a:latin typeface="Lato"/>
              </a:rPr>
              <a:t>C is the cumulative frequency of the class before the median class;</a:t>
            </a:r>
            <a:endParaRPr b="0" lang="en-PH" sz="2000" spc="-1" strike="noStrike">
              <a:latin typeface="Lato"/>
            </a:endParaRPr>
          </a:p>
          <a:p>
            <a:pPr algn="just">
              <a:spcBef>
                <a:spcPts val="1417"/>
              </a:spcBef>
              <a:buNone/>
            </a:pPr>
            <a:r>
              <a:rPr b="0" lang="en-PH" sz="2000" spc="-1" strike="noStrike">
                <a:latin typeface="Lato"/>
              </a:rPr>
              <a:t>H is</a:t>
            </a:r>
            <a:endParaRPr b="0" lang="en-PH" sz="2000" spc="-1" strike="noStrike">
              <a:latin typeface="Lato"/>
            </a:endParaRPr>
          </a:p>
          <a:p>
            <a:pPr algn="just">
              <a:spcBef>
                <a:spcPts val="1417"/>
              </a:spcBef>
              <a:buNone/>
            </a:pPr>
            <a:r>
              <a:rPr b="0" lang="en-PH" sz="2000" spc="-1" strike="noStrike">
                <a:latin typeface="Lato"/>
              </a:rPr>
              <a:t>W is the class width; and</a:t>
            </a:r>
            <a:endParaRPr b="0" lang="en-PH" sz="2000" spc="-1" strike="noStrike">
              <a:latin typeface="Lato"/>
            </a:endParaRPr>
          </a:p>
          <a:p>
            <a:pPr algn="just">
              <a:spcBef>
                <a:spcPts val="1417"/>
              </a:spcBef>
              <a:buNone/>
            </a:pPr>
            <a:r>
              <a:rPr b="0" lang="en-PH" sz="2000" spc="-1" strike="noStrike">
                <a:latin typeface="Lato"/>
              </a:rPr>
              <a:t>F is the frequency of the median class. </a:t>
            </a:r>
            <a:endParaRPr b="0" lang="en-PH" sz="2000" spc="-1" strike="noStrike">
              <a:latin typeface="Lato"/>
            </a:endParaRPr>
          </a:p>
        </p:txBody>
      </p:sp>
      <mc:AlternateContent>
        <mc:Choice xmlns:a14="http://schemas.microsoft.com/office/drawing/2010/main" Requires="a14">
          <p:sp>
            <p:nvSpPr>
              <p:cNvPr id="212"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p:pic>
        <p:nvPicPr>
          <p:cNvPr id="213" name="" descr=""/>
          <p:cNvPicPr/>
          <p:nvPr/>
        </p:nvPicPr>
        <p:blipFill>
          <a:blip r:embed="rId1"/>
          <a:stretch/>
        </p:blipFill>
        <p:spPr>
          <a:xfrm>
            <a:off x="1116000" y="4248000"/>
            <a:ext cx="540000" cy="694440"/>
          </a:xfrm>
          <a:prstGeom prst="rect">
            <a:avLst/>
          </a:prstGeom>
          <a:ln w="0">
            <a:noFill/>
          </a:ln>
        </p:spPr>
      </p:pic>
      <p:pic>
        <p:nvPicPr>
          <p:cNvPr id="214" name="" descr=""/>
          <p:cNvPicPr/>
          <p:nvPr/>
        </p:nvPicPr>
        <p:blipFill>
          <a:blip r:embed="rId2"/>
          <a:stretch/>
        </p:blipFill>
        <p:spPr>
          <a:xfrm>
            <a:off x="4781160" y="2461320"/>
            <a:ext cx="2629800" cy="8557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216" name="PlaceHolder 2"/>
          <p:cNvSpPr>
            <a:spLocks noGrp="1"/>
          </p:cNvSpPr>
          <p:nvPr>
            <p:ph/>
          </p:nvPr>
        </p:nvSpPr>
        <p:spPr>
          <a:xfrm>
            <a:off x="609480" y="900000"/>
            <a:ext cx="10910520" cy="5220000"/>
          </a:xfrm>
          <a:prstGeom prst="rect">
            <a:avLst/>
          </a:prstGeom>
          <a:noFill/>
          <a:ln w="0">
            <a:noFill/>
          </a:ln>
        </p:spPr>
        <p:txBody>
          <a:bodyPr lIns="0" rIns="0" tIns="0" bIns="0" anchor="t">
            <a:normAutofit/>
          </a:bodyPr>
          <a:p>
            <a:pPr algn="just">
              <a:spcBef>
                <a:spcPts val="1417"/>
              </a:spcBef>
              <a:buNone/>
            </a:pPr>
            <a:endParaRPr b="0" lang="en-PH" sz="2000" spc="-1" strike="noStrike">
              <a:latin typeface="Lato"/>
            </a:endParaRPr>
          </a:p>
          <a:p>
            <a:pPr algn="just">
              <a:spcBef>
                <a:spcPts val="1417"/>
              </a:spcBef>
              <a:buNone/>
            </a:pPr>
            <a:r>
              <a:rPr b="0" lang="en-PH" sz="2000" spc="-1" strike="noStrike">
                <a:latin typeface="Lato"/>
              </a:rPr>
              <a:t>To find the median of grouped data,</a:t>
            </a:r>
            <a:endParaRPr b="0" lang="en-PH" sz="2000" spc="-1" strike="noStrike">
              <a:latin typeface="Lato"/>
            </a:endParaRPr>
          </a:p>
          <a:p>
            <a:pPr algn="just">
              <a:spcBef>
                <a:spcPts val="1417"/>
              </a:spcBef>
              <a:buNone/>
            </a:pPr>
            <a:r>
              <a:rPr b="0" lang="en-PH" sz="2000" spc="-1" strike="noStrike">
                <a:latin typeface="Lato"/>
              </a:rPr>
              <a:t>1. Find the cumulative frequency C of each class interval by adding the frequencies of the previous intervals and its succeeding intervals cumulatively.</a:t>
            </a:r>
            <a:endParaRPr b="0" lang="en-PH" sz="2000" spc="-1" strike="noStrike">
              <a:latin typeface="Lato"/>
            </a:endParaRPr>
          </a:p>
          <a:p>
            <a:pPr algn="just">
              <a:spcBef>
                <a:spcPts val="1417"/>
              </a:spcBef>
              <a:buNone/>
            </a:pPr>
            <a:r>
              <a:rPr b="0" lang="en-PH" sz="2000" spc="-1" strike="noStrike">
                <a:latin typeface="Lato"/>
              </a:rPr>
              <a:t>2. Calculate H.</a:t>
            </a:r>
            <a:endParaRPr b="0" lang="en-PH" sz="2000" spc="-1" strike="noStrike">
              <a:latin typeface="Lato"/>
            </a:endParaRPr>
          </a:p>
          <a:p>
            <a:pPr algn="just">
              <a:spcBef>
                <a:spcPts val="1417"/>
              </a:spcBef>
              <a:buNone/>
            </a:pPr>
            <a:r>
              <a:rPr b="0" lang="en-PH" sz="2000" spc="-1" strike="noStrike">
                <a:latin typeface="Lato"/>
              </a:rPr>
              <a:t>3. Determine the median class, its lower limit and frequency, and class width.</a:t>
            </a:r>
            <a:endParaRPr b="0" lang="en-PH" sz="2000" spc="-1" strike="noStrike">
              <a:latin typeface="Lato"/>
            </a:endParaRPr>
          </a:p>
          <a:p>
            <a:pPr algn="just">
              <a:spcBef>
                <a:spcPts val="1417"/>
              </a:spcBef>
              <a:buNone/>
            </a:pPr>
            <a:r>
              <a:rPr b="0" lang="en-PH" sz="2000" spc="-1" strike="noStrike">
                <a:latin typeface="Lato"/>
              </a:rPr>
              <a:t>4. Use the given formula to compute for the median.</a:t>
            </a:r>
            <a:endParaRPr b="0" lang="en-PH" sz="2000" spc="-1" strike="noStrike">
              <a:latin typeface="Lato"/>
            </a:endParaRPr>
          </a:p>
        </p:txBody>
      </p:sp>
      <mc:AlternateContent>
        <mc:Choice xmlns:a14="http://schemas.microsoft.com/office/drawing/2010/main" Requires="a14">
          <p:sp>
            <p:nvSpPr>
              <p:cNvPr id="217"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219" name="PlaceHolder 2"/>
          <p:cNvSpPr>
            <a:spLocks noGrp="1"/>
          </p:cNvSpPr>
          <p:nvPr>
            <p:ph/>
          </p:nvPr>
        </p:nvSpPr>
        <p:spPr>
          <a:xfrm>
            <a:off x="609480" y="1008000"/>
            <a:ext cx="10910520" cy="720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Example 3:</a:t>
            </a:r>
            <a:r>
              <a:rPr b="0" lang="en-PH" sz="2000" spc="-1" strike="noStrike">
                <a:latin typeface="Lato"/>
              </a:rPr>
              <a:t> Fifty bicycle riders recorded the time taken of their cycle around a park. Compute for the median time. Refer to Example 1 for the raw data.</a:t>
            </a:r>
            <a:endParaRPr b="0" lang="en-PH" sz="2000" spc="-1" strike="noStrike">
              <a:latin typeface="Lato"/>
            </a:endParaRPr>
          </a:p>
          <a:p>
            <a:pPr algn="just">
              <a:spcBef>
                <a:spcPts val="1417"/>
              </a:spcBef>
              <a:buNone/>
            </a:pPr>
            <a:endParaRPr b="0" lang="en-PH" sz="2000" spc="-1" strike="noStrike">
              <a:latin typeface="Lato"/>
            </a:endParaRPr>
          </a:p>
        </p:txBody>
      </p:sp>
      <mc:AlternateContent>
        <mc:Choice xmlns:a14="http://schemas.microsoft.com/office/drawing/2010/main" Requires="a14">
          <p:sp>
            <p:nvSpPr>
              <p:cNvPr id="220"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p:graphicFrame>
        <p:nvGraphicFramePr>
          <p:cNvPr id="221" name=""/>
          <p:cNvGraphicFramePr/>
          <p:nvPr/>
        </p:nvGraphicFramePr>
        <p:xfrm>
          <a:off x="1774800" y="1858680"/>
          <a:ext cx="3153960" cy="4032000"/>
        </p:xfrm>
        <a:graphic>
          <a:graphicData uri="http://schemas.openxmlformats.org/drawingml/2006/table">
            <a:tbl>
              <a:tblPr/>
              <a:tblGrid>
                <a:gridCol w="1577160"/>
                <a:gridCol w="1577160"/>
              </a:tblGrid>
              <a:tr h="564840">
                <a:tc>
                  <a:txBody>
                    <a:bodyPr lIns="90000" rIns="90000" tIns="46800" bIns="46800" anchor="ctr">
                      <a:noAutofit/>
                    </a:bodyPr>
                    <a:p>
                      <a:pPr algn="ctr">
                        <a:buNone/>
                      </a:pPr>
                      <a:r>
                        <a:rPr b="1" lang="en-PH" sz="1800" spc="-1" strike="noStrike">
                          <a:latin typeface="Lato"/>
                        </a:rPr>
                        <a:t>Time Taken (min)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Frequency (f)</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15-20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7</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21-26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27-32</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33-38</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14</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5200">
                <a:tc>
                  <a:txBody>
                    <a:bodyPr lIns="90000" rIns="90000" tIns="46800" bIns="46800" anchor="ctr">
                      <a:noAutofit/>
                    </a:bodyPr>
                    <a:p>
                      <a:pPr algn="ctr">
                        <a:buNone/>
                      </a:pPr>
                      <a:r>
                        <a:rPr b="0" lang="en-PH" sz="1800" spc="-1" strike="noStrike">
                          <a:latin typeface="Lato"/>
                        </a:rPr>
                        <a:t>39-44</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11</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5200">
                <a:tc>
                  <a:txBody>
                    <a:bodyPr lIns="90000" rIns="90000" tIns="46800" bIns="46800" anchor="ctr">
                      <a:noAutofit/>
                    </a:bodyPr>
                    <a:p>
                      <a:pPr algn="ctr">
                        <a:buNone/>
                      </a:pPr>
                      <a:r>
                        <a:rPr b="0" lang="en-PH" sz="1800" spc="-1" strike="noStrike">
                          <a:latin typeface="Lato"/>
                        </a:rPr>
                        <a:t>45-50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3</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222" name="PlaceHolder 30"/>
          <p:cNvSpPr txBox="1"/>
          <p:nvPr/>
        </p:nvSpPr>
        <p:spPr>
          <a:xfrm>
            <a:off x="5865840" y="1836000"/>
            <a:ext cx="5510520" cy="360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Solution:</a:t>
            </a:r>
            <a:r>
              <a:rPr b="0" lang="en-PH" sz="2000" spc="-1" strike="noStrike">
                <a:latin typeface="Lato"/>
              </a:rPr>
              <a:t> Find the cumulative frequency.</a:t>
            </a:r>
            <a:endParaRPr b="0" lang="en-PH" sz="2000" spc="-1" strike="noStrike">
              <a:latin typeface="Lato"/>
            </a:endParaRPr>
          </a:p>
        </p:txBody>
      </p:sp>
      <p:graphicFrame>
        <p:nvGraphicFramePr>
          <p:cNvPr id="223" name=""/>
          <p:cNvGraphicFramePr/>
          <p:nvPr/>
        </p:nvGraphicFramePr>
        <p:xfrm>
          <a:off x="5874840" y="2261160"/>
          <a:ext cx="4862520" cy="3087720"/>
        </p:xfrm>
        <a:graphic>
          <a:graphicData uri="http://schemas.openxmlformats.org/drawingml/2006/table">
            <a:tbl>
              <a:tblPr/>
              <a:tblGrid>
                <a:gridCol w="1638000"/>
                <a:gridCol w="1570680"/>
                <a:gridCol w="1654200"/>
              </a:tblGrid>
              <a:tr h="720000">
                <a:tc>
                  <a:txBody>
                    <a:bodyPr lIns="90000" rIns="90000" tIns="46800" bIns="46800" anchor="ctr">
                      <a:noAutofit/>
                    </a:bodyPr>
                    <a:p>
                      <a:pPr algn="ctr">
                        <a:buNone/>
                      </a:pPr>
                      <a:r>
                        <a:rPr b="1" lang="en-PH" sz="1600" spc="-1" strike="noStrike">
                          <a:latin typeface="Lato"/>
                        </a:rPr>
                        <a:t>Time Taken (min)</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Frequency (f)</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Cumulative Frequency (C)</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88800">
                <a:tc>
                  <a:txBody>
                    <a:bodyPr lIns="90000" rIns="90000" tIns="46800" bIns="46800" anchor="ctr">
                      <a:noAutofit/>
                    </a:bodyPr>
                    <a:p>
                      <a:pPr algn="ctr">
                        <a:buNone/>
                      </a:pPr>
                      <a:r>
                        <a:rPr b="0" lang="en-PH" sz="1600" spc="-1" strike="noStrike">
                          <a:latin typeface="Lato"/>
                        </a:rPr>
                        <a:t>15-20</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7</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7</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17960">
                <a:tc>
                  <a:txBody>
                    <a:bodyPr lIns="90000" rIns="90000" tIns="46800" bIns="46800" anchor="ctr">
                      <a:noAutofit/>
                    </a:bodyPr>
                    <a:p>
                      <a:pPr algn="ctr">
                        <a:buNone/>
                      </a:pPr>
                      <a:r>
                        <a:rPr b="0" lang="en-PH" sz="1600" spc="-1" strike="noStrike">
                          <a:latin typeface="Lato"/>
                        </a:rPr>
                        <a:t>21-26</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6</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13</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90240">
                <a:tc>
                  <a:txBody>
                    <a:bodyPr lIns="90000" rIns="90000" tIns="46800" bIns="46800" anchor="ctr">
                      <a:noAutofit/>
                    </a:bodyPr>
                    <a:p>
                      <a:pPr algn="ctr">
                        <a:buNone/>
                      </a:pPr>
                      <a:r>
                        <a:rPr b="0" lang="en-PH" sz="1600" spc="-1" strike="noStrike">
                          <a:latin typeface="Lato"/>
                        </a:rPr>
                        <a:t>27-32</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9</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22</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81240">
                <a:tc>
                  <a:txBody>
                    <a:bodyPr lIns="90000" rIns="90000" tIns="46800" bIns="46800" anchor="ctr">
                      <a:noAutofit/>
                    </a:bodyPr>
                    <a:p>
                      <a:pPr algn="ctr">
                        <a:buNone/>
                      </a:pPr>
                      <a:r>
                        <a:rPr b="0" lang="en-PH" sz="1600" spc="-1" strike="noStrike">
                          <a:latin typeface="Lato"/>
                        </a:rPr>
                        <a:t>33-38</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14</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36</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08960">
                <a:tc>
                  <a:txBody>
                    <a:bodyPr lIns="90000" rIns="90000" tIns="46800" bIns="46800" anchor="ctr">
                      <a:noAutofit/>
                    </a:bodyPr>
                    <a:p>
                      <a:pPr algn="ctr">
                        <a:buNone/>
                      </a:pPr>
                      <a:r>
                        <a:rPr b="0" lang="en-PH" sz="1600" spc="-1" strike="noStrike">
                          <a:latin typeface="Lato"/>
                        </a:rPr>
                        <a:t>39-44</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11</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47</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80880">
                <a:tc>
                  <a:txBody>
                    <a:bodyPr lIns="90000" rIns="90000" tIns="46800" bIns="46800" anchor="ctr">
                      <a:noAutofit/>
                    </a:bodyPr>
                    <a:p>
                      <a:pPr algn="ctr">
                        <a:buNone/>
                      </a:pPr>
                      <a:r>
                        <a:rPr b="0" lang="en-PH" sz="1600" spc="-1" strike="noStrike">
                          <a:latin typeface="Lato"/>
                        </a:rPr>
                        <a:t>45-50</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3</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50</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224" name=""/>
          <p:cNvSpPr/>
          <p:nvPr/>
        </p:nvSpPr>
        <p:spPr>
          <a:xfrm>
            <a:off x="10260000" y="3492000"/>
            <a:ext cx="540000" cy="180000"/>
          </a:xfrm>
          <a:custGeom>
            <a:avLst/>
            <a:gdLst/>
            <a:ahLst/>
            <a:rect l="0" t="0" r="r" b="b"/>
            <a:pathLst>
              <a:path w="1502" h="502">
                <a:moveTo>
                  <a:pt x="1501" y="125"/>
                </a:moveTo>
                <a:lnTo>
                  <a:pt x="375" y="125"/>
                </a:lnTo>
                <a:lnTo>
                  <a:pt x="375" y="0"/>
                </a:lnTo>
                <a:lnTo>
                  <a:pt x="0" y="250"/>
                </a:lnTo>
                <a:lnTo>
                  <a:pt x="375" y="501"/>
                </a:lnTo>
                <a:lnTo>
                  <a:pt x="375" y="375"/>
                </a:lnTo>
                <a:lnTo>
                  <a:pt x="1501" y="375"/>
                </a:lnTo>
                <a:lnTo>
                  <a:pt x="1501" y="125"/>
                </a:lnTo>
              </a:path>
            </a:pathLst>
          </a:custGeom>
          <a:solidFill>
            <a:srgbClr val="000000"/>
          </a:solidFill>
          <a:ln w="38160">
            <a:solidFill>
              <a:srgbClr val="000000"/>
            </a:solidFill>
            <a:round/>
          </a:ln>
        </p:spPr>
        <p:style>
          <a:lnRef idx="0"/>
          <a:fillRef idx="0"/>
          <a:effectRef idx="0"/>
          <a:fontRef idx="minor"/>
        </p:style>
      </p:sp>
      <p:sp>
        <p:nvSpPr>
          <p:cNvPr id="225" name=""/>
          <p:cNvSpPr/>
          <p:nvPr/>
        </p:nvSpPr>
        <p:spPr>
          <a:xfrm>
            <a:off x="10260360" y="3888360"/>
            <a:ext cx="540000" cy="180000"/>
          </a:xfrm>
          <a:custGeom>
            <a:avLst/>
            <a:gdLst/>
            <a:ahLst/>
            <a:rect l="0" t="0" r="r" b="b"/>
            <a:pathLst>
              <a:path w="1502" h="502">
                <a:moveTo>
                  <a:pt x="1501" y="125"/>
                </a:moveTo>
                <a:lnTo>
                  <a:pt x="375" y="125"/>
                </a:lnTo>
                <a:lnTo>
                  <a:pt x="375" y="0"/>
                </a:lnTo>
                <a:lnTo>
                  <a:pt x="0" y="250"/>
                </a:lnTo>
                <a:lnTo>
                  <a:pt x="375" y="501"/>
                </a:lnTo>
                <a:lnTo>
                  <a:pt x="375" y="375"/>
                </a:lnTo>
                <a:lnTo>
                  <a:pt x="1501" y="375"/>
                </a:lnTo>
                <a:lnTo>
                  <a:pt x="1501" y="125"/>
                </a:lnTo>
              </a:path>
            </a:pathLst>
          </a:custGeom>
          <a:solidFill>
            <a:srgbClr val="000000"/>
          </a:solidFill>
          <a:ln w="38160">
            <a:solidFill>
              <a:srgbClr val="000000"/>
            </a:solidFill>
            <a:round/>
          </a:ln>
        </p:spPr>
        <p:style>
          <a:lnRef idx="0"/>
          <a:fillRef idx="0"/>
          <a:effectRef idx="0"/>
          <a:fontRef idx="minor"/>
        </p:style>
      </p:sp>
      <p:sp>
        <p:nvSpPr>
          <p:cNvPr id="226" name=""/>
          <p:cNvSpPr/>
          <p:nvPr/>
        </p:nvSpPr>
        <p:spPr>
          <a:xfrm>
            <a:off x="10260720" y="4284720"/>
            <a:ext cx="540000" cy="180000"/>
          </a:xfrm>
          <a:custGeom>
            <a:avLst/>
            <a:gdLst/>
            <a:ahLst/>
            <a:rect l="0" t="0" r="r" b="b"/>
            <a:pathLst>
              <a:path w="1502" h="502">
                <a:moveTo>
                  <a:pt x="1501" y="125"/>
                </a:moveTo>
                <a:lnTo>
                  <a:pt x="375" y="125"/>
                </a:lnTo>
                <a:lnTo>
                  <a:pt x="375" y="0"/>
                </a:lnTo>
                <a:lnTo>
                  <a:pt x="0" y="250"/>
                </a:lnTo>
                <a:lnTo>
                  <a:pt x="375" y="501"/>
                </a:lnTo>
                <a:lnTo>
                  <a:pt x="375" y="375"/>
                </a:lnTo>
                <a:lnTo>
                  <a:pt x="1501" y="375"/>
                </a:lnTo>
                <a:lnTo>
                  <a:pt x="1501" y="125"/>
                </a:lnTo>
              </a:path>
            </a:pathLst>
          </a:custGeom>
          <a:solidFill>
            <a:srgbClr val="000000"/>
          </a:solidFill>
          <a:ln w="38160">
            <a:solidFill>
              <a:srgbClr val="000000"/>
            </a:solidFill>
            <a:round/>
          </a:ln>
        </p:spPr>
        <p:style>
          <a:lnRef idx="0"/>
          <a:fillRef idx="0"/>
          <a:effectRef idx="0"/>
          <a:fontRef idx="minor"/>
        </p:style>
      </p:sp>
      <p:sp>
        <p:nvSpPr>
          <p:cNvPr id="227" name=""/>
          <p:cNvSpPr/>
          <p:nvPr/>
        </p:nvSpPr>
        <p:spPr>
          <a:xfrm>
            <a:off x="10261080" y="4681080"/>
            <a:ext cx="540000" cy="180000"/>
          </a:xfrm>
          <a:custGeom>
            <a:avLst/>
            <a:gdLst/>
            <a:ahLst/>
            <a:rect l="0" t="0" r="r" b="b"/>
            <a:pathLst>
              <a:path w="1502" h="502">
                <a:moveTo>
                  <a:pt x="1501" y="125"/>
                </a:moveTo>
                <a:lnTo>
                  <a:pt x="375" y="125"/>
                </a:lnTo>
                <a:lnTo>
                  <a:pt x="375" y="0"/>
                </a:lnTo>
                <a:lnTo>
                  <a:pt x="0" y="250"/>
                </a:lnTo>
                <a:lnTo>
                  <a:pt x="375" y="501"/>
                </a:lnTo>
                <a:lnTo>
                  <a:pt x="375" y="375"/>
                </a:lnTo>
                <a:lnTo>
                  <a:pt x="1501" y="375"/>
                </a:lnTo>
                <a:lnTo>
                  <a:pt x="1501" y="125"/>
                </a:lnTo>
              </a:path>
            </a:pathLst>
          </a:custGeom>
          <a:solidFill>
            <a:srgbClr val="000000"/>
          </a:solidFill>
          <a:ln w="38160">
            <a:solidFill>
              <a:srgbClr val="000000"/>
            </a:solidFill>
            <a:round/>
          </a:ln>
        </p:spPr>
        <p:style>
          <a:lnRef idx="0"/>
          <a:fillRef idx="0"/>
          <a:effectRef idx="0"/>
          <a:fontRef idx="minor"/>
        </p:style>
      </p:sp>
      <p:sp>
        <p:nvSpPr>
          <p:cNvPr id="228" name=""/>
          <p:cNvSpPr/>
          <p:nvPr/>
        </p:nvSpPr>
        <p:spPr>
          <a:xfrm>
            <a:off x="10261440" y="5077080"/>
            <a:ext cx="540000" cy="180000"/>
          </a:xfrm>
          <a:custGeom>
            <a:avLst/>
            <a:gdLst/>
            <a:ahLst/>
            <a:rect l="0" t="0" r="r" b="b"/>
            <a:pathLst>
              <a:path w="1502" h="502">
                <a:moveTo>
                  <a:pt x="1501" y="125"/>
                </a:moveTo>
                <a:lnTo>
                  <a:pt x="375" y="125"/>
                </a:lnTo>
                <a:lnTo>
                  <a:pt x="375" y="0"/>
                </a:lnTo>
                <a:lnTo>
                  <a:pt x="0" y="250"/>
                </a:lnTo>
                <a:lnTo>
                  <a:pt x="375" y="501"/>
                </a:lnTo>
                <a:lnTo>
                  <a:pt x="375" y="375"/>
                </a:lnTo>
                <a:lnTo>
                  <a:pt x="1501" y="375"/>
                </a:lnTo>
                <a:lnTo>
                  <a:pt x="1501" y="125"/>
                </a:lnTo>
              </a:path>
            </a:pathLst>
          </a:custGeom>
          <a:solidFill>
            <a:srgbClr val="000000"/>
          </a:solidFill>
          <a:ln w="38160">
            <a:solidFill>
              <a:srgbClr val="000000"/>
            </a:solidFill>
            <a:round/>
          </a:ln>
        </p:spPr>
        <p:style>
          <a:lnRef idx="0"/>
          <a:fillRef idx="0"/>
          <a:effectRef idx="0"/>
          <a:fontRef idx="minor"/>
        </p:style>
      </p:sp>
      <p:sp>
        <p:nvSpPr>
          <p:cNvPr id="229" name=""/>
          <p:cNvSpPr txBox="1"/>
          <p:nvPr/>
        </p:nvSpPr>
        <p:spPr>
          <a:xfrm>
            <a:off x="10883520" y="3420000"/>
            <a:ext cx="636480" cy="333000"/>
          </a:xfrm>
          <a:prstGeom prst="rect">
            <a:avLst/>
          </a:prstGeom>
          <a:noFill/>
          <a:ln w="0">
            <a:noFill/>
          </a:ln>
        </p:spPr>
        <p:txBody>
          <a:bodyPr lIns="90000" rIns="90000" tIns="45000" bIns="45000" anchor="t">
            <a:noAutofit/>
          </a:bodyPr>
          <a:p>
            <a:r>
              <a:rPr b="0" lang="en-PH" sz="1600" spc="-1" strike="noStrike">
                <a:latin typeface="Lato"/>
              </a:rPr>
              <a:t>7 + 6</a:t>
            </a:r>
            <a:endParaRPr b="0" lang="en-PH" sz="1600" spc="-1" strike="noStrike">
              <a:latin typeface="Arial"/>
            </a:endParaRPr>
          </a:p>
        </p:txBody>
      </p:sp>
      <p:sp>
        <p:nvSpPr>
          <p:cNvPr id="230" name=""/>
          <p:cNvSpPr txBox="1"/>
          <p:nvPr/>
        </p:nvSpPr>
        <p:spPr>
          <a:xfrm>
            <a:off x="10883520" y="3816360"/>
            <a:ext cx="753840" cy="333000"/>
          </a:xfrm>
          <a:prstGeom prst="rect">
            <a:avLst/>
          </a:prstGeom>
          <a:noFill/>
          <a:ln w="0">
            <a:noFill/>
          </a:ln>
        </p:spPr>
        <p:txBody>
          <a:bodyPr lIns="90000" rIns="90000" tIns="45000" bIns="45000" anchor="t">
            <a:noAutofit/>
          </a:bodyPr>
          <a:p>
            <a:r>
              <a:rPr b="0" lang="en-PH" sz="1600" spc="-1" strike="noStrike">
                <a:latin typeface="Lato"/>
              </a:rPr>
              <a:t>13 + 9</a:t>
            </a:r>
            <a:endParaRPr b="0" lang="en-PH" sz="1600" spc="-1" strike="noStrike">
              <a:latin typeface="Arial"/>
            </a:endParaRPr>
          </a:p>
        </p:txBody>
      </p:sp>
      <p:sp>
        <p:nvSpPr>
          <p:cNvPr id="231" name=""/>
          <p:cNvSpPr txBox="1"/>
          <p:nvPr/>
        </p:nvSpPr>
        <p:spPr>
          <a:xfrm>
            <a:off x="10883520" y="4176720"/>
            <a:ext cx="871200" cy="333000"/>
          </a:xfrm>
          <a:prstGeom prst="rect">
            <a:avLst/>
          </a:prstGeom>
          <a:noFill/>
          <a:ln w="0">
            <a:noFill/>
          </a:ln>
        </p:spPr>
        <p:txBody>
          <a:bodyPr lIns="90000" rIns="90000" tIns="45000" bIns="45000" anchor="t">
            <a:noAutofit/>
          </a:bodyPr>
          <a:p>
            <a:r>
              <a:rPr b="0" lang="en-PH" sz="1600" spc="-1" strike="noStrike">
                <a:latin typeface="Lato"/>
              </a:rPr>
              <a:t>22 + 14</a:t>
            </a:r>
            <a:endParaRPr b="0" lang="en-PH" sz="1600" spc="-1" strike="noStrike">
              <a:latin typeface="Arial"/>
            </a:endParaRPr>
          </a:p>
        </p:txBody>
      </p:sp>
      <p:sp>
        <p:nvSpPr>
          <p:cNvPr id="232" name=""/>
          <p:cNvSpPr txBox="1"/>
          <p:nvPr/>
        </p:nvSpPr>
        <p:spPr>
          <a:xfrm>
            <a:off x="10883520" y="4573080"/>
            <a:ext cx="871200" cy="333000"/>
          </a:xfrm>
          <a:prstGeom prst="rect">
            <a:avLst/>
          </a:prstGeom>
          <a:noFill/>
          <a:ln w="0">
            <a:noFill/>
          </a:ln>
        </p:spPr>
        <p:txBody>
          <a:bodyPr lIns="90000" rIns="90000" tIns="45000" bIns="45000" anchor="t">
            <a:noAutofit/>
          </a:bodyPr>
          <a:p>
            <a:r>
              <a:rPr b="0" lang="en-PH" sz="1600" spc="-1" strike="noStrike">
                <a:latin typeface="Lato"/>
              </a:rPr>
              <a:t>36 + 11</a:t>
            </a:r>
            <a:endParaRPr b="0" lang="en-PH" sz="1600" spc="-1" strike="noStrike">
              <a:latin typeface="Arial"/>
            </a:endParaRPr>
          </a:p>
        </p:txBody>
      </p:sp>
      <p:sp>
        <p:nvSpPr>
          <p:cNvPr id="233" name=""/>
          <p:cNvSpPr txBox="1"/>
          <p:nvPr/>
        </p:nvSpPr>
        <p:spPr>
          <a:xfrm>
            <a:off x="10883520" y="4969440"/>
            <a:ext cx="753840" cy="333000"/>
          </a:xfrm>
          <a:prstGeom prst="rect">
            <a:avLst/>
          </a:prstGeom>
          <a:noFill/>
          <a:ln w="0">
            <a:noFill/>
          </a:ln>
        </p:spPr>
        <p:txBody>
          <a:bodyPr lIns="90000" rIns="90000" tIns="45000" bIns="45000" anchor="t">
            <a:noAutofit/>
          </a:bodyPr>
          <a:p>
            <a:r>
              <a:rPr b="0" lang="en-PH" sz="1600" spc="-1" strike="noStrike">
                <a:latin typeface="Lato"/>
              </a:rPr>
              <a:t>47 + 3</a:t>
            </a:r>
            <a:endParaRPr b="0" lang="en-PH" sz="1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235" name="PlaceHolder 2"/>
          <p:cNvSpPr>
            <a:spLocks noGrp="1"/>
          </p:cNvSpPr>
          <p:nvPr>
            <p:ph/>
          </p:nvPr>
        </p:nvSpPr>
        <p:spPr>
          <a:xfrm>
            <a:off x="609480" y="1008000"/>
            <a:ext cx="10910520" cy="5112000"/>
          </a:xfrm>
          <a:prstGeom prst="rect">
            <a:avLst/>
          </a:prstGeom>
          <a:noFill/>
          <a:ln w="0">
            <a:noFill/>
          </a:ln>
        </p:spPr>
        <p:txBody>
          <a:bodyPr lIns="0" rIns="0" tIns="0" bIns="0" anchor="t">
            <a:normAutofit/>
          </a:bodyPr>
          <a:p>
            <a:pPr algn="just">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	</a:t>
            </a:r>
            <a:r>
              <a:rPr b="0" lang="en-PH" sz="2000" spc="-1" strike="noStrike">
                <a:latin typeface="Lato"/>
              </a:rPr>
              <a:t>Calculate </a:t>
            </a:r>
            <a:r>
              <a:rPr b="0" i="1" lang="en-PH" sz="2000" spc="-1" strike="noStrike">
                <a:latin typeface="Lato"/>
              </a:rPr>
              <a:t>H.</a:t>
            </a: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r>
              <a:rPr b="0" lang="en-PH" sz="2000" spc="-1" strike="noStrike">
                <a:latin typeface="Lato"/>
              </a:rPr>
              <a:t>Determine the median class, lower limit, frequency of the median class, and class interval.</a:t>
            </a:r>
            <a:endParaRPr b="0" lang="en-PH" sz="2000" spc="-1" strike="noStrike">
              <a:latin typeface="Lato"/>
            </a:endParaRPr>
          </a:p>
          <a:p>
            <a:pPr algn="just">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Since the 25th score lies between the 23rd and 36th cumulative frequency, 33 − 38 is the median class. The lower boundary point of the median class is 33 − 0.5 = 32.5. The frequency of the median class is 14 and the class width is 6 since there are six data points in each interval.</a:t>
            </a:r>
            <a:endParaRPr b="0" lang="en-PH" sz="2000" spc="-1" strike="noStrike">
              <a:latin typeface="Lato"/>
            </a:endParaRPr>
          </a:p>
          <a:p>
            <a:pPr algn="just">
              <a:spcBef>
                <a:spcPts val="1417"/>
              </a:spcBef>
              <a:buNone/>
            </a:pPr>
            <a:r>
              <a:rPr b="0" lang="en-PH" sz="2000" spc="-1" strike="noStrike">
                <a:latin typeface="Lato"/>
              </a:rPr>
              <a:t>Use the given formula for median. Substitute the computed values: L = 32.5, H = 25, C = 22, F = 14, and W = 6.</a:t>
            </a: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r>
              <a:rPr b="0" lang="en-PH" sz="2000" spc="-1" strike="noStrike">
                <a:latin typeface="Lato"/>
              </a:rPr>
              <a:t>Thus, the median time is 33.79 min.</a:t>
            </a:r>
            <a:endParaRPr b="0" lang="en-PH" sz="2000" spc="-1" strike="noStrike">
              <a:latin typeface="Lato"/>
            </a:endParaRPr>
          </a:p>
        </p:txBody>
      </p:sp>
      <mc:AlternateContent>
        <mc:Choice xmlns:a14="http://schemas.microsoft.com/office/drawing/2010/main" Requires="a14">
          <p:sp>
            <p:nvSpPr>
              <p:cNvPr id="236"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p:pic>
        <p:nvPicPr>
          <p:cNvPr id="237" name="" descr=""/>
          <p:cNvPicPr/>
          <p:nvPr/>
        </p:nvPicPr>
        <p:blipFill>
          <a:blip r:embed="rId1"/>
          <a:stretch/>
        </p:blipFill>
        <p:spPr>
          <a:xfrm>
            <a:off x="5271480" y="900000"/>
            <a:ext cx="1648800" cy="759240"/>
          </a:xfrm>
          <a:prstGeom prst="rect">
            <a:avLst/>
          </a:prstGeom>
          <a:ln w="0">
            <a:noFill/>
          </a:ln>
        </p:spPr>
      </p:pic>
      <p:pic>
        <p:nvPicPr>
          <p:cNvPr id="238" name="" descr=""/>
          <p:cNvPicPr/>
          <p:nvPr/>
        </p:nvPicPr>
        <p:blipFill>
          <a:blip r:embed="rId2"/>
          <a:stretch/>
        </p:blipFill>
        <p:spPr>
          <a:xfrm>
            <a:off x="4496760" y="3888000"/>
            <a:ext cx="3198600" cy="21600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240" name="PlaceHolder 2"/>
          <p:cNvSpPr>
            <a:spLocks noGrp="1"/>
          </p:cNvSpPr>
          <p:nvPr>
            <p:ph/>
          </p:nvPr>
        </p:nvSpPr>
        <p:spPr>
          <a:xfrm>
            <a:off x="609480" y="1008000"/>
            <a:ext cx="4430520" cy="612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Example 4:</a:t>
            </a:r>
            <a:r>
              <a:rPr b="0" lang="en-PH" sz="2000" spc="-1" strike="noStrike">
                <a:latin typeface="Lato"/>
              </a:rPr>
              <a:t> Find the estimated median of the data set in Example 2.</a:t>
            </a:r>
            <a:endParaRPr b="0" lang="en-PH" sz="2000" spc="-1" strike="noStrike">
              <a:latin typeface="Lato"/>
            </a:endParaRPr>
          </a:p>
        </p:txBody>
      </p:sp>
      <mc:AlternateContent>
        <mc:Choice xmlns:a14="http://schemas.microsoft.com/office/drawing/2010/main" Requires="a14">
          <p:sp>
            <p:nvSpPr>
              <p:cNvPr id="241"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p:graphicFrame>
        <p:nvGraphicFramePr>
          <p:cNvPr id="242" name=""/>
          <p:cNvGraphicFramePr/>
          <p:nvPr/>
        </p:nvGraphicFramePr>
        <p:xfrm>
          <a:off x="1377000" y="1828800"/>
          <a:ext cx="3018600" cy="2945160"/>
        </p:xfrm>
        <a:graphic>
          <a:graphicData uri="http://schemas.openxmlformats.org/drawingml/2006/table">
            <a:tbl>
              <a:tblPr/>
              <a:tblGrid>
                <a:gridCol w="1509480"/>
                <a:gridCol w="1509120"/>
              </a:tblGrid>
              <a:tr h="490680">
                <a:tc>
                  <a:txBody>
                    <a:bodyPr lIns="90000" rIns="90000" tIns="46800" bIns="46800" anchor="ctr">
                      <a:noAutofit/>
                    </a:bodyPr>
                    <a:p>
                      <a:pPr algn="ctr">
                        <a:buNone/>
                      </a:pPr>
                      <a:r>
                        <a:rPr b="1" lang="en-PH" sz="1600" spc="-1" strike="noStrike">
                          <a:latin typeface="Lato"/>
                        </a:rPr>
                        <a:t>Number of Hours</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Frequency (f)</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0680">
                <a:tc>
                  <a:txBody>
                    <a:bodyPr lIns="90000" rIns="90000" tIns="46800" bIns="46800" anchor="ctr">
                      <a:noAutofit/>
                    </a:bodyPr>
                    <a:p>
                      <a:pPr algn="ctr">
                        <a:buNone/>
                      </a:pPr>
                      <a:r>
                        <a:rPr b="0" lang="en-PH" sz="1600" spc="-1" strike="noStrike">
                          <a:latin typeface="Lato"/>
                        </a:rPr>
                        <a:t>0 ≤ x &lt; 2</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16</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0680">
                <a:tc>
                  <a:txBody>
                    <a:bodyPr lIns="90000" rIns="90000" tIns="46800" bIns="46800" anchor="ctr">
                      <a:noAutofit/>
                    </a:bodyPr>
                    <a:p>
                      <a:pPr algn="ctr">
                        <a:buNone/>
                      </a:pPr>
                      <a:r>
                        <a:rPr b="0" lang="en-PH" sz="1600" spc="-1" strike="noStrike">
                          <a:latin typeface="Lato"/>
                        </a:rPr>
                        <a:t>2 ≤ x &lt; 4</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43</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0680">
                <a:tc>
                  <a:txBody>
                    <a:bodyPr lIns="90000" rIns="90000" tIns="46800" bIns="46800" anchor="ctr">
                      <a:noAutofit/>
                    </a:bodyPr>
                    <a:p>
                      <a:pPr algn="ctr">
                        <a:buNone/>
                      </a:pPr>
                      <a:r>
                        <a:rPr b="0" lang="en-PH" sz="1600" spc="-1" strike="noStrike">
                          <a:latin typeface="Lato"/>
                        </a:rPr>
                        <a:t>4 ≤ x &lt; 6</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30</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0680">
                <a:tc>
                  <a:txBody>
                    <a:bodyPr lIns="90000" rIns="90000" tIns="46800" bIns="46800" anchor="ctr">
                      <a:noAutofit/>
                    </a:bodyPr>
                    <a:p>
                      <a:pPr algn="ctr">
                        <a:buNone/>
                      </a:pPr>
                      <a:r>
                        <a:rPr b="0" lang="en-PH" sz="1600" spc="-1" strike="noStrike">
                          <a:latin typeface="Lato"/>
                        </a:rPr>
                        <a:t>6 ≤ x &lt; 8</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40</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1760">
                <a:tc>
                  <a:txBody>
                    <a:bodyPr lIns="90000" rIns="90000" tIns="46800" bIns="46800" anchor="ctr">
                      <a:noAutofit/>
                    </a:bodyPr>
                    <a:p>
                      <a:pPr algn="ctr">
                        <a:buNone/>
                      </a:pPr>
                      <a:r>
                        <a:rPr b="0" lang="en-PH" sz="1600" spc="-1" strike="noStrike">
                          <a:latin typeface="Lato"/>
                        </a:rPr>
                        <a:t>8 ≤ x &lt; 10</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21</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243" name="PlaceHolder 35"/>
          <p:cNvSpPr txBox="1"/>
          <p:nvPr/>
        </p:nvSpPr>
        <p:spPr>
          <a:xfrm>
            <a:off x="5397840" y="1008000"/>
            <a:ext cx="6662160" cy="432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Solution: </a:t>
            </a:r>
            <a:r>
              <a:rPr b="0" lang="en-PH" sz="2000" spc="-1" strike="noStrike">
                <a:latin typeface="Lato"/>
              </a:rPr>
              <a:t>Find the cumulative frequency.</a:t>
            </a:r>
            <a:endParaRPr b="0" lang="en-PH" sz="2000" spc="-1" strike="noStrike">
              <a:latin typeface="Lato"/>
            </a:endParaRPr>
          </a:p>
        </p:txBody>
      </p:sp>
      <p:graphicFrame>
        <p:nvGraphicFramePr>
          <p:cNvPr id="244" name=""/>
          <p:cNvGraphicFramePr/>
          <p:nvPr/>
        </p:nvGraphicFramePr>
        <p:xfrm>
          <a:off x="5481360" y="1829160"/>
          <a:ext cx="3018600" cy="2945160"/>
        </p:xfrm>
        <a:graphic>
          <a:graphicData uri="http://schemas.openxmlformats.org/drawingml/2006/table">
            <a:tbl>
              <a:tblPr/>
              <a:tblGrid>
                <a:gridCol w="1509480"/>
                <a:gridCol w="1509120"/>
                <a:gridCol w="1509120"/>
              </a:tblGrid>
              <a:tr h="490680">
                <a:tc>
                  <a:txBody>
                    <a:bodyPr lIns="90000" rIns="90000" tIns="46800" bIns="46800" anchor="ctr">
                      <a:noAutofit/>
                    </a:bodyPr>
                    <a:p>
                      <a:pPr algn="ctr">
                        <a:buNone/>
                      </a:pPr>
                      <a:r>
                        <a:rPr b="1" lang="en-PH" sz="1600" spc="-1" strike="noStrike">
                          <a:latin typeface="Lato"/>
                        </a:rPr>
                        <a:t>Number of Hours</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Frequency (f)</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600" spc="-1" strike="noStrike">
                          <a:latin typeface="Lato"/>
                        </a:rPr>
                        <a:t>Cumulative Frequency (C)</a:t>
                      </a:r>
                      <a:endParaRPr b="1"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0680">
                <a:tc>
                  <a:txBody>
                    <a:bodyPr lIns="90000" rIns="90000" tIns="46800" bIns="46800" anchor="ctr">
                      <a:noAutofit/>
                    </a:bodyPr>
                    <a:p>
                      <a:pPr algn="ctr">
                        <a:buNone/>
                      </a:pPr>
                      <a:r>
                        <a:rPr b="0" lang="en-PH" sz="1600" spc="-1" strike="noStrike">
                          <a:latin typeface="Lato"/>
                        </a:rPr>
                        <a:t>0 ≤ x &lt; 2</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16</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16</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0680">
                <a:tc>
                  <a:txBody>
                    <a:bodyPr lIns="90000" rIns="90000" tIns="46800" bIns="46800" anchor="ctr">
                      <a:noAutofit/>
                    </a:bodyPr>
                    <a:p>
                      <a:pPr algn="ctr">
                        <a:buNone/>
                      </a:pPr>
                      <a:r>
                        <a:rPr b="0" lang="en-PH" sz="1600" spc="-1" strike="noStrike">
                          <a:latin typeface="Lato"/>
                        </a:rPr>
                        <a:t>2 ≤ x &lt; 4</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43</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59</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0680">
                <a:tc>
                  <a:txBody>
                    <a:bodyPr lIns="90000" rIns="90000" tIns="46800" bIns="46800" anchor="ctr">
                      <a:noAutofit/>
                    </a:bodyPr>
                    <a:p>
                      <a:pPr algn="ctr">
                        <a:buNone/>
                      </a:pPr>
                      <a:r>
                        <a:rPr b="0" lang="en-PH" sz="1600" spc="-1" strike="noStrike">
                          <a:latin typeface="Lato"/>
                        </a:rPr>
                        <a:t>4 ≤ x &lt; 6</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30</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89</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0680">
                <a:tc>
                  <a:txBody>
                    <a:bodyPr lIns="90000" rIns="90000" tIns="46800" bIns="46800" anchor="ctr">
                      <a:noAutofit/>
                    </a:bodyPr>
                    <a:p>
                      <a:pPr algn="ctr">
                        <a:buNone/>
                      </a:pPr>
                      <a:r>
                        <a:rPr b="0" lang="en-PH" sz="1600" spc="-1" strike="noStrike">
                          <a:latin typeface="Lato"/>
                        </a:rPr>
                        <a:t>6 ≤ x &lt; 8</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40</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129</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91760">
                <a:tc>
                  <a:txBody>
                    <a:bodyPr lIns="90000" rIns="90000" tIns="46800" bIns="46800" anchor="ctr">
                      <a:noAutofit/>
                    </a:bodyPr>
                    <a:p>
                      <a:pPr algn="ctr">
                        <a:buNone/>
                      </a:pPr>
                      <a:r>
                        <a:rPr b="0" lang="en-PH" sz="1600" spc="-1" strike="noStrike">
                          <a:latin typeface="Lato"/>
                        </a:rPr>
                        <a:t>8 ≤ x &lt; 10</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21</a:t>
                      </a:r>
                      <a:endParaRPr b="0" lang="en-PH" sz="16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600" spc="-1" strike="noStrike">
                          <a:latin typeface="Lato"/>
                        </a:rPr>
                        <a:t>150</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245" name=""/>
          <p:cNvSpPr/>
          <p:nvPr/>
        </p:nvSpPr>
        <p:spPr>
          <a:xfrm>
            <a:off x="9684000" y="3060000"/>
            <a:ext cx="540000" cy="180000"/>
          </a:xfrm>
          <a:custGeom>
            <a:avLst/>
            <a:gdLst/>
            <a:ahLst/>
            <a:rect l="0" t="0" r="r" b="b"/>
            <a:pathLst>
              <a:path w="1502" h="502">
                <a:moveTo>
                  <a:pt x="1501" y="125"/>
                </a:moveTo>
                <a:lnTo>
                  <a:pt x="375" y="125"/>
                </a:lnTo>
                <a:lnTo>
                  <a:pt x="375" y="0"/>
                </a:lnTo>
                <a:lnTo>
                  <a:pt x="0" y="250"/>
                </a:lnTo>
                <a:lnTo>
                  <a:pt x="375" y="501"/>
                </a:lnTo>
                <a:lnTo>
                  <a:pt x="375" y="375"/>
                </a:lnTo>
                <a:lnTo>
                  <a:pt x="1501" y="375"/>
                </a:lnTo>
                <a:lnTo>
                  <a:pt x="1501" y="125"/>
                </a:lnTo>
              </a:path>
            </a:pathLst>
          </a:custGeom>
          <a:solidFill>
            <a:srgbClr val="000000"/>
          </a:solidFill>
          <a:ln w="38160">
            <a:solidFill>
              <a:srgbClr val="000000"/>
            </a:solidFill>
            <a:round/>
          </a:ln>
        </p:spPr>
        <p:style>
          <a:lnRef idx="0"/>
          <a:fillRef idx="0"/>
          <a:effectRef idx="0"/>
          <a:fontRef idx="minor"/>
        </p:style>
      </p:sp>
      <p:sp>
        <p:nvSpPr>
          <p:cNvPr id="246" name=""/>
          <p:cNvSpPr txBox="1"/>
          <p:nvPr/>
        </p:nvSpPr>
        <p:spPr>
          <a:xfrm>
            <a:off x="10343520" y="2988000"/>
            <a:ext cx="871200" cy="333000"/>
          </a:xfrm>
          <a:prstGeom prst="rect">
            <a:avLst/>
          </a:prstGeom>
          <a:noFill/>
          <a:ln w="0">
            <a:noFill/>
          </a:ln>
        </p:spPr>
        <p:txBody>
          <a:bodyPr lIns="90000" rIns="90000" tIns="45000" bIns="45000" anchor="t">
            <a:noAutofit/>
          </a:bodyPr>
          <a:p>
            <a:r>
              <a:rPr b="0" lang="en-PH" sz="1600" spc="-1" strike="noStrike">
                <a:latin typeface="Lato"/>
              </a:rPr>
              <a:t>16 + 43</a:t>
            </a:r>
            <a:endParaRPr b="0" lang="en-PH" sz="1600" spc="-1" strike="noStrike">
              <a:latin typeface="Arial"/>
            </a:endParaRPr>
          </a:p>
        </p:txBody>
      </p:sp>
      <p:sp>
        <p:nvSpPr>
          <p:cNvPr id="247" name=""/>
          <p:cNvSpPr/>
          <p:nvPr/>
        </p:nvSpPr>
        <p:spPr>
          <a:xfrm>
            <a:off x="9684360" y="3564360"/>
            <a:ext cx="540000" cy="180000"/>
          </a:xfrm>
          <a:custGeom>
            <a:avLst/>
            <a:gdLst/>
            <a:ahLst/>
            <a:rect l="0" t="0" r="r" b="b"/>
            <a:pathLst>
              <a:path w="1502" h="502">
                <a:moveTo>
                  <a:pt x="1501" y="125"/>
                </a:moveTo>
                <a:lnTo>
                  <a:pt x="375" y="125"/>
                </a:lnTo>
                <a:lnTo>
                  <a:pt x="375" y="0"/>
                </a:lnTo>
                <a:lnTo>
                  <a:pt x="0" y="250"/>
                </a:lnTo>
                <a:lnTo>
                  <a:pt x="375" y="501"/>
                </a:lnTo>
                <a:lnTo>
                  <a:pt x="375" y="375"/>
                </a:lnTo>
                <a:lnTo>
                  <a:pt x="1501" y="375"/>
                </a:lnTo>
                <a:lnTo>
                  <a:pt x="1501" y="125"/>
                </a:lnTo>
              </a:path>
            </a:pathLst>
          </a:custGeom>
          <a:solidFill>
            <a:srgbClr val="000000"/>
          </a:solidFill>
          <a:ln w="38160">
            <a:solidFill>
              <a:srgbClr val="000000"/>
            </a:solidFill>
            <a:round/>
          </a:ln>
        </p:spPr>
        <p:style>
          <a:lnRef idx="0"/>
          <a:fillRef idx="0"/>
          <a:effectRef idx="0"/>
          <a:fontRef idx="minor"/>
        </p:style>
      </p:sp>
      <p:sp>
        <p:nvSpPr>
          <p:cNvPr id="248" name=""/>
          <p:cNvSpPr/>
          <p:nvPr/>
        </p:nvSpPr>
        <p:spPr>
          <a:xfrm>
            <a:off x="9684720" y="4068720"/>
            <a:ext cx="540000" cy="180000"/>
          </a:xfrm>
          <a:custGeom>
            <a:avLst/>
            <a:gdLst/>
            <a:ahLst/>
            <a:rect l="0" t="0" r="r" b="b"/>
            <a:pathLst>
              <a:path w="1502" h="502">
                <a:moveTo>
                  <a:pt x="1501" y="125"/>
                </a:moveTo>
                <a:lnTo>
                  <a:pt x="375" y="125"/>
                </a:lnTo>
                <a:lnTo>
                  <a:pt x="375" y="0"/>
                </a:lnTo>
                <a:lnTo>
                  <a:pt x="0" y="250"/>
                </a:lnTo>
                <a:lnTo>
                  <a:pt x="375" y="501"/>
                </a:lnTo>
                <a:lnTo>
                  <a:pt x="375" y="375"/>
                </a:lnTo>
                <a:lnTo>
                  <a:pt x="1501" y="375"/>
                </a:lnTo>
                <a:lnTo>
                  <a:pt x="1501" y="125"/>
                </a:lnTo>
              </a:path>
            </a:pathLst>
          </a:custGeom>
          <a:solidFill>
            <a:srgbClr val="000000"/>
          </a:solidFill>
          <a:ln w="38160">
            <a:solidFill>
              <a:srgbClr val="000000"/>
            </a:solidFill>
            <a:round/>
          </a:ln>
        </p:spPr>
        <p:style>
          <a:lnRef idx="0"/>
          <a:fillRef idx="0"/>
          <a:effectRef idx="0"/>
          <a:fontRef idx="minor"/>
        </p:style>
      </p:sp>
      <p:sp>
        <p:nvSpPr>
          <p:cNvPr id="249" name=""/>
          <p:cNvSpPr/>
          <p:nvPr/>
        </p:nvSpPr>
        <p:spPr>
          <a:xfrm>
            <a:off x="9685080" y="4537080"/>
            <a:ext cx="540000" cy="180000"/>
          </a:xfrm>
          <a:custGeom>
            <a:avLst/>
            <a:gdLst/>
            <a:ahLst/>
            <a:rect l="0" t="0" r="r" b="b"/>
            <a:pathLst>
              <a:path w="1502" h="502">
                <a:moveTo>
                  <a:pt x="1501" y="125"/>
                </a:moveTo>
                <a:lnTo>
                  <a:pt x="375" y="125"/>
                </a:lnTo>
                <a:lnTo>
                  <a:pt x="375" y="0"/>
                </a:lnTo>
                <a:lnTo>
                  <a:pt x="0" y="250"/>
                </a:lnTo>
                <a:lnTo>
                  <a:pt x="375" y="501"/>
                </a:lnTo>
                <a:lnTo>
                  <a:pt x="375" y="375"/>
                </a:lnTo>
                <a:lnTo>
                  <a:pt x="1501" y="375"/>
                </a:lnTo>
                <a:lnTo>
                  <a:pt x="1501" y="125"/>
                </a:lnTo>
              </a:path>
            </a:pathLst>
          </a:custGeom>
          <a:solidFill>
            <a:srgbClr val="000000"/>
          </a:solidFill>
          <a:ln w="38160">
            <a:solidFill>
              <a:srgbClr val="000000"/>
            </a:solidFill>
            <a:round/>
          </a:ln>
        </p:spPr>
        <p:style>
          <a:lnRef idx="0"/>
          <a:fillRef idx="0"/>
          <a:effectRef idx="0"/>
          <a:fontRef idx="minor"/>
        </p:style>
      </p:sp>
      <p:sp>
        <p:nvSpPr>
          <p:cNvPr id="250" name=""/>
          <p:cNvSpPr txBox="1"/>
          <p:nvPr/>
        </p:nvSpPr>
        <p:spPr>
          <a:xfrm>
            <a:off x="10343520" y="3456360"/>
            <a:ext cx="871200" cy="333000"/>
          </a:xfrm>
          <a:prstGeom prst="rect">
            <a:avLst/>
          </a:prstGeom>
          <a:noFill/>
          <a:ln w="0">
            <a:noFill/>
          </a:ln>
        </p:spPr>
        <p:txBody>
          <a:bodyPr lIns="90000" rIns="90000" tIns="45000" bIns="45000" anchor="t">
            <a:noAutofit/>
          </a:bodyPr>
          <a:p>
            <a:r>
              <a:rPr b="0" lang="en-PH" sz="1600" spc="-1" strike="noStrike">
                <a:latin typeface="Lato"/>
              </a:rPr>
              <a:t>59 + 30</a:t>
            </a:r>
            <a:endParaRPr b="0" lang="en-PH" sz="1600" spc="-1" strike="noStrike">
              <a:latin typeface="Arial"/>
            </a:endParaRPr>
          </a:p>
        </p:txBody>
      </p:sp>
      <p:sp>
        <p:nvSpPr>
          <p:cNvPr id="251" name=""/>
          <p:cNvSpPr txBox="1"/>
          <p:nvPr/>
        </p:nvSpPr>
        <p:spPr>
          <a:xfrm>
            <a:off x="10343520" y="3996720"/>
            <a:ext cx="871200" cy="333000"/>
          </a:xfrm>
          <a:prstGeom prst="rect">
            <a:avLst/>
          </a:prstGeom>
          <a:noFill/>
          <a:ln w="0">
            <a:noFill/>
          </a:ln>
        </p:spPr>
        <p:txBody>
          <a:bodyPr lIns="90000" rIns="90000" tIns="45000" bIns="45000" anchor="t">
            <a:noAutofit/>
          </a:bodyPr>
          <a:p>
            <a:r>
              <a:rPr b="0" lang="en-PH" sz="1600" spc="-1" strike="noStrike">
                <a:latin typeface="Lato"/>
              </a:rPr>
              <a:t>89 + 40</a:t>
            </a:r>
            <a:endParaRPr b="0" lang="en-PH" sz="1600" spc="-1" strike="noStrike">
              <a:latin typeface="Arial"/>
            </a:endParaRPr>
          </a:p>
        </p:txBody>
      </p:sp>
      <p:sp>
        <p:nvSpPr>
          <p:cNvPr id="252" name=""/>
          <p:cNvSpPr txBox="1"/>
          <p:nvPr/>
        </p:nvSpPr>
        <p:spPr>
          <a:xfrm>
            <a:off x="10343520" y="4465080"/>
            <a:ext cx="988560" cy="333000"/>
          </a:xfrm>
          <a:prstGeom prst="rect">
            <a:avLst/>
          </a:prstGeom>
          <a:noFill/>
          <a:ln w="0">
            <a:noFill/>
          </a:ln>
        </p:spPr>
        <p:txBody>
          <a:bodyPr lIns="90000" rIns="90000" tIns="45000" bIns="45000" anchor="t">
            <a:noAutofit/>
          </a:bodyPr>
          <a:p>
            <a:r>
              <a:rPr b="0" lang="en-PH" sz="1600" spc="-1" strike="noStrike">
                <a:latin typeface="Lato"/>
              </a:rPr>
              <a:t>129 + 21</a:t>
            </a:r>
            <a:endParaRPr b="0" lang="en-PH" sz="1600" spc="-1" strike="noStrike">
              <a:latin typeface="Arial"/>
            </a:endParaRPr>
          </a:p>
        </p:txBody>
      </p:sp>
      <p:sp>
        <p:nvSpPr>
          <p:cNvPr id="253" name="PlaceHolder 36"/>
          <p:cNvSpPr txBox="1"/>
          <p:nvPr/>
        </p:nvSpPr>
        <p:spPr>
          <a:xfrm>
            <a:off x="2880000" y="5040000"/>
            <a:ext cx="1440000" cy="720000"/>
          </a:xfrm>
          <a:prstGeom prst="rect">
            <a:avLst/>
          </a:prstGeom>
          <a:noFill/>
          <a:ln w="0">
            <a:noFill/>
          </a:ln>
        </p:spPr>
        <p:txBody>
          <a:bodyPr lIns="0" rIns="0" tIns="0" bIns="0" anchor="ctr">
            <a:normAutofit/>
          </a:bodyPr>
          <a:p>
            <a:pPr algn="just">
              <a:spcBef>
                <a:spcPts val="1417"/>
              </a:spcBef>
              <a:buNone/>
            </a:pPr>
            <a:r>
              <a:rPr b="0" lang="en-PH" sz="2000" spc="-1" strike="noStrike">
                <a:latin typeface="Lato"/>
              </a:rPr>
              <a:t>Calculate </a:t>
            </a:r>
            <a:r>
              <a:rPr b="0" i="1" lang="en-PH" sz="2000" spc="-1" strike="noStrike">
                <a:latin typeface="Lato"/>
              </a:rPr>
              <a:t>H</a:t>
            </a:r>
            <a:r>
              <a:rPr b="0" lang="en-PH" sz="2000" spc="-1" strike="noStrike">
                <a:latin typeface="Lato"/>
              </a:rPr>
              <a:t>.</a:t>
            </a:r>
            <a:endParaRPr b="0" lang="en-PH" sz="2000" spc="-1" strike="noStrike">
              <a:latin typeface="Lato"/>
            </a:endParaRPr>
          </a:p>
        </p:txBody>
      </p:sp>
      <p:pic>
        <p:nvPicPr>
          <p:cNvPr id="254" name="" descr=""/>
          <p:cNvPicPr/>
          <p:nvPr/>
        </p:nvPicPr>
        <p:blipFill>
          <a:blip r:embed="rId1"/>
          <a:stretch/>
        </p:blipFill>
        <p:spPr>
          <a:xfrm>
            <a:off x="4479480" y="5045040"/>
            <a:ext cx="1504800" cy="71496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256" name="PlaceHolder 2"/>
          <p:cNvSpPr>
            <a:spLocks noGrp="1"/>
          </p:cNvSpPr>
          <p:nvPr>
            <p:ph/>
          </p:nvPr>
        </p:nvSpPr>
        <p:spPr>
          <a:xfrm>
            <a:off x="609480" y="1008000"/>
            <a:ext cx="10910520" cy="5112000"/>
          </a:xfrm>
          <a:prstGeom prst="rect">
            <a:avLst/>
          </a:prstGeom>
          <a:noFill/>
          <a:ln w="0">
            <a:noFill/>
          </a:ln>
        </p:spPr>
        <p:txBody>
          <a:bodyPr lIns="0" rIns="0" tIns="0" bIns="0" anchor="t">
            <a:normAutofit/>
          </a:bodyPr>
          <a:p>
            <a:pPr algn="just">
              <a:spcBef>
                <a:spcPts val="1417"/>
              </a:spcBef>
              <a:buNone/>
            </a:pPr>
            <a:r>
              <a:rPr b="0" lang="en-PH" sz="2000" spc="-1" strike="noStrike">
                <a:latin typeface="Lato"/>
              </a:rPr>
              <a:t>Determine the median class.</a:t>
            </a:r>
            <a:endParaRPr b="0" lang="en-PH" sz="2000" spc="-1" strike="noStrike">
              <a:latin typeface="Lato"/>
            </a:endParaRPr>
          </a:p>
          <a:p>
            <a:pPr algn="just">
              <a:spcBef>
                <a:spcPts val="1417"/>
              </a:spcBef>
              <a:buNone/>
            </a:pPr>
            <a:r>
              <a:rPr b="0" lang="en-PH" sz="2000" spc="-1" strike="noStrike">
                <a:latin typeface="Lato"/>
              </a:rPr>
              <a:t>Since 75th score lies between the 60th and 89th cumulative frequency, 4 ≤ x &lt; 6 is the median class.</a:t>
            </a:r>
            <a:endParaRPr b="0" lang="en-PH" sz="2000" spc="-1" strike="noStrike">
              <a:latin typeface="Lato"/>
            </a:endParaRPr>
          </a:p>
          <a:p>
            <a:pPr algn="just">
              <a:spcBef>
                <a:spcPts val="1417"/>
              </a:spcBef>
              <a:buNone/>
            </a:pPr>
            <a:r>
              <a:rPr b="0" lang="en-PH" sz="2000" spc="-1" strike="noStrike">
                <a:latin typeface="Lato"/>
              </a:rPr>
              <a:t>Use the given formula for median. Substitute the computed values: L = 3.5, H = 75, C = 59, F = 30, and W = 2.</a:t>
            </a: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r>
              <a:rPr b="0" lang="en-PH" sz="2000" spc="-1" strike="noStrike">
                <a:latin typeface="Lato"/>
              </a:rPr>
              <a:t>Therefore, the estimated value of the median of the given grouped data is 4.57 h.</a:t>
            </a:r>
            <a:endParaRPr b="0" lang="en-PH" sz="2000" spc="-1" strike="noStrike">
              <a:latin typeface="Lato"/>
            </a:endParaRPr>
          </a:p>
        </p:txBody>
      </p:sp>
      <mc:AlternateContent>
        <mc:Choice xmlns:a14="http://schemas.microsoft.com/office/drawing/2010/main" Requires="a14">
          <p:sp>
            <p:nvSpPr>
              <p:cNvPr id="257"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p:pic>
        <p:nvPicPr>
          <p:cNvPr id="258" name="" descr=""/>
          <p:cNvPicPr/>
          <p:nvPr/>
        </p:nvPicPr>
        <p:blipFill>
          <a:blip r:embed="rId1"/>
          <a:stretch/>
        </p:blipFill>
        <p:spPr>
          <a:xfrm>
            <a:off x="4553640" y="2852640"/>
            <a:ext cx="3084840" cy="21610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260" name="PlaceHolder 2"/>
          <p:cNvSpPr>
            <a:spLocks noGrp="1"/>
          </p:cNvSpPr>
          <p:nvPr>
            <p:ph/>
          </p:nvPr>
        </p:nvSpPr>
        <p:spPr>
          <a:xfrm>
            <a:off x="609480" y="1008000"/>
            <a:ext cx="10910520" cy="5112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Mode</a:t>
            </a:r>
            <a:endParaRPr b="0" lang="en-PH" sz="2000" spc="-1" strike="noStrike">
              <a:latin typeface="Lato"/>
            </a:endParaRPr>
          </a:p>
          <a:p>
            <a:pPr algn="just">
              <a:spcBef>
                <a:spcPts val="1417"/>
              </a:spcBef>
              <a:buNone/>
            </a:pPr>
            <a:r>
              <a:rPr b="0" lang="en-PH" sz="2000" spc="-1" strike="noStrike">
                <a:latin typeface="Lato"/>
              </a:rPr>
              <a:t>The mode (</a:t>
            </a:r>
            <a:r>
              <a:rPr b="0" i="1" lang="en-PH" sz="2000" spc="-1" strike="noStrike">
                <a:latin typeface="Lato"/>
              </a:rPr>
              <a:t>Mo</a:t>
            </a:r>
            <a:r>
              <a:rPr b="0" lang="en-PH" sz="2000" spc="-1" strike="noStrike">
                <a:latin typeface="Lato"/>
              </a:rPr>
              <a:t>) is defined as the most common data and is usually repeated in a distribution. In calculating the mode of grouped data, locate the modal class, which is the class with the highest frequency. Then, use the following formula to solve for the mode of grouped data:</a:t>
            </a: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endParaRPr b="0" lang="en-PH" sz="2000" spc="-1" strike="noStrike">
              <a:latin typeface="Lato"/>
            </a:endParaRPr>
          </a:p>
          <a:p>
            <a:pPr algn="just">
              <a:spcBef>
                <a:spcPts val="1417"/>
              </a:spcBef>
              <a:buNone/>
            </a:pPr>
            <a:r>
              <a:rPr b="0" lang="en-PH" sz="2000" spc="-1" strike="noStrike">
                <a:latin typeface="Lato"/>
              </a:rPr>
              <a:t>where </a:t>
            </a:r>
            <a:r>
              <a:rPr b="0" i="1" lang="en-PH" sz="2000" spc="-1" strike="noStrike">
                <a:latin typeface="Lato"/>
              </a:rPr>
              <a:t>L</a:t>
            </a:r>
            <a:r>
              <a:rPr b="0" lang="en-PH" sz="2000" spc="-1" strike="noStrike">
                <a:latin typeface="Lato"/>
              </a:rPr>
              <a:t> is the lower limit of the modal class;</a:t>
            </a:r>
            <a:endParaRPr b="0" lang="en-PH" sz="2000" spc="-1" strike="noStrike">
              <a:latin typeface="Lato"/>
            </a:endParaRPr>
          </a:p>
          <a:p>
            <a:pPr algn="just">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f</a:t>
            </a:r>
            <a:r>
              <a:rPr b="0" lang="en-PH" sz="2000" spc="-1" strike="noStrike" baseline="-8000">
                <a:latin typeface="Lato"/>
              </a:rPr>
              <a:t>m-1</a:t>
            </a:r>
            <a:r>
              <a:rPr b="0" lang="en-PH" sz="2000" spc="-1" strike="noStrike">
                <a:latin typeface="Lato"/>
              </a:rPr>
              <a:t> is the frequency of the interval before the modal class;</a:t>
            </a:r>
            <a:endParaRPr b="0" lang="en-PH" sz="2000" spc="-1" strike="noStrike">
              <a:latin typeface="Lato"/>
            </a:endParaRPr>
          </a:p>
          <a:p>
            <a:pPr algn="just">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f</a:t>
            </a:r>
            <a:r>
              <a:rPr b="0" lang="en-PH" sz="2000" spc="-1" strike="noStrike" baseline="-8000">
                <a:latin typeface="Lato"/>
              </a:rPr>
              <a:t>m</a:t>
            </a:r>
            <a:r>
              <a:rPr b="0" lang="en-PH" sz="2000" spc="-1" strike="noStrike">
                <a:latin typeface="Lato"/>
              </a:rPr>
              <a:t> is the frequency of the modal class;</a:t>
            </a:r>
            <a:endParaRPr b="0" lang="en-PH" sz="2000" spc="-1" strike="noStrike">
              <a:latin typeface="Lato"/>
            </a:endParaRPr>
          </a:p>
          <a:p>
            <a:pPr algn="just">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f</a:t>
            </a:r>
            <a:r>
              <a:rPr b="0" lang="en-PH" sz="2000" spc="-1" strike="noStrike" baseline="-8000">
                <a:latin typeface="Lato"/>
              </a:rPr>
              <a:t>m+1</a:t>
            </a:r>
            <a:r>
              <a:rPr b="0" lang="en-PH" sz="2000" spc="-1" strike="noStrike">
                <a:latin typeface="Lato"/>
              </a:rPr>
              <a:t> is the frequency of the interval after the modal class; and</a:t>
            </a:r>
            <a:endParaRPr b="0" lang="en-PH" sz="2000" spc="-1" strike="noStrike">
              <a:latin typeface="Lato"/>
            </a:endParaRPr>
          </a:p>
          <a:p>
            <a:pPr algn="just">
              <a:spcBef>
                <a:spcPts val="1417"/>
              </a:spcBef>
              <a:buNone/>
            </a:pPr>
            <a:r>
              <a:rPr b="0" i="1" lang="en-PH" sz="2000" spc="-1" strike="noStrike">
                <a:latin typeface="Lato"/>
              </a:rPr>
              <a:t> </a:t>
            </a:r>
            <a:r>
              <a:rPr b="0" i="1" lang="en-PH" sz="2000" spc="-1" strike="noStrike">
                <a:latin typeface="Lato"/>
              </a:rPr>
              <a:t>	</a:t>
            </a:r>
            <a:r>
              <a:rPr b="0" i="1" lang="en-PH" sz="2000" spc="-1" strike="noStrike">
                <a:latin typeface="Lato"/>
              </a:rPr>
              <a:t>W</a:t>
            </a:r>
            <a:r>
              <a:rPr b="0" lang="en-PH" sz="2000" spc="-1" strike="noStrike">
                <a:latin typeface="Lato"/>
              </a:rPr>
              <a:t> is the class width.</a:t>
            </a:r>
            <a:endParaRPr b="0" lang="en-PH" sz="2000" spc="-1" strike="noStrike">
              <a:latin typeface="Lato"/>
            </a:endParaRPr>
          </a:p>
          <a:p>
            <a:pPr algn="just">
              <a:spcBef>
                <a:spcPts val="1417"/>
              </a:spcBef>
              <a:buNone/>
            </a:pPr>
            <a:endParaRPr b="0" lang="en-PH" sz="2000" spc="-1" strike="noStrike">
              <a:latin typeface="Lato"/>
            </a:endParaRPr>
          </a:p>
        </p:txBody>
      </p:sp>
      <mc:AlternateContent>
        <mc:Choice xmlns:a14="http://schemas.microsoft.com/office/drawing/2010/main" Requires="a14">
          <p:sp>
            <p:nvSpPr>
              <p:cNvPr id="261"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p:pic>
        <p:nvPicPr>
          <p:cNvPr id="262" name="" descr=""/>
          <p:cNvPicPr/>
          <p:nvPr/>
        </p:nvPicPr>
        <p:blipFill>
          <a:blip r:embed="rId1"/>
          <a:stretch/>
        </p:blipFill>
        <p:spPr>
          <a:xfrm>
            <a:off x="2183760" y="2520360"/>
            <a:ext cx="3936240" cy="809640"/>
          </a:xfrm>
          <a:prstGeom prst="rect">
            <a:avLst/>
          </a:prstGeom>
          <a:ln w="0">
            <a:noFill/>
          </a:ln>
        </p:spPr>
      </p:pic>
      <p:sp>
        <p:nvSpPr>
          <p:cNvPr id="263" name=""/>
          <p:cNvSpPr/>
          <p:nvPr/>
        </p:nvSpPr>
        <p:spPr>
          <a:xfrm>
            <a:off x="7956000" y="2880000"/>
            <a:ext cx="3960000" cy="2160000"/>
          </a:xfrm>
          <a:prstGeom prst="rect">
            <a:avLst/>
          </a:prstGeom>
          <a:solidFill>
            <a:srgbClr val="ffffff"/>
          </a:solidFill>
          <a:ln w="38160">
            <a:solidFill>
              <a:srgbClr val="000000"/>
            </a:solidFill>
            <a:prstDash val="sysDot"/>
            <a:round/>
          </a:ln>
        </p:spPr>
        <p:style>
          <a:lnRef idx="0"/>
          <a:fillRef idx="0"/>
          <a:effectRef idx="0"/>
          <a:fontRef idx="minor"/>
        </p:style>
        <p:txBody>
          <a:bodyPr lIns="109080" rIns="109080" tIns="64080" bIns="64080" anchor="ctr">
            <a:noAutofit/>
          </a:bodyPr>
          <a:p>
            <a:r>
              <a:rPr b="0" lang="en-PH" sz="1800" spc="-1" strike="noStrike">
                <a:latin typeface="Lato"/>
              </a:rPr>
              <a:t>To find the mode of grouped data,</a:t>
            </a:r>
            <a:endParaRPr b="0" lang="en-PH" sz="1800" spc="-1" strike="noStrike">
              <a:latin typeface="Arial"/>
            </a:endParaRPr>
          </a:p>
          <a:p>
            <a:endParaRPr b="0" lang="en-PH" sz="1800" spc="-1" strike="noStrike">
              <a:latin typeface="Arial"/>
            </a:endParaRPr>
          </a:p>
          <a:p>
            <a:r>
              <a:rPr b="0" lang="en-PH" sz="1800" spc="-1" strike="noStrike">
                <a:latin typeface="Lato"/>
              </a:rPr>
              <a:t>1. Determine the modal class.</a:t>
            </a:r>
            <a:endParaRPr b="0" lang="en-PH" sz="1800" spc="-1" strike="noStrike">
              <a:latin typeface="Arial"/>
            </a:endParaRPr>
          </a:p>
          <a:p>
            <a:r>
              <a:rPr b="0" lang="en-PH" sz="1800" spc="-1" strike="noStrike">
                <a:latin typeface="Lato"/>
                <a:ea typeface="PingFang SC"/>
              </a:rPr>
              <a:t>2. Determine the values of L, </a:t>
            </a:r>
            <a:r>
              <a:rPr b="0" lang="en-PH" sz="2000" spc="-1" strike="noStrike">
                <a:latin typeface="Lato"/>
                <a:ea typeface="PingFang SC"/>
              </a:rPr>
              <a:t>f</a:t>
            </a:r>
            <a:r>
              <a:rPr b="0" lang="en-PH" sz="2000" spc="-1" strike="noStrike" baseline="-8000">
                <a:latin typeface="Lato"/>
                <a:ea typeface="PingFang SC"/>
              </a:rPr>
              <a:t>m</a:t>
            </a:r>
            <a:r>
              <a:rPr b="0" lang="en-PH" sz="2000" spc="-1" strike="noStrike">
                <a:latin typeface="Lato"/>
                <a:ea typeface="PingFang SC"/>
              </a:rPr>
              <a:t>, f</a:t>
            </a:r>
            <a:r>
              <a:rPr b="0" lang="en-PH" sz="2000" spc="-1" strike="noStrike" baseline="-8000">
                <a:latin typeface="Lato"/>
                <a:ea typeface="PingFang SC"/>
              </a:rPr>
              <a:t>m-1</a:t>
            </a:r>
            <a:r>
              <a:rPr b="0" lang="en-PH" sz="2000" spc="-1" strike="noStrike">
                <a:latin typeface="Lato"/>
                <a:ea typeface="PingFang SC"/>
              </a:rPr>
              <a:t>, </a:t>
            </a:r>
            <a:r>
              <a:rPr b="0" lang="en-PH" sz="2000" spc="-1" strike="noStrike">
                <a:latin typeface="Lato"/>
              </a:rPr>
              <a:t>f</a:t>
            </a:r>
            <a:r>
              <a:rPr b="0" lang="en-PH" sz="2000" spc="-1" strike="noStrike" baseline="-8000">
                <a:latin typeface="Lato"/>
              </a:rPr>
              <a:t>m+1</a:t>
            </a:r>
            <a:r>
              <a:rPr b="0" lang="en-PH" sz="2000" spc="-1" strike="noStrike">
                <a:latin typeface="Lato"/>
              </a:rPr>
              <a:t>,</a:t>
            </a:r>
            <a:r>
              <a:rPr b="0" lang="en-PH" sz="2000" spc="-1" strike="noStrike">
                <a:latin typeface="Lato"/>
              </a:rPr>
              <a:t> </a:t>
            </a:r>
            <a:r>
              <a:rPr b="0" lang="en-PH" sz="1800" spc="-1" strike="noStrike">
                <a:latin typeface="Lato"/>
              </a:rPr>
              <a:t>and </a:t>
            </a:r>
            <a:r>
              <a:rPr b="0" i="1" lang="en-PH" sz="1800" spc="-1" strike="noStrike">
                <a:latin typeface="Lato"/>
              </a:rPr>
              <a:t>W</a:t>
            </a:r>
            <a:r>
              <a:rPr b="0" lang="en-PH" sz="1800" spc="-1" strike="noStrike">
                <a:latin typeface="Lato"/>
              </a:rPr>
              <a:t>.</a:t>
            </a:r>
            <a:endParaRPr b="0" lang="en-PH" sz="1800" spc="-1" strike="noStrike">
              <a:latin typeface="Arial"/>
            </a:endParaRPr>
          </a:p>
          <a:p>
            <a:r>
              <a:rPr b="0" lang="en-PH" sz="1800" spc="-1" strike="noStrike">
                <a:latin typeface="Lato"/>
              </a:rPr>
              <a:t>3. Use the given formula to compute for the mode.</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265" name="PlaceHolder 2"/>
          <p:cNvSpPr>
            <a:spLocks noGrp="1"/>
          </p:cNvSpPr>
          <p:nvPr>
            <p:ph/>
          </p:nvPr>
        </p:nvSpPr>
        <p:spPr>
          <a:xfrm>
            <a:off x="609480" y="1008000"/>
            <a:ext cx="10910520" cy="432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Example 5: </a:t>
            </a:r>
            <a:r>
              <a:rPr b="0" lang="en-PH" sz="2000" spc="-1" strike="noStrike">
                <a:latin typeface="Lato"/>
              </a:rPr>
              <a:t>Solve for the mode of the given data in Examples 1 and 3.</a:t>
            </a:r>
            <a:endParaRPr b="0" lang="en-PH" sz="2000" spc="-1" strike="noStrike">
              <a:latin typeface="Lato"/>
            </a:endParaRPr>
          </a:p>
        </p:txBody>
      </p:sp>
      <mc:AlternateContent>
        <mc:Choice xmlns:a14="http://schemas.microsoft.com/office/drawing/2010/main" Requires="a14">
          <p:sp>
            <p:nvSpPr>
              <p:cNvPr id="266"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p:graphicFrame>
        <p:nvGraphicFramePr>
          <p:cNvPr id="267" name=""/>
          <p:cNvGraphicFramePr/>
          <p:nvPr/>
        </p:nvGraphicFramePr>
        <p:xfrm>
          <a:off x="267840" y="1481400"/>
          <a:ext cx="3153960" cy="4032000"/>
        </p:xfrm>
        <a:graphic>
          <a:graphicData uri="http://schemas.openxmlformats.org/drawingml/2006/table">
            <a:tbl>
              <a:tblPr/>
              <a:tblGrid>
                <a:gridCol w="1577160"/>
                <a:gridCol w="1577160"/>
              </a:tblGrid>
              <a:tr h="564840">
                <a:tc>
                  <a:txBody>
                    <a:bodyPr lIns="90000" rIns="90000" tIns="46800" bIns="46800" anchor="ctr">
                      <a:noAutofit/>
                    </a:bodyPr>
                    <a:p>
                      <a:pPr algn="ctr">
                        <a:buNone/>
                      </a:pPr>
                      <a:r>
                        <a:rPr b="1" lang="en-PH" sz="1800" spc="-1" strike="noStrike">
                          <a:latin typeface="Lato"/>
                        </a:rPr>
                        <a:t>Time Taken (min)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Frequency (f)</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15-20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7</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21-26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27-32</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4840">
                <a:tc>
                  <a:txBody>
                    <a:bodyPr lIns="90000" rIns="90000" tIns="46800" bIns="46800" anchor="ctr">
                      <a:noAutofit/>
                    </a:bodyPr>
                    <a:p>
                      <a:pPr algn="ctr">
                        <a:buNone/>
                      </a:pPr>
                      <a:r>
                        <a:rPr b="0" lang="en-PH" sz="1800" spc="-1" strike="noStrike">
                          <a:latin typeface="Lato"/>
                        </a:rPr>
                        <a:t>33-38</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14</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5200">
                <a:tc>
                  <a:txBody>
                    <a:bodyPr lIns="90000" rIns="90000" tIns="46800" bIns="46800" anchor="ctr">
                      <a:noAutofit/>
                    </a:bodyPr>
                    <a:p>
                      <a:pPr algn="ctr">
                        <a:buNone/>
                      </a:pPr>
                      <a:r>
                        <a:rPr b="0" lang="en-PH" sz="1800" spc="-1" strike="noStrike">
                          <a:latin typeface="Lato"/>
                        </a:rPr>
                        <a:t>39-44</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11</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5200">
                <a:tc>
                  <a:txBody>
                    <a:bodyPr lIns="90000" rIns="90000" tIns="46800" bIns="46800" anchor="ctr">
                      <a:noAutofit/>
                    </a:bodyPr>
                    <a:p>
                      <a:pPr algn="ctr">
                        <a:buNone/>
                      </a:pPr>
                      <a:r>
                        <a:rPr b="0" lang="en-PH" sz="1800" spc="-1" strike="noStrike">
                          <a:latin typeface="Lato"/>
                        </a:rPr>
                        <a:t>45-50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3</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268" name="PlaceHolder 43"/>
          <p:cNvSpPr txBox="1"/>
          <p:nvPr/>
        </p:nvSpPr>
        <p:spPr>
          <a:xfrm>
            <a:off x="3600000" y="1476000"/>
            <a:ext cx="7740000" cy="4644000"/>
          </a:xfrm>
          <a:prstGeom prst="rect">
            <a:avLst/>
          </a:prstGeom>
          <a:noFill/>
          <a:ln w="0">
            <a:noFill/>
          </a:ln>
        </p:spPr>
        <p:txBody>
          <a:bodyPr lIns="0" rIns="0" tIns="0" bIns="0" anchor="t">
            <a:normAutofit/>
          </a:bodyPr>
          <a:p>
            <a:pPr algn="just">
              <a:lnSpc>
                <a:spcPct val="100000"/>
              </a:lnSpc>
              <a:spcBef>
                <a:spcPts val="1417"/>
              </a:spcBef>
              <a:buNone/>
            </a:pPr>
            <a:r>
              <a:rPr b="1" lang="en-PH" sz="2000" spc="-1" strike="noStrike">
                <a:latin typeface="Lato"/>
              </a:rPr>
              <a:t>Solution:</a:t>
            </a:r>
            <a:endParaRPr b="0" lang="en-PH" sz="2000" spc="-1" strike="noStrike">
              <a:latin typeface="Lato"/>
            </a:endParaRPr>
          </a:p>
          <a:p>
            <a:pPr algn="just">
              <a:lnSpc>
                <a:spcPct val="100000"/>
              </a:lnSpc>
              <a:spcBef>
                <a:spcPts val="1417"/>
              </a:spcBef>
              <a:buNone/>
            </a:pPr>
            <a:r>
              <a:rPr b="0" lang="en-PH" sz="2000" spc="-1" strike="noStrike">
                <a:latin typeface="Lato"/>
              </a:rPr>
              <a:t>Determine the modal class.</a:t>
            </a:r>
            <a:endParaRPr b="0" lang="en-PH" sz="2000" spc="-1" strike="noStrike">
              <a:latin typeface="Lato"/>
            </a:endParaRPr>
          </a:p>
          <a:p>
            <a:pPr algn="just">
              <a:lnSpc>
                <a:spcPct val="100000"/>
              </a:lnSpc>
              <a:spcBef>
                <a:spcPts val="1417"/>
              </a:spcBef>
              <a:buNone/>
            </a:pPr>
            <a:r>
              <a:rPr b="0" lang="en-PH" sz="2000" spc="-1" strike="noStrike">
                <a:latin typeface="Lato"/>
              </a:rPr>
              <a:t>The class with the highest frequency is 33–38. This is the modal class.</a:t>
            </a:r>
            <a:endParaRPr b="0" lang="en-PH" sz="2000" spc="-1" strike="noStrike">
              <a:latin typeface="Lato"/>
            </a:endParaRPr>
          </a:p>
          <a:p>
            <a:pPr algn="just">
              <a:lnSpc>
                <a:spcPct val="100000"/>
              </a:lnSpc>
              <a:buNone/>
            </a:pPr>
            <a:r>
              <a:rPr b="0" lang="en-PH" sz="2000" spc="-1" strike="noStrike">
                <a:latin typeface="Lato"/>
              </a:rPr>
              <a:t>Since the modal class is the interval 33–38, f</a:t>
            </a:r>
            <a:r>
              <a:rPr b="0" lang="en-PH" sz="2000" spc="-1" strike="noStrike" baseline="-8000">
                <a:latin typeface="Lato"/>
              </a:rPr>
              <a:t>m</a:t>
            </a:r>
            <a:r>
              <a:rPr b="0" lang="en-PH" sz="2000" spc="-1" strike="noStrike">
                <a:latin typeface="Lato"/>
              </a:rPr>
              <a:t> = 14, f</a:t>
            </a:r>
            <a:r>
              <a:rPr b="0" lang="en-PH" sz="2000" spc="-1" strike="noStrike" baseline="-8000">
                <a:latin typeface="Lato"/>
              </a:rPr>
              <a:t>m-1</a:t>
            </a:r>
            <a:r>
              <a:rPr b="0" lang="en-PH" sz="2000" spc="-1" strike="noStrike">
                <a:latin typeface="Lato"/>
              </a:rPr>
              <a:t> = 9, f</a:t>
            </a:r>
            <a:r>
              <a:rPr b="0" lang="en-PH" sz="2000" spc="-1" strike="noStrike" baseline="-8000">
                <a:latin typeface="Lato"/>
              </a:rPr>
              <a:t>m+1 </a:t>
            </a:r>
            <a:r>
              <a:rPr b="0" lang="en-PH" sz="2000" spc="-1" strike="noStrike">
                <a:latin typeface="Lato"/>
              </a:rPr>
              <a:t>= 11, L = 32.5, and </a:t>
            </a:r>
            <a:r>
              <a:rPr b="0" i="1" lang="en-PH" sz="2000" spc="-1" strike="noStrike">
                <a:latin typeface="Lato"/>
              </a:rPr>
              <a:t>W</a:t>
            </a:r>
            <a:r>
              <a:rPr b="0" lang="en-PH" sz="2000" spc="-1" strike="noStrike">
                <a:latin typeface="Lato"/>
              </a:rPr>
              <a:t> = 6.</a:t>
            </a:r>
            <a:endParaRPr b="0" lang="en-PH" sz="2000" spc="-1" strike="noStrike">
              <a:latin typeface="Lato"/>
              <a:ea typeface="PingFang SC"/>
            </a:endParaRPr>
          </a:p>
          <a:p>
            <a:pPr algn="just">
              <a:lnSpc>
                <a:spcPct val="100000"/>
              </a:lnSpc>
              <a:buNone/>
            </a:pPr>
            <a:r>
              <a:rPr b="0" lang="en-PH" sz="2000" spc="-1" strike="noStrike">
                <a:latin typeface="Lato"/>
              </a:rPr>
              <a:t>Use the given formula to compute for the mode.</a:t>
            </a: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endParaRPr b="0" lang="en-PH" sz="2000" spc="-1" strike="noStrike">
              <a:latin typeface="Lato"/>
              <a:ea typeface="PingFang SC"/>
            </a:endParaRPr>
          </a:p>
          <a:p>
            <a:pPr algn="just">
              <a:lnSpc>
                <a:spcPct val="100000"/>
              </a:lnSpc>
              <a:buNone/>
            </a:pPr>
            <a:r>
              <a:rPr b="0" lang="en-PH" sz="2000" spc="-1" strike="noStrike">
                <a:latin typeface="Lato"/>
              </a:rPr>
              <a:t>Thus, the mode of the given data set is 36.25 min.</a:t>
            </a:r>
            <a:endParaRPr b="0" lang="en-PH" sz="2000" spc="-1" strike="noStrike">
              <a:latin typeface="Lato"/>
              <a:ea typeface="PingFang SC"/>
            </a:endParaRPr>
          </a:p>
        </p:txBody>
      </p:sp>
      <p:pic>
        <p:nvPicPr>
          <p:cNvPr id="269" name="" descr=""/>
          <p:cNvPicPr/>
          <p:nvPr/>
        </p:nvPicPr>
        <p:blipFill>
          <a:blip r:embed="rId1"/>
          <a:stretch/>
        </p:blipFill>
        <p:spPr>
          <a:xfrm>
            <a:off x="5580000" y="3996000"/>
            <a:ext cx="3130920" cy="180000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169" name="PlaceHolder 2"/>
          <p:cNvSpPr>
            <a:spLocks noGrp="1"/>
          </p:cNvSpPr>
          <p:nvPr>
            <p:ph/>
          </p:nvPr>
        </p:nvSpPr>
        <p:spPr>
          <a:xfrm>
            <a:off x="609480" y="1080000"/>
            <a:ext cx="10910520" cy="900000"/>
          </a:xfrm>
          <a:prstGeom prst="rect">
            <a:avLst/>
          </a:prstGeom>
          <a:noFill/>
          <a:ln w="0">
            <a:noFill/>
          </a:ln>
        </p:spPr>
        <p:txBody>
          <a:bodyPr lIns="0" rIns="0" tIns="0" bIns="0" anchor="t">
            <a:normAutofit/>
          </a:bodyPr>
          <a:p>
            <a:pPr algn="just">
              <a:lnSpc>
                <a:spcPct val="100000"/>
              </a:lnSpc>
              <a:spcBef>
                <a:spcPts val="567"/>
              </a:spcBef>
              <a:buNone/>
            </a:pPr>
            <a:r>
              <a:rPr b="0" lang="en-PH" sz="1800" spc="-1" strike="noStrike">
                <a:latin typeface="Lato"/>
              </a:rPr>
              <a:t> </a:t>
            </a:r>
            <a:r>
              <a:rPr b="0" lang="en-PH" sz="1800" spc="-1" strike="noStrike">
                <a:latin typeface="Lato"/>
              </a:rPr>
              <a:t>	</a:t>
            </a:r>
            <a:r>
              <a:rPr b="0" lang="en-PH" sz="1800" spc="-1" strike="noStrike">
                <a:latin typeface="Lato"/>
              </a:rPr>
              <a:t>Elena, a soccer team leader, likes the quality of the shoes supplied by Bob. She recommended Bob to be the basketball and volleyball shoe supplier, both for male and female categories. Bob is overwhelmed with the new opportunity. Help Bob to make his work easier by completing the table on the right!</a:t>
            </a:r>
            <a:endParaRPr b="0" lang="en-PH" sz="1800" spc="-1" strike="noStrike">
              <a:latin typeface="Arial"/>
            </a:endParaRPr>
          </a:p>
        </p:txBody>
      </p:sp>
      <p:sp>
        <p:nvSpPr>
          <p:cNvPr id="170" name="PlaceHolder 3"/>
          <p:cNvSpPr txBox="1"/>
          <p:nvPr/>
        </p:nvSpPr>
        <p:spPr>
          <a:xfrm>
            <a:off x="609840" y="5148000"/>
            <a:ext cx="7310160" cy="1080000"/>
          </a:xfrm>
          <a:prstGeom prst="rect">
            <a:avLst/>
          </a:prstGeom>
          <a:noFill/>
          <a:ln w="0">
            <a:noFill/>
          </a:ln>
        </p:spPr>
        <p:txBody>
          <a:bodyPr lIns="0" rIns="0" tIns="0" bIns="0" anchor="t">
            <a:normAutofit/>
          </a:bodyPr>
          <a:p>
            <a:pPr algn="just">
              <a:lnSpc>
                <a:spcPct val="100000"/>
              </a:lnSpc>
              <a:spcBef>
                <a:spcPts val="567"/>
              </a:spcBef>
              <a:buNone/>
            </a:pPr>
            <a:r>
              <a:rPr b="0" lang="en-PH" sz="1800" spc="-1" strike="noStrike">
                <a:latin typeface="Lato"/>
              </a:rPr>
              <a:t>a. How many players are there in all? </a:t>
            </a:r>
            <a:r>
              <a:rPr b="0" lang="en-PH" sz="1800" spc="-1" strike="noStrike">
                <a:latin typeface="Times New Roman"/>
              </a:rPr>
              <a:t>__________</a:t>
            </a:r>
            <a:endParaRPr b="0" lang="en-PH" sz="1800" spc="-1" strike="noStrike">
              <a:latin typeface="Arial"/>
            </a:endParaRPr>
          </a:p>
          <a:p>
            <a:pPr algn="just">
              <a:lnSpc>
                <a:spcPct val="100000"/>
              </a:lnSpc>
              <a:spcBef>
                <a:spcPts val="567"/>
              </a:spcBef>
              <a:buNone/>
            </a:pPr>
            <a:r>
              <a:rPr b="0" lang="en-PH" sz="1800" spc="-1" strike="noStrike">
                <a:latin typeface="Lato"/>
                <a:ea typeface="PingFang SC"/>
              </a:rPr>
              <a:t>b. What is the common shoe size in the group? </a:t>
            </a:r>
            <a:r>
              <a:rPr b="0" lang="en-PH" sz="1800" spc="-1" strike="noStrike">
                <a:latin typeface="Times New Roman"/>
              </a:rPr>
              <a:t>__________</a:t>
            </a:r>
            <a:endParaRPr b="0" lang="en-PH" sz="1800" spc="-1" strike="noStrike">
              <a:latin typeface="Arial"/>
            </a:endParaRPr>
          </a:p>
          <a:p>
            <a:pPr algn="just">
              <a:lnSpc>
                <a:spcPct val="100000"/>
              </a:lnSpc>
              <a:spcBef>
                <a:spcPts val="567"/>
              </a:spcBef>
              <a:buNone/>
            </a:pPr>
            <a:r>
              <a:rPr b="0" lang="en-PH" sz="1800" spc="-1" strike="noStrike">
                <a:latin typeface="Lato"/>
              </a:rPr>
              <a:t>c. What helped you decide the common shoe size? Explain your answer.</a:t>
            </a:r>
            <a:endParaRPr b="0" lang="en-PH" sz="1800" spc="-1" strike="noStrike">
              <a:latin typeface="Arial"/>
            </a:endParaRPr>
          </a:p>
        </p:txBody>
      </p:sp>
      <p:graphicFrame>
        <p:nvGraphicFramePr>
          <p:cNvPr id="171" name=""/>
          <p:cNvGraphicFramePr/>
          <p:nvPr/>
        </p:nvGraphicFramePr>
        <p:xfrm>
          <a:off x="2934000" y="2008080"/>
          <a:ext cx="3966480" cy="2843640"/>
        </p:xfrm>
        <a:graphic>
          <a:graphicData uri="http://schemas.openxmlformats.org/drawingml/2006/table">
            <a:tbl>
              <a:tblPr/>
              <a:tblGrid>
                <a:gridCol w="660600"/>
                <a:gridCol w="660600"/>
                <a:gridCol w="660600"/>
                <a:gridCol w="660600"/>
                <a:gridCol w="660600"/>
                <a:gridCol w="663480"/>
              </a:tblGrid>
              <a:tr h="473760">
                <a:tc>
                  <a:txBody>
                    <a:bodyPr lIns="90000" rIns="90000" tIns="46800" bIns="46800" anchor="ctr">
                      <a:noAutofit/>
                    </a:bodyPr>
                    <a:p>
                      <a:pPr algn="ctr">
                        <a:buNone/>
                      </a:pPr>
                      <a:r>
                        <a:rPr b="1" lang="en-PH" sz="1800" spc="-1" strike="noStrike">
                          <a:latin typeface="Lato"/>
                        </a:rPr>
                        <a:t>40</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40</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73760">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35</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35</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37</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73760">
                <a:tc>
                  <a:txBody>
                    <a:bodyPr lIns="90000" rIns="90000" tIns="46800" bIns="46800" anchor="ctr">
                      <a:noAutofit/>
                    </a:bodyPr>
                    <a:p>
                      <a:pPr algn="ctr">
                        <a:buNone/>
                      </a:pPr>
                      <a:r>
                        <a:rPr b="1" lang="en-PH" sz="1800" spc="-1" strike="noStrike">
                          <a:latin typeface="Lato"/>
                        </a:rPr>
                        <a:t>37</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73760">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40</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35</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73760">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74840">
                <a:tc>
                  <a:txBody>
                    <a:bodyPr lIns="90000" rIns="90000" tIns="46800" bIns="46800" anchor="ctr">
                      <a:noAutofit/>
                    </a:bodyPr>
                    <a:p>
                      <a:pPr algn="ctr">
                        <a:buNone/>
                      </a:pPr>
                      <a:r>
                        <a:rPr b="1" lang="en-PH" sz="1800" spc="-1" strike="noStrike">
                          <a:latin typeface="Lato"/>
                        </a:rPr>
                        <a:t>35</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graphicFrame>
        <p:nvGraphicFramePr>
          <p:cNvPr id="172" name=""/>
          <p:cNvGraphicFramePr/>
          <p:nvPr/>
        </p:nvGraphicFramePr>
        <p:xfrm>
          <a:off x="7612920" y="2000880"/>
          <a:ext cx="3723840" cy="3776400"/>
        </p:xfrm>
        <a:graphic>
          <a:graphicData uri="http://schemas.openxmlformats.org/drawingml/2006/table">
            <a:tbl>
              <a:tblPr/>
              <a:tblGrid>
                <a:gridCol w="1152000"/>
                <a:gridCol w="1152000"/>
                <a:gridCol w="1420200"/>
              </a:tblGrid>
              <a:tr h="447840">
                <a:tc>
                  <a:txBody>
                    <a:bodyPr lIns="90000" rIns="90000" tIns="46800" bIns="46800" anchor="ctr">
                      <a:noAutofit/>
                    </a:bodyPr>
                    <a:p>
                      <a:pPr algn="ctr">
                        <a:buNone/>
                      </a:pPr>
                      <a:r>
                        <a:rPr b="1" lang="en-PH" sz="1800" spc="-1" strike="noStrike">
                          <a:latin typeface="Lato"/>
                        </a:rPr>
                        <a:t>Shoe Size</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Tally</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Frequency </a:t>
                      </a:r>
                      <a:r>
                        <a:rPr b="1" i="1" lang="en-PH" sz="1800" spc="-1" strike="noStrike">
                          <a:latin typeface="Lato"/>
                        </a:rPr>
                        <a:t>(f)</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47840">
                <a:tc>
                  <a:txBody>
                    <a:bodyPr lIns="90000" rIns="90000" tIns="46800" bIns="46800" anchor="ctr">
                      <a:noAutofit/>
                    </a:bodyPr>
                    <a:p>
                      <a:pPr algn="ctr">
                        <a:buNone/>
                      </a:pPr>
                      <a:r>
                        <a:rPr b="1" lang="en-PH" sz="1800" spc="-1" strike="noStrike">
                          <a:latin typeface="Lato"/>
                        </a:rPr>
                        <a:t>35</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47840">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47840">
                <a:tc>
                  <a:txBody>
                    <a:bodyPr lIns="90000" rIns="90000" tIns="46800" bIns="46800" anchor="ctr">
                      <a:noAutofit/>
                    </a:bodyPr>
                    <a:p>
                      <a:pPr algn="ctr">
                        <a:buNone/>
                      </a:pPr>
                      <a:r>
                        <a:rPr b="1" lang="en-PH" sz="1800" spc="-1" strike="noStrike">
                          <a:latin typeface="Lato"/>
                        </a:rPr>
                        <a:t>37</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47840">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47840">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47840">
                <a:tc>
                  <a:txBody>
                    <a:bodyPr lIns="90000" rIns="90000" tIns="46800" bIns="46800" anchor="ctr">
                      <a:noAutofit/>
                    </a:bodyPr>
                    <a:p>
                      <a:pPr algn="ctr">
                        <a:buNone/>
                      </a:pPr>
                      <a:r>
                        <a:rPr b="1" lang="en-PH" sz="1800" spc="-1" strike="noStrike">
                          <a:latin typeface="Lato"/>
                        </a:rPr>
                        <a:t>40</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47120">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r>
                        <a:rPr b="0" lang="en-PH" sz="1800" spc="-1" strike="noStrike">
                          <a:latin typeface="Lato"/>
                        </a:rPr>
                        <a:t>Total = </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174" name="PlaceHolder 2"/>
          <p:cNvSpPr>
            <a:spLocks noGrp="1"/>
          </p:cNvSpPr>
          <p:nvPr>
            <p:ph/>
          </p:nvPr>
        </p:nvSpPr>
        <p:spPr>
          <a:xfrm>
            <a:off x="609480" y="1080000"/>
            <a:ext cx="10910520" cy="5040000"/>
          </a:xfrm>
          <a:prstGeom prst="rect">
            <a:avLst/>
          </a:prstGeom>
          <a:noFill/>
          <a:ln w="0">
            <a:noFill/>
          </a:ln>
        </p:spPr>
        <p:txBody>
          <a:bodyPr lIns="0" rIns="0" tIns="0" bIns="0" anchor="t">
            <a:normAutofit/>
          </a:bodyPr>
          <a:p>
            <a:pPr algn="just">
              <a:lnSpc>
                <a:spcPct val="100000"/>
              </a:lnSpc>
              <a:spcBef>
                <a:spcPts val="567"/>
              </a:spcBef>
              <a:buNone/>
            </a:pPr>
            <a:r>
              <a:rPr b="0" lang="en-PH" sz="2000" spc="-1" strike="noStrike">
                <a:latin typeface="Lato"/>
              </a:rPr>
              <a:t> </a:t>
            </a:r>
            <a:r>
              <a:rPr b="0" lang="en-PH" sz="2000" spc="-1" strike="noStrike">
                <a:latin typeface="Lato"/>
              </a:rPr>
              <a:t>	</a:t>
            </a:r>
            <a:r>
              <a:rPr b="0" lang="en-PH" sz="2000" spc="-1" strike="noStrike">
                <a:latin typeface="Lato"/>
              </a:rPr>
              <a:t>In grouped data, each piece of information is collected, classified into classes, and presented in tabular form. This makes the interpretation and analysis more convenient because the collected data are systematically organized. This is particularly useful if you have a relatively large dataset. How do we find the mean, median, and mode of grouped data?</a:t>
            </a:r>
            <a:endParaRPr b="0" lang="en-PH" sz="2000" spc="-1" strike="noStrike">
              <a:latin typeface="Arial"/>
            </a:endParaRPr>
          </a:p>
          <a:p>
            <a:pPr algn="just">
              <a:lnSpc>
                <a:spcPct val="100000"/>
              </a:lnSpc>
              <a:spcBef>
                <a:spcPts val="567"/>
              </a:spcBef>
              <a:buNone/>
            </a:pPr>
            <a:endParaRPr b="0" lang="en-PH" sz="2000" spc="-1" strike="noStrike">
              <a:latin typeface="Arial"/>
            </a:endParaRPr>
          </a:p>
          <a:p>
            <a:pPr algn="just">
              <a:lnSpc>
                <a:spcPct val="100000"/>
              </a:lnSpc>
              <a:spcBef>
                <a:spcPts val="567"/>
              </a:spcBef>
              <a:buNone/>
            </a:pPr>
            <a:r>
              <a:rPr b="1" lang="en-PH" sz="2000" spc="-1" strike="noStrike">
                <a:latin typeface="Lato"/>
              </a:rPr>
              <a:t>Mean</a:t>
            </a:r>
            <a:endParaRPr b="0" lang="en-PH" sz="2000" spc="-1" strike="noStrike">
              <a:latin typeface="Arial"/>
            </a:endParaRPr>
          </a:p>
          <a:p>
            <a:pPr algn="just">
              <a:lnSpc>
                <a:spcPct val="100000"/>
              </a:lnSpc>
              <a:spcBef>
                <a:spcPts val="567"/>
              </a:spcBef>
              <a:buNone/>
            </a:pPr>
            <a:r>
              <a:rPr b="0" lang="en-PH" sz="2000" spc="-1" strike="noStrike">
                <a:latin typeface="Lato"/>
              </a:rPr>
              <a:t>The mean</a:t>
            </a:r>
            <a:r>
              <a:rPr b="0" lang="en-PH" sz="2000" spc="-1" strike="noStrike">
                <a:latin typeface="Lato"/>
              </a:rPr>
              <a:t>	</a:t>
            </a:r>
            <a:r>
              <a:rPr b="0" lang="en-PH" sz="2000" spc="-1" strike="noStrike">
                <a:latin typeface="Lato"/>
              </a:rPr>
              <a:t>  of grouped data can be computed using the </a:t>
            </a:r>
            <a:r>
              <a:rPr b="0" i="1" lang="en-PH" sz="2000" spc="-1" strike="noStrike">
                <a:latin typeface="Lato"/>
              </a:rPr>
              <a:t>class mark</a:t>
            </a:r>
            <a:r>
              <a:rPr b="0" lang="en-PH" sz="2000" spc="-1" strike="noStrike">
                <a:latin typeface="Lato"/>
              </a:rPr>
              <a:t> which is the mid-value of each class. The mean is computed using the formula below.</a:t>
            </a:r>
            <a:endParaRPr b="0" lang="en-PH" sz="2000" spc="-1" strike="noStrike">
              <a:latin typeface="Arial"/>
            </a:endParaRPr>
          </a:p>
        </p:txBody>
      </p:sp>
      <p:pic>
        <p:nvPicPr>
          <p:cNvPr id="175" name="" descr=""/>
          <p:cNvPicPr/>
          <p:nvPr/>
        </p:nvPicPr>
        <p:blipFill>
          <a:blip r:embed="rId1"/>
          <a:stretch/>
        </p:blipFill>
        <p:spPr>
          <a:xfrm>
            <a:off x="1764000" y="3155400"/>
            <a:ext cx="356400" cy="300600"/>
          </a:xfrm>
          <a:prstGeom prst="rect">
            <a:avLst/>
          </a:prstGeom>
          <a:ln w="0">
            <a:noFill/>
          </a:ln>
        </p:spPr>
      </p:pic>
      <p:pic>
        <p:nvPicPr>
          <p:cNvPr id="176" name="" descr=""/>
          <p:cNvPicPr/>
          <p:nvPr/>
        </p:nvPicPr>
        <p:blipFill>
          <a:blip r:embed="rId2"/>
          <a:stretch/>
        </p:blipFill>
        <p:spPr>
          <a:xfrm>
            <a:off x="5330520" y="3790800"/>
            <a:ext cx="1530720" cy="86076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178" name="PlaceHolder 2"/>
          <p:cNvSpPr>
            <a:spLocks noGrp="1"/>
          </p:cNvSpPr>
          <p:nvPr>
            <p:ph/>
          </p:nvPr>
        </p:nvSpPr>
        <p:spPr>
          <a:xfrm>
            <a:off x="609480" y="1080000"/>
            <a:ext cx="10910520" cy="5040000"/>
          </a:xfrm>
          <a:prstGeom prst="rect">
            <a:avLst/>
          </a:prstGeom>
          <a:noFill/>
          <a:ln w="0">
            <a:noFill/>
          </a:ln>
        </p:spPr>
        <p:txBody>
          <a:bodyPr lIns="0" rIns="0" tIns="0" bIns="0" anchor="t">
            <a:normAutofit/>
          </a:bodyPr>
          <a:p>
            <a:endParaRPr b="0" lang="en-PH" sz="2000" spc="-1" strike="noStrike">
              <a:latin typeface="Lato"/>
            </a:endParaRPr>
          </a:p>
          <a:p>
            <a:r>
              <a:rPr b="0" lang="en-PH" sz="2000" spc="-1" strike="noStrike">
                <a:latin typeface="Lato"/>
              </a:rPr>
              <a:t>where </a:t>
            </a:r>
            <a:r>
              <a:rPr b="1" i="1" lang="en-PH" sz="2000" spc="-1" strike="noStrike">
                <a:latin typeface="Lato"/>
              </a:rPr>
              <a:t>X</a:t>
            </a:r>
            <a:r>
              <a:rPr b="0" lang="en-PH" sz="2000" spc="-1" strike="noStrike">
                <a:latin typeface="Lato"/>
              </a:rPr>
              <a:t> is the class mark/mid-value;</a:t>
            </a:r>
            <a:endParaRPr b="0" lang="en-PH" sz="2000" spc="-1" strike="noStrike">
              <a:latin typeface="Lato"/>
            </a:endParaRPr>
          </a:p>
          <a:p>
            <a:r>
              <a:rPr b="0" lang="en-PH" sz="2000" spc="-1" strike="noStrike">
                <a:latin typeface="Lato"/>
              </a:rPr>
              <a:t> </a:t>
            </a:r>
            <a:r>
              <a:rPr b="0" lang="en-PH" sz="2000" spc="-1" strike="noStrike">
                <a:latin typeface="Lato"/>
              </a:rPr>
              <a:t>	</a:t>
            </a:r>
            <a:r>
              <a:rPr b="1" lang="en-PH" sz="2000" spc="-1" strike="noStrike">
                <a:latin typeface="Lato"/>
              </a:rPr>
              <a:t>f</a:t>
            </a:r>
            <a:r>
              <a:rPr b="0" lang="en-PH" sz="2000" spc="-1" strike="noStrike">
                <a:latin typeface="Lato"/>
              </a:rPr>
              <a:t> is the frequency of each class;</a:t>
            </a:r>
            <a:endParaRPr b="0" lang="en-PH" sz="2000" spc="-1" strike="noStrike">
              <a:latin typeface="Lato"/>
            </a:endParaRPr>
          </a:p>
          <a:p>
            <a:r>
              <a:rPr b="0" lang="en-PH" sz="2000" spc="-1" strike="noStrike">
                <a:latin typeface="Lato"/>
              </a:rPr>
              <a:t> </a:t>
            </a:r>
            <a:r>
              <a:rPr b="0" lang="en-PH" sz="2000" spc="-1" strike="noStrike">
                <a:latin typeface="Lato"/>
              </a:rPr>
              <a:t>	</a:t>
            </a:r>
            <a:r>
              <a:rPr b="1" lang="en-PH" sz="2000" spc="-1" strike="noStrike">
                <a:latin typeface="Lato"/>
              </a:rPr>
              <a:t>Σ(</a:t>
            </a:r>
            <a:r>
              <a:rPr b="1" i="1" lang="en-PH" sz="2000" spc="-1" strike="noStrike">
                <a:latin typeface="Lato"/>
              </a:rPr>
              <a:t>fX</a:t>
            </a:r>
            <a:r>
              <a:rPr b="1" lang="en-PH" sz="2000" spc="-1" strike="noStrike">
                <a:latin typeface="Lato"/>
              </a:rPr>
              <a:t> )</a:t>
            </a:r>
            <a:r>
              <a:rPr b="0" lang="en-PH" sz="2000" spc="-1" strike="noStrike">
                <a:latin typeface="Lato"/>
              </a:rPr>
              <a:t> is the sum of the products of the frequency </a:t>
            </a:r>
            <a:r>
              <a:rPr b="1" i="1" lang="en-PH" sz="2000" spc="-1" strike="noStrike">
                <a:latin typeface="Lato"/>
              </a:rPr>
              <a:t>f</a:t>
            </a:r>
            <a:r>
              <a:rPr b="0" lang="en-PH" sz="2000" spc="-1" strike="noStrike">
                <a:latin typeface="Lato"/>
              </a:rPr>
              <a:t> and class mark </a:t>
            </a:r>
            <a:r>
              <a:rPr b="1" i="1" lang="en-PH" sz="2000" spc="-1" strike="noStrike">
                <a:latin typeface="Lato"/>
              </a:rPr>
              <a:t>X</a:t>
            </a:r>
            <a:r>
              <a:rPr b="0" lang="en-PH" sz="2000" spc="-1" strike="noStrike">
                <a:latin typeface="Lato"/>
              </a:rPr>
              <a:t>; and</a:t>
            </a:r>
            <a:endParaRPr b="0" lang="en-PH" sz="2000" spc="-1" strike="noStrike">
              <a:latin typeface="Lato"/>
            </a:endParaRPr>
          </a:p>
          <a:p>
            <a:r>
              <a:rPr b="0" lang="en-PH" sz="2000" spc="-1" strike="noStrike">
                <a:latin typeface="Lato"/>
              </a:rPr>
              <a:t> </a:t>
            </a:r>
            <a:r>
              <a:rPr b="1" lang="en-PH" sz="2000" spc="-1" strike="noStrike">
                <a:latin typeface="Lato"/>
              </a:rPr>
              <a:t>	</a:t>
            </a:r>
            <a:r>
              <a:rPr b="1" lang="en-PH" sz="2000" spc="-1" strike="noStrike">
                <a:latin typeface="Lato"/>
              </a:rPr>
              <a:t>Σ(</a:t>
            </a:r>
            <a:r>
              <a:rPr b="1" i="1" lang="en-PH" sz="2000" spc="-1" strike="noStrike">
                <a:latin typeface="Lato"/>
              </a:rPr>
              <a:t>f</a:t>
            </a:r>
            <a:r>
              <a:rPr b="1" lang="en-PH" sz="2000" spc="-1" strike="noStrike">
                <a:latin typeface="Lato"/>
              </a:rPr>
              <a:t> )</a:t>
            </a:r>
            <a:r>
              <a:rPr b="0" lang="en-PH" sz="2000" spc="-1" strike="noStrike">
                <a:latin typeface="Lato"/>
              </a:rPr>
              <a:t> is the sum of the frequencies.</a:t>
            </a:r>
            <a:endParaRPr b="0" lang="en-PH" sz="2000" spc="-1" strike="noStrike">
              <a:latin typeface="Lato"/>
            </a:endParaRPr>
          </a:p>
          <a:p>
            <a:r>
              <a:rPr b="0" lang="en-PH" sz="2000" spc="-1" strike="noStrike">
                <a:latin typeface="Lato"/>
              </a:rPr>
              <a:t> </a:t>
            </a:r>
            <a:r>
              <a:rPr b="0" lang="en-PH" sz="2000" spc="-1" strike="noStrike">
                <a:latin typeface="Lato"/>
              </a:rPr>
              <a:t>	</a:t>
            </a:r>
            <a:r>
              <a:rPr b="0" lang="en-PH" sz="2000" spc="-1" strike="noStrike">
                <a:latin typeface="Lato"/>
              </a:rPr>
              <a:t>If raw data are given, tally each score based on the class where the score can be located. The total number of the tally marks per class interval is called the </a:t>
            </a:r>
            <a:r>
              <a:rPr b="1" lang="en-PH" sz="2000" spc="-1" strike="noStrike">
                <a:latin typeface="Lato"/>
              </a:rPr>
              <a:t>frequency</a:t>
            </a:r>
            <a:r>
              <a:rPr b="0" lang="en-PH" sz="2000" spc="-1" strike="noStrike">
                <a:latin typeface="Lato"/>
              </a:rPr>
              <a:t>.</a:t>
            </a:r>
            <a:endParaRPr b="0" lang="en-PH" sz="2000" spc="-1" strike="noStrike">
              <a:latin typeface="Lato"/>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180" name="PlaceHolder 2"/>
          <p:cNvSpPr>
            <a:spLocks noGrp="1"/>
          </p:cNvSpPr>
          <p:nvPr>
            <p:ph/>
          </p:nvPr>
        </p:nvSpPr>
        <p:spPr>
          <a:xfrm>
            <a:off x="609480" y="1080000"/>
            <a:ext cx="10910520" cy="5040000"/>
          </a:xfrm>
          <a:prstGeom prst="rect">
            <a:avLst/>
          </a:prstGeom>
          <a:noFill/>
          <a:ln w="0">
            <a:noFill/>
          </a:ln>
        </p:spPr>
        <p:txBody>
          <a:bodyPr lIns="0" rIns="0" tIns="0" bIns="0" anchor="t">
            <a:normAutofit/>
          </a:bodyPr>
          <a:p>
            <a:endParaRPr b="0" lang="en-PH" sz="2000" spc="-1" strike="noStrike">
              <a:latin typeface="Lato"/>
            </a:endParaRPr>
          </a:p>
          <a:p>
            <a:r>
              <a:rPr b="0" lang="en-PH" sz="2000" spc="-1" strike="noStrike">
                <a:latin typeface="Lato"/>
              </a:rPr>
              <a:t>To find the mean of grouped data,</a:t>
            </a:r>
            <a:endParaRPr b="0" lang="en-PH" sz="2000" spc="-1" strike="noStrike">
              <a:latin typeface="Lato"/>
            </a:endParaRPr>
          </a:p>
          <a:p>
            <a:r>
              <a:rPr b="0" lang="en-PH" sz="2000" spc="-1" strike="noStrike">
                <a:latin typeface="Lato"/>
              </a:rPr>
              <a:t>1. Find the mid-value (</a:t>
            </a:r>
            <a:r>
              <a:rPr b="1" i="1" lang="en-PH" sz="2000" spc="-1" strike="noStrike">
                <a:latin typeface="Lato"/>
              </a:rPr>
              <a:t>X</a:t>
            </a:r>
            <a:r>
              <a:rPr b="0" lang="en-PH" sz="2000" spc="-1" strike="noStrike">
                <a:latin typeface="Lato"/>
              </a:rPr>
              <a:t>) of each class and solve for </a:t>
            </a:r>
            <a:r>
              <a:rPr b="1" i="1" lang="en-PH" sz="2000" spc="-1" strike="noStrike">
                <a:latin typeface="Lato"/>
              </a:rPr>
              <a:t>fX</a:t>
            </a:r>
            <a:r>
              <a:rPr b="0" lang="en-PH" sz="2000" spc="-1" strike="noStrike">
                <a:latin typeface="Lato"/>
              </a:rPr>
              <a:t> by multiplying the mid-value and frequency per class.</a:t>
            </a:r>
            <a:endParaRPr b="0" lang="en-PH" sz="2000" spc="-1" strike="noStrike">
              <a:latin typeface="Lato"/>
            </a:endParaRPr>
          </a:p>
          <a:p>
            <a:r>
              <a:rPr b="0" lang="en-PH" sz="2000" spc="-1" strike="noStrike">
                <a:latin typeface="Lato"/>
              </a:rPr>
              <a:t>2. Determine the total number of frequencies, </a:t>
            </a:r>
            <a:r>
              <a:rPr b="1" i="1" lang="en-PH" sz="2000" spc="-1" strike="noStrike">
                <a:latin typeface="Lato"/>
              </a:rPr>
              <a:t>Σf</a:t>
            </a:r>
            <a:r>
              <a:rPr b="0" lang="en-PH" sz="2000" spc="-1" strike="noStrike">
                <a:latin typeface="Lato"/>
              </a:rPr>
              <a:t> .</a:t>
            </a:r>
            <a:endParaRPr b="0" lang="en-PH" sz="2000" spc="-1" strike="noStrike">
              <a:latin typeface="Lato"/>
            </a:endParaRPr>
          </a:p>
          <a:p>
            <a:r>
              <a:rPr b="0" lang="en-PH" sz="2000" spc="-1" strike="noStrike">
                <a:latin typeface="Lato"/>
              </a:rPr>
              <a:t>3. Solve for </a:t>
            </a:r>
            <a:r>
              <a:rPr b="1" i="1" lang="en-PH" sz="2000" spc="-1" strike="noStrike">
                <a:latin typeface="Lato"/>
              </a:rPr>
              <a:t>Σ(fX )</a:t>
            </a:r>
            <a:r>
              <a:rPr b="0" lang="en-PH" sz="2000" spc="-1" strike="noStrike">
                <a:latin typeface="Lato"/>
              </a:rPr>
              <a:t>.</a:t>
            </a:r>
            <a:endParaRPr b="0" lang="en-PH" sz="2000" spc="-1" strike="noStrike">
              <a:latin typeface="Lato"/>
            </a:endParaRPr>
          </a:p>
          <a:p>
            <a:r>
              <a:rPr b="0" lang="en-PH" sz="2000" spc="-1" strike="noStrike">
                <a:latin typeface="Lato"/>
              </a:rPr>
              <a:t>4. Find the mean using the given formula </a:t>
            </a:r>
            <a:endParaRPr b="0" lang="en-PH" sz="2000" spc="-1" strike="noStrike">
              <a:latin typeface="Lato"/>
            </a:endParaRPr>
          </a:p>
        </p:txBody>
      </p:sp>
      <p:pic>
        <p:nvPicPr>
          <p:cNvPr id="181" name="" descr=""/>
          <p:cNvPicPr/>
          <p:nvPr/>
        </p:nvPicPr>
        <p:blipFill>
          <a:blip r:embed="rId1"/>
          <a:stretch/>
        </p:blipFill>
        <p:spPr>
          <a:xfrm>
            <a:off x="5239080" y="3626640"/>
            <a:ext cx="1281600" cy="75708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183" name="PlaceHolder 2"/>
          <p:cNvSpPr>
            <a:spLocks noGrp="1"/>
          </p:cNvSpPr>
          <p:nvPr>
            <p:ph/>
          </p:nvPr>
        </p:nvSpPr>
        <p:spPr>
          <a:xfrm>
            <a:off x="609480" y="1080000"/>
            <a:ext cx="10910520" cy="720000"/>
          </a:xfrm>
          <a:prstGeom prst="rect">
            <a:avLst/>
          </a:prstGeom>
          <a:noFill/>
          <a:ln w="0">
            <a:noFill/>
          </a:ln>
        </p:spPr>
        <p:txBody>
          <a:bodyPr lIns="0" rIns="0" tIns="0" bIns="0" anchor="t">
            <a:normAutofit/>
          </a:bodyPr>
          <a:p>
            <a:r>
              <a:rPr b="1" lang="en-PH" sz="2000" spc="-1" strike="noStrike">
                <a:latin typeface="Lato"/>
              </a:rPr>
              <a:t>Example 1:</a:t>
            </a:r>
            <a:r>
              <a:rPr b="0" lang="en-PH" sz="2000" spc="-1" strike="noStrike">
                <a:latin typeface="Lato"/>
              </a:rPr>
              <a:t> Fifty bicycle riders recorded the time taken, in minutes, of their cycle around a park. Using the data below, create a frequency distribution table then compute the mean.</a:t>
            </a:r>
            <a:endParaRPr b="0" lang="en-PH" sz="2000" spc="-1" strike="noStrike">
              <a:latin typeface="Lato"/>
            </a:endParaRPr>
          </a:p>
        </p:txBody>
      </p:sp>
      <p:graphicFrame>
        <p:nvGraphicFramePr>
          <p:cNvPr id="184" name=""/>
          <p:cNvGraphicFramePr/>
          <p:nvPr/>
        </p:nvGraphicFramePr>
        <p:xfrm>
          <a:off x="669960" y="1824480"/>
          <a:ext cx="10850040" cy="1049400"/>
        </p:xfrm>
        <a:graphic>
          <a:graphicData uri="http://schemas.openxmlformats.org/drawingml/2006/table">
            <a:tbl>
              <a:tblPr/>
              <a:tblGrid>
                <a:gridCol w="602280"/>
                <a:gridCol w="602280"/>
                <a:gridCol w="602280"/>
                <a:gridCol w="602280"/>
                <a:gridCol w="602280"/>
                <a:gridCol w="602280"/>
                <a:gridCol w="602280"/>
                <a:gridCol w="602280"/>
                <a:gridCol w="602280"/>
                <a:gridCol w="602280"/>
                <a:gridCol w="602280"/>
                <a:gridCol w="602280"/>
                <a:gridCol w="602280"/>
                <a:gridCol w="602280"/>
                <a:gridCol w="602280"/>
                <a:gridCol w="602280"/>
                <a:gridCol w="602280"/>
                <a:gridCol w="611280"/>
              </a:tblGrid>
              <a:tr h="349920">
                <a:tc>
                  <a:txBody>
                    <a:bodyPr lIns="90000" rIns="90000" tIns="46800" bIns="46800" anchor="ctr">
                      <a:noAutofit/>
                    </a:bodyPr>
                    <a:p>
                      <a:pPr algn="ctr">
                        <a:buNone/>
                      </a:pPr>
                      <a:r>
                        <a:rPr b="1" lang="en-PH" sz="1800" spc="-1" strike="noStrike">
                          <a:latin typeface="Lato"/>
                        </a:rPr>
                        <a:t>42</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42</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27</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33</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23</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27</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15</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49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35</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41</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50</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tIns="46800" bIns="46800" anchor="ctr">
                      <a:noAutofit/>
                    </a:bodyPr>
                    <a:p>
                      <a:pPr algn="ctr">
                        <a:buNone/>
                      </a:pPr>
                      <a:r>
                        <a:rPr b="1" lang="en-PH" sz="1800" spc="-1" strike="noStrike">
                          <a:latin typeface="Lato"/>
                        </a:rPr>
                        <a:t>22</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16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21</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41</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22</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25</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19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31</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35</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16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18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34</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18</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42</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33</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tIns="46800" bIns="46800" anchor="ctr">
                      <a:noAutofit/>
                    </a:bodyPr>
                    <a:p>
                      <a:pPr algn="ctr">
                        <a:buNone/>
                      </a:pPr>
                      <a:r>
                        <a:rPr b="1" lang="en-PH" sz="1800" spc="-1" strike="noStrike">
                          <a:latin typeface="Lato"/>
                        </a:rPr>
                        <a:t>33</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35</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37</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30</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27</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24</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50</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16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44</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33</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40</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36</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34</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29</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41</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85" name="PlaceHolder 12"/>
          <p:cNvSpPr txBox="1"/>
          <p:nvPr/>
        </p:nvSpPr>
        <p:spPr>
          <a:xfrm>
            <a:off x="609840" y="3096000"/>
            <a:ext cx="5510160" cy="3024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Solution:</a:t>
            </a:r>
            <a:endParaRPr b="0" lang="en-PH" sz="2000" spc="-1" strike="noStrike">
              <a:latin typeface="Lato"/>
            </a:endParaRPr>
          </a:p>
          <a:p>
            <a:pPr algn="just">
              <a:spcBef>
                <a:spcPts val="1417"/>
              </a:spcBef>
              <a:buNone/>
            </a:pPr>
            <a:r>
              <a:rPr b="0" lang="en-PH" sz="2000" spc="-1" strike="noStrike">
                <a:latin typeface="Lato"/>
              </a:rPr>
              <a:t> </a:t>
            </a:r>
            <a:r>
              <a:rPr b="0" lang="en-PH" sz="2000" spc="-1" strike="noStrike">
                <a:latin typeface="Lato"/>
              </a:rPr>
              <a:t>	</a:t>
            </a:r>
            <a:r>
              <a:rPr b="0" lang="en-PH" sz="2000" spc="-1" strike="noStrike">
                <a:latin typeface="Lato"/>
              </a:rPr>
              <a:t>First, tally the raw scores according to class. Then, write the frequency of each class interval by counting the number of tally marks.</a:t>
            </a:r>
            <a:endParaRPr b="0" lang="en-PH" sz="2000" spc="-1" strike="noStrike">
              <a:latin typeface="Lato"/>
            </a:endParaRPr>
          </a:p>
        </p:txBody>
      </p:sp>
      <p:pic>
        <p:nvPicPr>
          <p:cNvPr id="186" name="" descr=""/>
          <p:cNvPicPr/>
          <p:nvPr/>
        </p:nvPicPr>
        <p:blipFill>
          <a:blip r:embed="rId1"/>
          <a:stretch/>
        </p:blipFill>
        <p:spPr>
          <a:xfrm>
            <a:off x="7164000" y="3105360"/>
            <a:ext cx="4354920" cy="30146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188" name="PlaceHolder 2"/>
          <p:cNvSpPr>
            <a:spLocks noGrp="1"/>
          </p:cNvSpPr>
          <p:nvPr>
            <p:ph/>
          </p:nvPr>
        </p:nvSpPr>
        <p:spPr>
          <a:xfrm>
            <a:off x="609480" y="1080000"/>
            <a:ext cx="10910520" cy="5040000"/>
          </a:xfrm>
          <a:prstGeom prst="rect">
            <a:avLst/>
          </a:prstGeom>
          <a:noFill/>
          <a:ln w="0">
            <a:noFill/>
          </a:ln>
        </p:spPr>
        <p:txBody>
          <a:bodyPr lIns="0" rIns="0" tIns="0" bIns="0" anchor="t">
            <a:normAutofit/>
          </a:bodyPr>
          <a:p>
            <a:r>
              <a:rPr b="0" lang="en-PH" sz="2000" spc="-1" strike="noStrike">
                <a:latin typeface="Lato"/>
              </a:rPr>
              <a:t>Then, find the mid-value (</a:t>
            </a:r>
            <a:r>
              <a:rPr b="1" i="1" lang="en-PH" sz="2000" spc="-1" strike="noStrike">
                <a:latin typeface="Lato"/>
              </a:rPr>
              <a:t>X</a:t>
            </a:r>
            <a:r>
              <a:rPr b="0" lang="en-PH" sz="2000" spc="-1" strike="noStrike">
                <a:latin typeface="Lato"/>
              </a:rPr>
              <a:t>) of each class and solve for </a:t>
            </a:r>
            <a:r>
              <a:rPr b="1" i="1" lang="en-PH" sz="2000" spc="-1" strike="noStrike">
                <a:latin typeface="Lato"/>
              </a:rPr>
              <a:t>fX</a:t>
            </a:r>
            <a:r>
              <a:rPr b="0" lang="en-PH" sz="2000" spc="-1" strike="noStrike">
                <a:latin typeface="Lato"/>
              </a:rPr>
              <a:t>.</a:t>
            </a:r>
            <a:endParaRPr b="0" lang="en-PH" sz="2000" spc="-1" strike="noStrike">
              <a:latin typeface="Lato"/>
            </a:endParaRPr>
          </a:p>
          <a:p>
            <a:r>
              <a:rPr b="0" lang="en-PH" sz="2000" spc="-1" strike="noStrike">
                <a:latin typeface="Lato"/>
              </a:rPr>
              <a:t>Here is a sample computation of mid-value and </a:t>
            </a:r>
            <a:r>
              <a:rPr b="1" i="1" lang="en-PH" sz="2000" spc="-1" strike="noStrike">
                <a:latin typeface="Lato"/>
              </a:rPr>
              <a:t>fX</a:t>
            </a:r>
            <a:r>
              <a:rPr b="0" lang="en-PH" sz="2000" spc="-1" strike="noStrike">
                <a:latin typeface="Lato"/>
              </a:rPr>
              <a:t>.</a:t>
            </a:r>
            <a:endParaRPr b="0" lang="en-PH" sz="2000" spc="-1" strike="noStrike">
              <a:latin typeface="Lato"/>
            </a:endParaRPr>
          </a:p>
          <a:p>
            <a:r>
              <a:rPr b="0" lang="en-PH" sz="2000" spc="-1" strike="noStrike">
                <a:latin typeface="Lato"/>
              </a:rPr>
              <a:t>Mid-value for 15–20 class: </a:t>
            </a:r>
            <a:r>
              <a:rPr b="0" lang="en-PH" sz="2000" spc="-1" strike="noStrike">
                <a:latin typeface="Lato"/>
              </a:rPr>
              <a:t>	</a:t>
            </a:r>
            <a:r>
              <a:rPr b="0" lang="en-PH" sz="2000" spc="-1" strike="noStrike">
                <a:latin typeface="Lato"/>
              </a:rPr>
              <a:t>	</a:t>
            </a:r>
            <a:r>
              <a:rPr b="0" lang="en-PH" sz="2000" spc="-1" strike="noStrike">
                <a:latin typeface="Lato"/>
              </a:rPr>
              <a:t>=</a:t>
            </a:r>
            <a:r>
              <a:rPr b="0" lang="en-PH" sz="2000" spc="-1" strike="noStrike">
                <a:latin typeface="Lato"/>
              </a:rPr>
              <a:t>	</a:t>
            </a:r>
            <a:r>
              <a:rPr b="0" lang="en-PH" sz="2000" spc="-1" strike="noStrike">
                <a:latin typeface="Lato"/>
              </a:rPr>
              <a:t>= 17.5</a:t>
            </a:r>
            <a:endParaRPr b="0" lang="en-PH" sz="2000" spc="-1" strike="noStrike">
              <a:latin typeface="Lato"/>
            </a:endParaRPr>
          </a:p>
          <a:p>
            <a:r>
              <a:rPr b="1" i="1" lang="en-PH" sz="2000" spc="-1" strike="noStrike">
                <a:latin typeface="Lato"/>
              </a:rPr>
              <a:t>fX</a:t>
            </a:r>
            <a:r>
              <a:rPr b="0" lang="en-PH" sz="2000" spc="-1" strike="noStrike">
                <a:latin typeface="Lato"/>
              </a:rPr>
              <a:t> for 15–20 class: 7×17.5 = 122.5</a:t>
            </a:r>
            <a:endParaRPr b="0" lang="en-PH" sz="2000" spc="-1" strike="noStrike">
              <a:latin typeface="Lato"/>
            </a:endParaRPr>
          </a:p>
          <a:p>
            <a:endParaRPr b="0" lang="en-PH" sz="2000" spc="-1" strike="noStrike">
              <a:latin typeface="Lato"/>
            </a:endParaRPr>
          </a:p>
        </p:txBody>
      </p:sp>
      <mc:AlternateContent>
        <mc:Choice xmlns:a14="http://schemas.microsoft.com/office/drawing/2010/main" Requires="a14">
          <p:sp>
            <p:nvSpPr>
              <p:cNvPr id="189"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mc:AlternateContent>
        <mc:Choice xmlns:a14="http://schemas.microsoft.com/office/drawing/2010/main" Requires="a14">
          <p:sp>
            <p:nvSpPr>
              <p:cNvPr id="190" name=""/>
              <p:cNvSpPr txBox="1"/>
              <p:nvPr/>
            </p:nvSpPr>
            <p:spPr>
              <a:xfrm>
                <a:off x="3656880" y="2052000"/>
                <a:ext cx="519120" cy="361080"/>
              </a:xfrm>
              <a:prstGeom prst="rect">
                <a:avLst/>
              </a:prstGeom>
            </p:spPr>
            <p:txBody>
              <a:bodyPr/>
              <a:p>
                <a14:m>
                  <m:oMath xmlns:m="http://schemas.openxmlformats.org/officeDocument/2006/math">
                    <m:f>
                      <m:num>
                        <m:r>
                          <m:t xml:space="preserve">15</m:t>
                        </m:r>
                        <m:r>
                          <m:t xml:space="preserve">+</m:t>
                        </m:r>
                        <m:r>
                          <m:t xml:space="preserve">20</m:t>
                        </m:r>
                      </m:num>
                      <m:den>
                        <m:r>
                          <m:t xml:space="preserve">2</m:t>
                        </m:r>
                      </m:den>
                    </m:f>
                  </m:oMath>
                </a14:m>
              </a:p>
            </p:txBody>
          </p:sp>
        </mc:Choice>
        <mc:Fallback/>
      </mc:AlternateContent>
      <mc:AlternateContent>
        <mc:Choice xmlns:a14="http://schemas.microsoft.com/office/drawing/2010/main" Requires="a14">
          <p:sp>
            <p:nvSpPr>
              <p:cNvPr id="191" name=""/>
              <p:cNvSpPr txBox="1"/>
              <p:nvPr/>
            </p:nvSpPr>
            <p:spPr>
              <a:xfrm>
                <a:off x="4386600" y="2050920"/>
                <a:ext cx="257400" cy="361080"/>
              </a:xfrm>
              <a:prstGeom prst="rect">
                <a:avLst/>
              </a:prstGeom>
            </p:spPr>
            <p:txBody>
              <a:bodyPr/>
              <a:p>
                <a14:m>
                  <m:oMath xmlns:m="http://schemas.openxmlformats.org/officeDocument/2006/math">
                    <m:f>
                      <m:num>
                        <m:r>
                          <m:t xml:space="preserve">35</m:t>
                        </m:r>
                      </m:num>
                      <m:den>
                        <m:r>
                          <m:t xml:space="preserve">2</m:t>
                        </m:r>
                      </m:den>
                    </m:f>
                  </m:oMath>
                </a14:m>
              </a:p>
            </p:txBody>
          </p:sp>
        </mc:Choice>
        <mc:Fallback/>
      </mc:AlternateContent>
      <p:graphicFrame>
        <p:nvGraphicFramePr>
          <p:cNvPr id="192" name=""/>
          <p:cNvGraphicFramePr/>
          <p:nvPr/>
        </p:nvGraphicFramePr>
        <p:xfrm>
          <a:off x="5944680" y="2266920"/>
          <a:ext cx="5491440" cy="3577680"/>
        </p:xfrm>
        <a:graphic>
          <a:graphicData uri="http://schemas.openxmlformats.org/drawingml/2006/table">
            <a:tbl>
              <a:tblPr/>
              <a:tblGrid>
                <a:gridCol w="1371960"/>
                <a:gridCol w="1371960"/>
                <a:gridCol w="1371960"/>
                <a:gridCol w="1375560"/>
              </a:tblGrid>
              <a:tr h="510840">
                <a:tc>
                  <a:txBody>
                    <a:bodyPr lIns="90000" rIns="90000" tIns="46800" bIns="46800" anchor="ctr">
                      <a:noAutofit/>
                    </a:bodyPr>
                    <a:p>
                      <a:pPr algn="ctr">
                        <a:buNone/>
                      </a:pPr>
                      <a:r>
                        <a:rPr b="1" lang="en-PH" sz="1800" spc="-1" strike="noStrike">
                          <a:latin typeface="Lato"/>
                        </a:rPr>
                        <a:t>Time Taken (min)</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Frequency (</a:t>
                      </a:r>
                      <a:r>
                        <a:rPr b="1" i="1" lang="en-PH" sz="1800" spc="-1" strike="noStrike">
                          <a:latin typeface="Lato"/>
                        </a:rPr>
                        <a:t>f</a:t>
                      </a:r>
                      <a:r>
                        <a:rPr b="1" lang="en-PH" sz="1800" spc="-1" strike="noStrike">
                          <a:latin typeface="Lato"/>
                        </a:rPr>
                        <a:t>)</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Mid-Value (</a:t>
                      </a:r>
                      <a:r>
                        <a:rPr b="1" i="1" lang="en-PH" sz="1800" spc="-1" strike="noStrike">
                          <a:latin typeface="Lato"/>
                        </a:rPr>
                        <a:t>X</a:t>
                      </a:r>
                      <a:r>
                        <a:rPr b="1" lang="en-PH" sz="1800" spc="-1" strike="noStrike">
                          <a:latin typeface="Lato"/>
                        </a:rPr>
                        <a:t>)</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i="1" lang="en-PH" sz="1800" spc="-1" strike="noStrike">
                          <a:latin typeface="Lato"/>
                        </a:rPr>
                        <a:t>fX</a:t>
                      </a:r>
                      <a:endParaRPr b="1" i="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0840">
                <a:tc>
                  <a:txBody>
                    <a:bodyPr lIns="90000" rIns="90000" tIns="46800" bIns="46800" anchor="ctr">
                      <a:noAutofit/>
                    </a:bodyPr>
                    <a:p>
                      <a:pPr algn="ctr">
                        <a:buNone/>
                      </a:pPr>
                      <a:r>
                        <a:rPr b="0" lang="en-PH" sz="1800" spc="-1" strike="noStrike">
                          <a:latin typeface="Lato"/>
                        </a:rPr>
                        <a:t>15-20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7</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17.5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122.5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0840">
                <a:tc>
                  <a:txBody>
                    <a:bodyPr lIns="90000" rIns="90000" tIns="46800" bIns="46800" anchor="ctr">
                      <a:noAutofit/>
                    </a:bodyPr>
                    <a:p>
                      <a:pPr algn="ctr">
                        <a:buNone/>
                      </a:pPr>
                      <a:r>
                        <a:rPr b="0" lang="en-PH" sz="1800" spc="-1" strike="noStrike">
                          <a:latin typeface="Lato"/>
                        </a:rPr>
                        <a:t>21-26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23.5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141.0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0840">
                <a:tc>
                  <a:txBody>
                    <a:bodyPr lIns="90000" rIns="90000" tIns="46800" bIns="46800" anchor="ctr">
                      <a:noAutofit/>
                    </a:bodyPr>
                    <a:p>
                      <a:pPr algn="ctr">
                        <a:buNone/>
                      </a:pPr>
                      <a:r>
                        <a:rPr b="0" lang="en-PH" sz="1800" spc="-1" strike="noStrike">
                          <a:latin typeface="Lato"/>
                        </a:rPr>
                        <a:t>27-32</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9</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29.5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265.5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0840">
                <a:tc>
                  <a:txBody>
                    <a:bodyPr lIns="90000" rIns="90000" tIns="46800" bIns="46800" anchor="ctr">
                      <a:noAutofit/>
                    </a:bodyPr>
                    <a:p>
                      <a:pPr algn="ctr">
                        <a:buNone/>
                      </a:pPr>
                      <a:r>
                        <a:rPr b="0" lang="en-PH" sz="1800" spc="-1" strike="noStrike">
                          <a:latin typeface="Lato"/>
                        </a:rPr>
                        <a:t>33-38</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14</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35.5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497.0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0840">
                <a:tc>
                  <a:txBody>
                    <a:bodyPr lIns="90000" rIns="90000" tIns="46800" bIns="46800" anchor="ctr">
                      <a:noAutofit/>
                    </a:bodyPr>
                    <a:p>
                      <a:pPr algn="ctr">
                        <a:buNone/>
                      </a:pPr>
                      <a:r>
                        <a:rPr b="0" lang="en-PH" sz="1800" spc="-1" strike="noStrike">
                          <a:latin typeface="Lato"/>
                        </a:rPr>
                        <a:t>39-44</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11</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41.5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456.5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12640">
                <a:tc>
                  <a:txBody>
                    <a:bodyPr lIns="90000" rIns="90000" tIns="46800" bIns="46800" anchor="ctr">
                      <a:noAutofit/>
                    </a:bodyPr>
                    <a:p>
                      <a:pPr algn="ctr">
                        <a:buNone/>
                      </a:pPr>
                      <a:r>
                        <a:rPr b="0" lang="en-PH" sz="1800" spc="-1" strike="noStrike">
                          <a:latin typeface="Lato"/>
                        </a:rPr>
                        <a:t>45-50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3</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47.5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142.5</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194" name="PlaceHolder 2"/>
          <p:cNvSpPr>
            <a:spLocks noGrp="1"/>
          </p:cNvSpPr>
          <p:nvPr>
            <p:ph/>
          </p:nvPr>
        </p:nvSpPr>
        <p:spPr>
          <a:xfrm>
            <a:off x="609480" y="1080000"/>
            <a:ext cx="10910520" cy="5040000"/>
          </a:xfrm>
          <a:prstGeom prst="rect">
            <a:avLst/>
          </a:prstGeom>
          <a:noFill/>
          <a:ln w="0">
            <a:noFill/>
          </a:ln>
        </p:spPr>
        <p:txBody>
          <a:bodyPr lIns="0" rIns="0" tIns="0" bIns="0" anchor="t">
            <a:normAutofit/>
          </a:bodyPr>
          <a:p>
            <a:endParaRPr b="0" lang="en-PH" sz="2000" spc="-1" strike="noStrike">
              <a:latin typeface="Lato"/>
            </a:endParaRPr>
          </a:p>
          <a:p>
            <a:r>
              <a:rPr b="0" lang="en-PH" sz="2000" spc="-1" strike="noStrike">
                <a:latin typeface="Lato"/>
              </a:rPr>
              <a:t>Solving for </a:t>
            </a:r>
            <a:r>
              <a:rPr b="1" i="1" lang="en-PH" sz="2000" spc="-1" strike="noStrike">
                <a:latin typeface="Lato"/>
              </a:rPr>
              <a:t>Σf </a:t>
            </a:r>
            <a:r>
              <a:rPr b="0" lang="en-PH" sz="2000" spc="-1" strike="noStrike">
                <a:latin typeface="Lato"/>
              </a:rPr>
              <a:t>,</a:t>
            </a:r>
            <a:endParaRPr b="0" lang="en-PH" sz="2000" spc="-1" strike="noStrike">
              <a:latin typeface="Lato"/>
            </a:endParaRPr>
          </a:p>
          <a:p>
            <a:pPr algn="ctr">
              <a:spcBef>
                <a:spcPts val="1417"/>
              </a:spcBef>
              <a:buNone/>
            </a:pPr>
            <a:r>
              <a:rPr b="1" i="1" lang="en-PH" sz="2000" spc="-1" strike="noStrike">
                <a:latin typeface="Lato"/>
              </a:rPr>
              <a:t>Σf </a:t>
            </a:r>
            <a:r>
              <a:rPr b="0" lang="en-PH" sz="2000" spc="-1" strike="noStrike">
                <a:latin typeface="Lato"/>
              </a:rPr>
              <a:t>= 7 + 6 + 9 +14 +11+ 3 = 50.</a:t>
            </a:r>
            <a:endParaRPr b="0" lang="en-PH" sz="2000" spc="-1" strike="noStrike">
              <a:latin typeface="Lato"/>
            </a:endParaRPr>
          </a:p>
          <a:p>
            <a:r>
              <a:rPr b="0" lang="en-PH" sz="2000" spc="-1" strike="noStrike">
                <a:latin typeface="Lato"/>
              </a:rPr>
              <a:t>Solving for </a:t>
            </a:r>
            <a:r>
              <a:rPr b="1" i="1" lang="en-PH" sz="2000" spc="-1" strike="noStrike">
                <a:latin typeface="Lato"/>
              </a:rPr>
              <a:t>Σ(fX )</a:t>
            </a:r>
            <a:r>
              <a:rPr b="0" lang="en-PH" sz="2000" spc="-1" strike="noStrike">
                <a:latin typeface="Lato"/>
              </a:rPr>
              <a:t>,</a:t>
            </a:r>
            <a:endParaRPr b="0" lang="en-PH" sz="2000" spc="-1" strike="noStrike">
              <a:latin typeface="Lato"/>
            </a:endParaRPr>
          </a:p>
          <a:p>
            <a:pPr algn="ctr">
              <a:spcBef>
                <a:spcPts val="1417"/>
              </a:spcBef>
              <a:buNone/>
            </a:pPr>
            <a:r>
              <a:rPr b="1" i="1" lang="en-PH" sz="2000" spc="-1" strike="noStrike">
                <a:latin typeface="Lato"/>
              </a:rPr>
              <a:t>Σf</a:t>
            </a:r>
            <a:r>
              <a:rPr b="0" lang="en-PH" sz="2000" spc="-1" strike="noStrike">
                <a:latin typeface="Lato"/>
              </a:rPr>
              <a:t> = 122.5 +141+ 265.5 + 497 + 456.5 +142.5 = 1,625.</a:t>
            </a:r>
            <a:endParaRPr b="0" lang="en-PH" sz="2000" spc="-1" strike="noStrike">
              <a:latin typeface="Lato"/>
            </a:endParaRPr>
          </a:p>
          <a:p>
            <a:r>
              <a:rPr b="0" lang="en-PH" sz="2000" spc="-1" strike="noStrike">
                <a:latin typeface="Lato"/>
              </a:rPr>
              <a:t>Finally, compute the mean using the given formula.</a:t>
            </a:r>
            <a:endParaRPr b="0" lang="en-PH" sz="2000" spc="-1" strike="noStrike">
              <a:latin typeface="Lato"/>
            </a:endParaRPr>
          </a:p>
          <a:p>
            <a:endParaRPr b="0" lang="en-PH" sz="2000" spc="-1" strike="noStrike">
              <a:latin typeface="Lato"/>
            </a:endParaRPr>
          </a:p>
          <a:p>
            <a:endParaRPr b="0" lang="en-PH" sz="2000" spc="-1" strike="noStrike">
              <a:latin typeface="Lato"/>
            </a:endParaRPr>
          </a:p>
          <a:p>
            <a:r>
              <a:rPr b="0" lang="en-PH" sz="2000" spc="-1" strike="noStrike">
                <a:latin typeface="Lato"/>
              </a:rPr>
              <a:t>Therefore, the average time of the cyclists is 32.5 min.</a:t>
            </a:r>
            <a:endParaRPr b="0" lang="en-PH" sz="2000" spc="-1" strike="noStrike">
              <a:latin typeface="Lato"/>
            </a:endParaRPr>
          </a:p>
          <a:p>
            <a:endParaRPr b="0" lang="en-PH" sz="2000" spc="-1" strike="noStrike">
              <a:latin typeface="Lato"/>
            </a:endParaRPr>
          </a:p>
        </p:txBody>
      </p:sp>
      <mc:AlternateContent>
        <mc:Choice xmlns:a14="http://schemas.microsoft.com/office/drawing/2010/main" Requires="a14">
          <p:sp>
            <p:nvSpPr>
              <p:cNvPr id="195"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p:pic>
        <p:nvPicPr>
          <p:cNvPr id="196" name="" descr=""/>
          <p:cNvPicPr/>
          <p:nvPr/>
        </p:nvPicPr>
        <p:blipFill>
          <a:blip r:embed="rId1"/>
          <a:stretch/>
        </p:blipFill>
        <p:spPr>
          <a:xfrm>
            <a:off x="3731760" y="3929760"/>
            <a:ext cx="4728240" cy="7988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165600"/>
            <a:ext cx="10969200" cy="803160"/>
          </a:xfrm>
          <a:prstGeom prst="rect">
            <a:avLst/>
          </a:prstGeom>
          <a:noFill/>
          <a:ln w="0">
            <a:noFill/>
          </a:ln>
        </p:spPr>
        <p:txBody>
          <a:bodyPr lIns="0" rIns="0" tIns="0" bIns="0" anchor="ctr">
            <a:noAutofit/>
          </a:bodyPr>
          <a:p>
            <a:pPr>
              <a:lnSpc>
                <a:spcPct val="100000"/>
              </a:lnSpc>
              <a:buNone/>
            </a:pPr>
            <a:r>
              <a:rPr b="1" lang="en-PH" sz="3600" spc="-1" strike="noStrike">
                <a:latin typeface="Lato"/>
              </a:rPr>
              <a:t>Mean, Median, and Mode of Grouped Data</a:t>
            </a:r>
            <a:endParaRPr b="0" lang="en-PH" sz="3600" spc="-1" strike="noStrike">
              <a:latin typeface="Arial"/>
            </a:endParaRPr>
          </a:p>
        </p:txBody>
      </p:sp>
      <p:sp>
        <p:nvSpPr>
          <p:cNvPr id="198" name="PlaceHolder 2"/>
          <p:cNvSpPr>
            <a:spLocks noGrp="1"/>
          </p:cNvSpPr>
          <p:nvPr>
            <p:ph/>
          </p:nvPr>
        </p:nvSpPr>
        <p:spPr>
          <a:xfrm>
            <a:off x="609480" y="1080000"/>
            <a:ext cx="10910520" cy="1080000"/>
          </a:xfrm>
          <a:prstGeom prst="rect">
            <a:avLst/>
          </a:prstGeom>
          <a:noFill/>
          <a:ln w="0">
            <a:noFill/>
          </a:ln>
        </p:spPr>
        <p:txBody>
          <a:bodyPr lIns="0" rIns="0" tIns="0" bIns="0" anchor="t">
            <a:normAutofit/>
          </a:bodyPr>
          <a:p>
            <a:pPr algn="just">
              <a:spcBef>
                <a:spcPts val="1417"/>
              </a:spcBef>
              <a:buNone/>
            </a:pPr>
            <a:r>
              <a:rPr b="1" lang="en-PH" sz="2000" spc="-1" strike="noStrike">
                <a:latin typeface="Lato"/>
              </a:rPr>
              <a:t>Example 2:</a:t>
            </a:r>
            <a:r>
              <a:rPr b="0" lang="en-PH" sz="2000" spc="-1" strike="noStrike">
                <a:latin typeface="Lato"/>
              </a:rPr>
              <a:t> A survey was conducted among 150 students of Bulusan Montessori School. The survey explored the number of hours the students spent using their phones during the weekend. Find the estimated mean number of hours.</a:t>
            </a:r>
            <a:endParaRPr b="0" lang="en-PH" sz="2000" spc="-1" strike="noStrike">
              <a:latin typeface="Lato"/>
            </a:endParaRPr>
          </a:p>
          <a:p>
            <a:pPr algn="just">
              <a:spcBef>
                <a:spcPts val="1417"/>
              </a:spcBef>
              <a:buNone/>
            </a:pPr>
            <a:endParaRPr b="0" lang="en-PH" sz="2000" spc="-1" strike="noStrike">
              <a:latin typeface="Lato"/>
            </a:endParaRPr>
          </a:p>
        </p:txBody>
      </p:sp>
      <mc:AlternateContent>
        <mc:Choice xmlns:a14="http://schemas.microsoft.com/office/drawing/2010/main" Requires="a14">
          <p:sp>
            <p:nvSpPr>
              <p:cNvPr id="199" name=""/>
              <p:cNvSpPr txBox="1"/>
              <p:nvPr/>
            </p:nvSpPr>
            <p:spPr>
              <a:xfrm>
                <a:off x="5684040" y="3789720"/>
                <a:ext cx="719640" cy="359640"/>
              </a:xfrm>
              <a:prstGeom prst="rect">
                <a:avLst/>
              </a:prstGeom>
            </p:spPr>
            <p:txBody>
              <a:bodyPr/>
              <a:p>
                <a14:m>
                  <m:oMath xmlns:m="http://schemas.openxmlformats.org/officeDocument/2006/math"/>
                </a14:m>
              </a:p>
            </p:txBody>
          </p:sp>
        </mc:Choice>
        <mc:Fallback/>
      </mc:AlternateContent>
      <p:sp>
        <p:nvSpPr>
          <p:cNvPr id="200" name="PlaceHolder 19"/>
          <p:cNvSpPr txBox="1"/>
          <p:nvPr/>
        </p:nvSpPr>
        <p:spPr>
          <a:xfrm>
            <a:off x="609840" y="4860000"/>
            <a:ext cx="10910520" cy="1260000"/>
          </a:xfrm>
          <a:prstGeom prst="rect">
            <a:avLst/>
          </a:prstGeom>
          <a:noFill/>
          <a:ln w="0">
            <a:noFill/>
          </a:ln>
        </p:spPr>
        <p:txBody>
          <a:bodyPr lIns="0" rIns="0" tIns="0" bIns="0" anchor="t">
            <a:normAutofit/>
          </a:bodyPr>
          <a:p>
            <a:pPr algn="just">
              <a:spcBef>
                <a:spcPts val="1417"/>
              </a:spcBef>
              <a:buNone/>
            </a:pPr>
            <a:r>
              <a:rPr b="0" i="1" lang="en-PH" sz="2000" spc="-1" strike="noStrike">
                <a:latin typeface="Lato"/>
              </a:rPr>
              <a:t> </a:t>
            </a:r>
            <a:r>
              <a:rPr b="0" i="1" lang="en-PH" sz="2000" spc="-1" strike="noStrike">
                <a:latin typeface="Lato"/>
              </a:rPr>
              <a:t>	</a:t>
            </a:r>
            <a:r>
              <a:rPr b="0" i="1" lang="en-PH" sz="2000" spc="-1" strike="noStrike">
                <a:latin typeface="Lato"/>
              </a:rPr>
              <a:t>Note</a:t>
            </a:r>
            <a:r>
              <a:rPr b="0" lang="en-PH" sz="2000" spc="-1" strike="noStrike">
                <a:latin typeface="Lato"/>
              </a:rPr>
              <a:t>: We can only estimate the mean hours spent by the students on phone usage because the given information is limited. For example, the number of students for class 0 ≤ x &lt; 2 is 16. To estimate the mean of a set of grouped data, we need to represent the data in each class where the value is located.</a:t>
            </a:r>
            <a:endParaRPr b="0" lang="en-PH" sz="2000" spc="-1" strike="noStrike">
              <a:latin typeface="Lato"/>
            </a:endParaRPr>
          </a:p>
        </p:txBody>
      </p:sp>
      <p:graphicFrame>
        <p:nvGraphicFramePr>
          <p:cNvPr id="201" name=""/>
          <p:cNvGraphicFramePr/>
          <p:nvPr/>
        </p:nvGraphicFramePr>
        <p:xfrm>
          <a:off x="3383280" y="2030400"/>
          <a:ext cx="5075280" cy="2829600"/>
        </p:xfrm>
        <a:graphic>
          <a:graphicData uri="http://schemas.openxmlformats.org/drawingml/2006/table">
            <a:tbl>
              <a:tblPr/>
              <a:tblGrid>
                <a:gridCol w="2537640"/>
                <a:gridCol w="2538000"/>
              </a:tblGrid>
              <a:tr h="501120">
                <a:tc>
                  <a:txBody>
                    <a:bodyPr lIns="90000" rIns="90000" tIns="46800" bIns="46800" anchor="ctr">
                      <a:noAutofit/>
                    </a:bodyPr>
                    <a:p>
                      <a:pPr algn="ctr">
                        <a:buNone/>
                      </a:pPr>
                      <a:r>
                        <a:rPr b="1" lang="en-PH" sz="1800" spc="-1" strike="noStrike">
                          <a:latin typeface="Lato"/>
                        </a:rPr>
                        <a:t>Number of Hours</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1" lang="en-PH" sz="1800" spc="-1" strike="noStrike">
                          <a:latin typeface="Lato"/>
                        </a:rPr>
                        <a:t>Frequency (f)</a:t>
                      </a:r>
                      <a:endParaRPr b="1"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65840">
                <a:tc>
                  <a:txBody>
                    <a:bodyPr lIns="90000" rIns="90000" tIns="46800" bIns="46800" anchor="ctr">
                      <a:noAutofit/>
                    </a:bodyPr>
                    <a:p>
                      <a:pPr algn="ctr">
                        <a:buNone/>
                      </a:pPr>
                      <a:r>
                        <a:rPr b="0" lang="en-PH" sz="1800" spc="-1" strike="noStrike">
                          <a:latin typeface="Lato"/>
                        </a:rPr>
                        <a:t>0 ≤ x &lt; 2</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16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65840">
                <a:tc>
                  <a:txBody>
                    <a:bodyPr lIns="90000" rIns="90000" tIns="46800" bIns="46800" anchor="ctr">
                      <a:noAutofit/>
                    </a:bodyPr>
                    <a:p>
                      <a:pPr algn="ctr">
                        <a:buNone/>
                      </a:pPr>
                      <a:r>
                        <a:rPr b="0" lang="en-PH" sz="1800" spc="-1" strike="noStrike">
                          <a:latin typeface="Lato"/>
                        </a:rPr>
                        <a:t>2 ≤ x &lt; 4</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43</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65840">
                <a:tc>
                  <a:txBody>
                    <a:bodyPr lIns="90000" rIns="90000" tIns="46800" bIns="46800" anchor="ctr">
                      <a:noAutofit/>
                    </a:bodyPr>
                    <a:p>
                      <a:pPr algn="ctr">
                        <a:buNone/>
                      </a:pPr>
                      <a:r>
                        <a:rPr b="0" lang="en-PH" sz="1800" spc="-1" strike="noStrike">
                          <a:latin typeface="Lato"/>
                        </a:rPr>
                        <a:t>4 ≤ x &lt; 6</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30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65840">
                <a:tc>
                  <a:txBody>
                    <a:bodyPr lIns="90000" rIns="90000" tIns="46800" bIns="46800" anchor="ctr">
                      <a:noAutofit/>
                    </a:bodyPr>
                    <a:p>
                      <a:pPr algn="ctr">
                        <a:buNone/>
                      </a:pPr>
                      <a:r>
                        <a:rPr b="0" lang="en-PH" sz="1800" spc="-1" strike="noStrike">
                          <a:latin typeface="Lato"/>
                        </a:rPr>
                        <a:t>6 ≤ x &lt; 8</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40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465120">
                <a:tc>
                  <a:txBody>
                    <a:bodyPr lIns="90000" rIns="90000" tIns="46800" bIns="46800" anchor="ctr">
                      <a:noAutofit/>
                    </a:bodyPr>
                    <a:p>
                      <a:pPr algn="ctr">
                        <a:buNone/>
                      </a:pPr>
                      <a:r>
                        <a:rPr b="0" lang="en-PH" sz="1800" spc="-1" strike="noStrike">
                          <a:latin typeface="Lato"/>
                        </a:rPr>
                        <a:t>8 ≤ x &lt; 10</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tIns="46800" bIns="46800" anchor="ctr">
                      <a:noAutofit/>
                    </a:bodyPr>
                    <a:p>
                      <a:pPr algn="ctr">
                        <a:buNone/>
                      </a:pPr>
                      <a:r>
                        <a:rPr b="0" lang="en-PH" sz="1800" spc="-1" strike="noStrike">
                          <a:latin typeface="Lato"/>
                        </a:rPr>
                        <a:t>21</a:t>
                      </a:r>
                      <a:endParaRPr b="0" lang="en-PH" sz="1800" spc="-1" strike="noStrike">
                        <a:latin typeface="Lato"/>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14809</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2023-08-09T10:33:02Z</dcterms:modified>
  <cp:revision>5756</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