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4840" cy="6840720"/>
          </a:xfrm>
          <a:prstGeom prst="rect">
            <a:avLst/>
          </a:prstGeom>
          <a:solidFill>
            <a:srgbClr val="ffffff"/>
          </a:solidFill>
          <a:ln w="12600">
            <a:noFill/>
          </a:ln>
        </p:spPr>
        <p:style>
          <a:lnRef idx="0"/>
          <a:fillRef idx="0"/>
          <a:effectRef idx="0"/>
          <a:fontRef idx="minor"/>
        </p:style>
      </p:sp>
      <p:pic>
        <p:nvPicPr>
          <p:cNvPr id="1" name="Picture 4" descr=""/>
          <p:cNvPicPr/>
          <p:nvPr/>
        </p:nvPicPr>
        <p:blipFill>
          <a:blip r:embed="rId3"/>
          <a:stretch/>
        </p:blipFill>
        <p:spPr>
          <a:xfrm>
            <a:off x="333000" y="1801080"/>
            <a:ext cx="2781720" cy="2781720"/>
          </a:xfrm>
          <a:prstGeom prst="rect">
            <a:avLst/>
          </a:prstGeom>
          <a:ln w="0">
            <a:noFill/>
          </a:ln>
        </p:spPr>
      </p:pic>
      <p:sp>
        <p:nvSpPr>
          <p:cNvPr id="2" name="Rectangle 5"/>
          <p:cNvSpPr/>
          <p:nvPr/>
        </p:nvSpPr>
        <p:spPr>
          <a:xfrm>
            <a:off x="3487320" y="1475280"/>
            <a:ext cx="8687160" cy="3845160"/>
          </a:xfrm>
          <a:prstGeom prst="rect">
            <a:avLst/>
          </a:prstGeom>
          <a:solidFill>
            <a:srgbClr val="9c0000"/>
          </a:solidFill>
          <a:ln w="12600">
            <a:noFill/>
          </a:ln>
        </p:spPr>
        <p:style>
          <a:lnRef idx="0"/>
          <a:fillRef idx="0"/>
          <a:effectRef idx="0"/>
          <a:fontRef idx="minor"/>
        </p:style>
      </p:sp>
      <p:sp>
        <p:nvSpPr>
          <p:cNvPr id="3" name="Rectangle 8"/>
          <p:cNvSpPr/>
          <p:nvPr/>
        </p:nvSpPr>
        <p:spPr>
          <a:xfrm>
            <a:off x="3487320" y="5337720"/>
            <a:ext cx="8687160" cy="366840"/>
          </a:xfrm>
          <a:prstGeom prst="rect">
            <a:avLst/>
          </a:prstGeom>
          <a:gradFill rotWithShape="0">
            <a:gsLst>
              <a:gs pos="0">
                <a:srgbClr val="c00000"/>
              </a:gs>
              <a:gs pos="100000">
                <a:srgbClr val="e9bf0e">
                  <a:alpha val="83137"/>
                </a:srgbClr>
              </a:gs>
            </a:gsLst>
            <a:lin ang="0"/>
          </a:gradFill>
          <a:ln w="1260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4840" cy="617760"/>
          </a:xfrm>
          <a:prstGeom prst="rect">
            <a:avLst/>
          </a:prstGeom>
          <a:ln w="0">
            <a:noFill/>
          </a:ln>
        </p:spPr>
      </p:pic>
      <p:sp>
        <p:nvSpPr>
          <p:cNvPr id="43" name="Rectangle 7"/>
          <p:cNvSpPr/>
          <p:nvPr/>
        </p:nvSpPr>
        <p:spPr>
          <a:xfrm>
            <a:off x="10868760" y="0"/>
            <a:ext cx="953280" cy="953280"/>
          </a:xfrm>
          <a:prstGeom prst="rect">
            <a:avLst/>
          </a:prstGeom>
          <a:solidFill>
            <a:srgbClr val="9c0000"/>
          </a:solidFill>
          <a:ln w="12600">
            <a:noFill/>
          </a:ln>
        </p:spPr>
        <p:style>
          <a:lnRef idx="0"/>
          <a:fillRef idx="0"/>
          <a:effectRef idx="0"/>
          <a:fontRef idx="minor"/>
        </p:style>
      </p:sp>
      <p:pic>
        <p:nvPicPr>
          <p:cNvPr id="44" name="Picture 10" descr=""/>
          <p:cNvPicPr/>
          <p:nvPr/>
        </p:nvPicPr>
        <p:blipFill>
          <a:blip r:embed="rId3"/>
          <a:stretch/>
        </p:blipFill>
        <p:spPr>
          <a:xfrm>
            <a:off x="10857240" y="-64440"/>
            <a:ext cx="1017360" cy="1017360"/>
          </a:xfrm>
          <a:prstGeom prst="rect">
            <a:avLst/>
          </a:prstGeom>
          <a:ln w="0">
            <a:noFill/>
          </a:ln>
        </p:spPr>
      </p:pic>
      <p:sp>
        <p:nvSpPr>
          <p:cNvPr id="45" name="TextBox 9"/>
          <p:cNvSpPr/>
          <p:nvPr/>
        </p:nvSpPr>
        <p:spPr>
          <a:xfrm>
            <a:off x="185400" y="6362280"/>
            <a:ext cx="46746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60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9160" cy="336744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4032000" y="2881080"/>
            <a:ext cx="808308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Speaking in Public</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
          <p:cNvSpPr/>
          <p:nvPr/>
        </p:nvSpPr>
        <p:spPr>
          <a:xfrm>
            <a:off x="540000" y="1476000"/>
            <a:ext cx="11014920" cy="4259880"/>
          </a:xfrm>
          <a:prstGeom prst="rect">
            <a:avLst/>
          </a:prstGeom>
          <a:noFill/>
          <a:ln w="0">
            <a:noFill/>
          </a:ln>
        </p:spPr>
        <p:style>
          <a:lnRef idx="0"/>
          <a:fillRef idx="0"/>
          <a:effectRef idx="0"/>
          <a:fontRef idx="minor"/>
        </p:style>
        <p:txBody>
          <a:bodyPr lIns="90000" rIns="90000" tIns="45000" bIns="45000" anchor="t">
            <a:noAutofit/>
          </a:bodyPr>
          <a:p>
            <a:pPr>
              <a:lnSpc>
                <a:spcPct val="200000"/>
              </a:lnSpc>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	</a:t>
            </a:r>
            <a:endParaRPr b="0" lang="en-PH" sz="1800" spc="-1" strike="noStrike">
              <a:latin typeface="Arial"/>
            </a:endParaRPr>
          </a:p>
        </p:txBody>
      </p:sp>
      <p:sp>
        <p:nvSpPr>
          <p:cNvPr id="153" name=""/>
          <p:cNvSpPr/>
          <p:nvPr/>
        </p:nvSpPr>
        <p:spPr>
          <a:xfrm>
            <a:off x="540000" y="308520"/>
            <a:ext cx="4803480" cy="734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Montserrat medium"/>
                <a:ea typeface="DejaVu Sans"/>
              </a:rPr>
              <a:t>Speaking in Public</a:t>
            </a:r>
            <a:endParaRPr b="0" lang="en-PH" sz="3600" spc="-1" strike="noStrike">
              <a:latin typeface="Arial"/>
            </a:endParaRPr>
          </a:p>
        </p:txBody>
      </p:sp>
      <p:sp>
        <p:nvSpPr>
          <p:cNvPr id="154" name=""/>
          <p:cNvSpPr/>
          <p:nvPr/>
        </p:nvSpPr>
        <p:spPr>
          <a:xfrm>
            <a:off x="720000" y="828000"/>
            <a:ext cx="10438920" cy="538272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1" lang="en-PH" sz="2600" spc="-1" strike="noStrike">
                <a:solidFill>
                  <a:srgbClr val="000000"/>
                </a:solidFill>
                <a:latin typeface="LaTO"/>
                <a:ea typeface="DejaVu Sans"/>
              </a:rPr>
              <a:t>Activity</a:t>
            </a:r>
            <a:r>
              <a:rPr b="1" lang="en-PH" sz="2200" spc="-1" strike="noStrike">
                <a:solidFill>
                  <a:srgbClr val="000000"/>
                </a:solidFill>
                <a:latin typeface="LaTO"/>
                <a:ea typeface="DejaVu Sans"/>
              </a:rPr>
              <a:t>: </a:t>
            </a:r>
            <a:r>
              <a:rPr b="1" lang="en-PH" sz="1800" spc="-1" strike="noStrike">
                <a:solidFill>
                  <a:srgbClr val="000000"/>
                </a:solidFill>
                <a:latin typeface="LaTO"/>
                <a:ea typeface="DejaVu Sans"/>
              </a:rPr>
              <a:t>Choose the letter of the correct answer.</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1. This describes your personal experience with the topic.</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Historical anecdote</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 Hypothetical anecdote</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 Personal anecdote</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2. This are designed to evoke an answer from your audience.</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Rhetorical question</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 Overt-response questions</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 Quotes</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3. This are used by speakers to attract and hold the attention of their listeners.</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Discourse markers</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 Surprising statements</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 Attention-getting devices</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4. This show evidence or figures that the listener will find surprising.</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Surprising statements</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 Historical anecdote</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 Humorous introductions</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5. This entails delivering a speech in front of a large audience in a formal situation.</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Humorous introduction</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 Public speaking</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 Rhetorical questions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
          <p:cNvSpPr/>
          <p:nvPr/>
        </p:nvSpPr>
        <p:spPr>
          <a:xfrm>
            <a:off x="540000" y="1476000"/>
            <a:ext cx="11014920" cy="4259880"/>
          </a:xfrm>
          <a:prstGeom prst="rect">
            <a:avLst/>
          </a:prstGeom>
          <a:noFill/>
          <a:ln w="0">
            <a:noFill/>
          </a:ln>
        </p:spPr>
        <p:style>
          <a:lnRef idx="0"/>
          <a:fillRef idx="0"/>
          <a:effectRef idx="0"/>
          <a:fontRef idx="minor"/>
        </p:style>
        <p:txBody>
          <a:bodyPr lIns="90000" rIns="90000" tIns="45000" bIns="45000" anchor="t">
            <a:noAutofit/>
          </a:bodyPr>
          <a:p>
            <a:pPr>
              <a:lnSpc>
                <a:spcPct val="200000"/>
              </a:lnSpc>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	</a:t>
            </a:r>
            <a:endParaRPr b="0" lang="en-PH" sz="1800" spc="-1" strike="noStrike">
              <a:latin typeface="Arial"/>
            </a:endParaRPr>
          </a:p>
        </p:txBody>
      </p:sp>
      <p:sp>
        <p:nvSpPr>
          <p:cNvPr id="156" name=""/>
          <p:cNvSpPr/>
          <p:nvPr/>
        </p:nvSpPr>
        <p:spPr>
          <a:xfrm>
            <a:off x="540000" y="308520"/>
            <a:ext cx="4803480" cy="734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Montserrat medium"/>
                <a:ea typeface="DejaVu Sans"/>
              </a:rPr>
              <a:t>Speaking in Public</a:t>
            </a:r>
            <a:endParaRPr b="0" lang="en-PH" sz="3600" spc="-1" strike="noStrike">
              <a:latin typeface="Arial"/>
            </a:endParaRPr>
          </a:p>
        </p:txBody>
      </p:sp>
      <p:sp>
        <p:nvSpPr>
          <p:cNvPr id="157" name=""/>
          <p:cNvSpPr/>
          <p:nvPr/>
        </p:nvSpPr>
        <p:spPr>
          <a:xfrm>
            <a:off x="720000" y="1116000"/>
            <a:ext cx="10438920" cy="538272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1" lang="en-PH" sz="2600" spc="-1" strike="noStrike">
                <a:solidFill>
                  <a:srgbClr val="c9211e"/>
                </a:solidFill>
                <a:latin typeface="LaTO"/>
                <a:ea typeface="DejaVu Sans"/>
              </a:rPr>
              <a:t>Answer</a:t>
            </a:r>
            <a:r>
              <a:rPr b="1" lang="en-PH" sz="2200" spc="-1" strike="noStrike">
                <a:solidFill>
                  <a:srgbClr val="c9211e"/>
                </a:solidFill>
                <a:latin typeface="LaTO"/>
                <a:ea typeface="DejaVu Sans"/>
              </a:rPr>
              <a:t>:</a:t>
            </a:r>
            <a:r>
              <a:rPr b="1" lang="en-PH" sz="2200" spc="-1" strike="noStrike">
                <a:solidFill>
                  <a:srgbClr val="000000"/>
                </a:solidFill>
                <a:latin typeface="LaTO"/>
                <a:ea typeface="DejaVu Sans"/>
              </a:rPr>
              <a:t> </a:t>
            </a:r>
            <a:r>
              <a:rPr b="1" lang="en-PH" sz="1800" spc="-1" strike="noStrike">
                <a:solidFill>
                  <a:srgbClr val="000000"/>
                </a:solidFill>
                <a:latin typeface="LaTO"/>
                <a:ea typeface="DejaVu Sans"/>
              </a:rPr>
              <a:t>Choose the letter of the correct answer.</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1. This describes your personal experience with the topic.</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Historical anecdote</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 Hypothetical anecdote</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 Personal anecdote</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2. This are designed to evoke an answer from your audience.</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Rhetorical question</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 Overt-response questions</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 Quotes</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3. This are used by speakers to attract and hold the attention of their listeners.</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Discourse markers</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 Surprising statements</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 Attention-getting devices</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4. This show evidence or figures that the listener will find surprising.</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Surprising statements</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 Historical anecdote</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 Humorous introductions</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5. This entails delivering a speech in front of a large audience in a formal situation.</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Humorous introduction</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 Public speaking</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 Rhetorical questions</a:t>
            </a:r>
            <a:endParaRPr b="0" lang="en-PH" sz="1800" spc="-1" strike="noStrike">
              <a:latin typeface="Arial"/>
            </a:endParaRPr>
          </a:p>
        </p:txBody>
      </p:sp>
      <p:sp>
        <p:nvSpPr>
          <p:cNvPr id="158" name=""/>
          <p:cNvSpPr/>
          <p:nvPr/>
        </p:nvSpPr>
        <p:spPr>
          <a:xfrm>
            <a:off x="7884000" y="2268000"/>
            <a:ext cx="358920" cy="358920"/>
          </a:xfrm>
          <a:prstGeom prst="ellipse">
            <a:avLst/>
          </a:prstGeom>
          <a:noFill/>
          <a:ln w="19080">
            <a:solidFill>
              <a:srgbClr val="c9211e"/>
            </a:solidFill>
            <a:round/>
          </a:ln>
        </p:spPr>
        <p:style>
          <a:lnRef idx="0"/>
          <a:fillRef idx="0"/>
          <a:effectRef idx="0"/>
          <a:fontRef idx="minor"/>
        </p:style>
      </p:sp>
      <p:sp>
        <p:nvSpPr>
          <p:cNvPr id="159" name=""/>
          <p:cNvSpPr/>
          <p:nvPr/>
        </p:nvSpPr>
        <p:spPr>
          <a:xfrm>
            <a:off x="4248000" y="5527800"/>
            <a:ext cx="358920" cy="358920"/>
          </a:xfrm>
          <a:prstGeom prst="ellipse">
            <a:avLst/>
          </a:prstGeom>
          <a:noFill/>
          <a:ln w="19080">
            <a:solidFill>
              <a:srgbClr val="c9211e"/>
            </a:solidFill>
            <a:round/>
          </a:ln>
        </p:spPr>
        <p:style>
          <a:lnRef idx="0"/>
          <a:fillRef idx="0"/>
          <a:effectRef idx="0"/>
          <a:fontRef idx="minor"/>
        </p:style>
      </p:sp>
      <p:sp>
        <p:nvSpPr>
          <p:cNvPr id="160" name=""/>
          <p:cNvSpPr/>
          <p:nvPr/>
        </p:nvSpPr>
        <p:spPr>
          <a:xfrm>
            <a:off x="1152000" y="4788000"/>
            <a:ext cx="358920" cy="358920"/>
          </a:xfrm>
          <a:prstGeom prst="ellipse">
            <a:avLst/>
          </a:prstGeom>
          <a:noFill/>
          <a:ln w="19080">
            <a:solidFill>
              <a:srgbClr val="c9211e"/>
            </a:solidFill>
            <a:round/>
          </a:ln>
        </p:spPr>
        <p:style>
          <a:lnRef idx="0"/>
          <a:fillRef idx="0"/>
          <a:effectRef idx="0"/>
          <a:fontRef idx="minor"/>
        </p:style>
      </p:sp>
      <p:sp>
        <p:nvSpPr>
          <p:cNvPr id="161" name=""/>
          <p:cNvSpPr/>
          <p:nvPr/>
        </p:nvSpPr>
        <p:spPr>
          <a:xfrm>
            <a:off x="7884000" y="3888000"/>
            <a:ext cx="358920" cy="358920"/>
          </a:xfrm>
          <a:prstGeom prst="ellipse">
            <a:avLst/>
          </a:prstGeom>
          <a:noFill/>
          <a:ln w="19080">
            <a:solidFill>
              <a:srgbClr val="c9211e"/>
            </a:solidFill>
            <a:round/>
          </a:ln>
        </p:spPr>
        <p:style>
          <a:lnRef idx="0"/>
          <a:fillRef idx="0"/>
          <a:effectRef idx="0"/>
          <a:fontRef idx="minor"/>
        </p:style>
      </p:sp>
      <p:sp>
        <p:nvSpPr>
          <p:cNvPr id="162" name=""/>
          <p:cNvSpPr/>
          <p:nvPr/>
        </p:nvSpPr>
        <p:spPr>
          <a:xfrm>
            <a:off x="4284000" y="3096000"/>
            <a:ext cx="358920" cy="358920"/>
          </a:xfrm>
          <a:prstGeom prst="ellipse">
            <a:avLst/>
          </a:prstGeom>
          <a:noFill/>
          <a:ln w="19080">
            <a:solidFill>
              <a:srgbClr val="c9211e"/>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4"/>
          <p:cNvSpPr/>
          <p:nvPr/>
        </p:nvSpPr>
        <p:spPr>
          <a:xfrm>
            <a:off x="-2942640" y="0"/>
            <a:ext cx="10498320" cy="232812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p:txBody>
      </p:sp>
      <p:sp>
        <p:nvSpPr>
          <p:cNvPr id="126" name=""/>
          <p:cNvSpPr/>
          <p:nvPr/>
        </p:nvSpPr>
        <p:spPr>
          <a:xfrm>
            <a:off x="540000" y="1692000"/>
            <a:ext cx="11014920" cy="425988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buNone/>
            </a:pPr>
            <a:r>
              <a:rPr b="0" lang="en-PH" sz="1800" spc="-1" strike="noStrike">
                <a:solidFill>
                  <a:srgbClr val="000000"/>
                </a:solidFill>
                <a:latin typeface="Lato"/>
                <a:ea typeface="€~Ùãþ"/>
              </a:rPr>
              <a:t>	</a:t>
            </a:r>
            <a:r>
              <a:rPr b="0" lang="en-PH" sz="1800" spc="-1" strike="noStrike">
                <a:solidFill>
                  <a:srgbClr val="000000"/>
                </a:solidFill>
                <a:latin typeface="Lato"/>
                <a:ea typeface="€~Ùãþ"/>
              </a:rPr>
              <a:t>	</a:t>
            </a:r>
            <a:r>
              <a:rPr b="0" lang="en-PH" sz="1800" spc="-1" strike="noStrike">
                <a:solidFill>
                  <a:srgbClr val="000000"/>
                </a:solidFill>
                <a:latin typeface="Lato"/>
                <a:ea typeface="€~Ùãþ"/>
              </a:rPr>
              <a:t>	</a:t>
            </a:r>
            <a:r>
              <a:rPr b="0" lang="en-PH" sz="1800" spc="-1" strike="noStrike">
                <a:solidFill>
                  <a:srgbClr val="000000"/>
                </a:solidFill>
                <a:latin typeface="Lato"/>
                <a:ea typeface="€~Ùãþ"/>
              </a:rPr>
              <a:t>	</a:t>
            </a:r>
            <a:r>
              <a:rPr b="1" lang="en-PH" sz="1800" spc="-1" strike="noStrike">
                <a:solidFill>
                  <a:srgbClr val="000000"/>
                </a:solidFill>
                <a:latin typeface="Lato"/>
                <a:ea typeface="DejaVu Sans"/>
              </a:rPr>
              <a:t>Attention-grabbing devices</a:t>
            </a:r>
            <a:r>
              <a:rPr b="0" lang="en-PH" sz="1800" spc="-1" strike="noStrike">
                <a:solidFill>
                  <a:srgbClr val="000000"/>
                </a:solidFill>
                <a:latin typeface="Lato"/>
                <a:ea typeface="DejaVu Sans"/>
              </a:rPr>
              <a:t>, also known as attention getters, are used to catch the</a:t>
            </a:r>
            <a:endParaRPr b="0" lang="en-PH" sz="1800" spc="-1" strike="noStrike">
              <a:latin typeface="Arial"/>
            </a:endParaRPr>
          </a:p>
          <a:p>
            <a:pPr algn="just">
              <a:lnSpc>
                <a:spcPct val="200000"/>
              </a:lnSpc>
              <a:buNone/>
            </a:pPr>
            <a:r>
              <a:rPr b="0" lang="en-PH" sz="1800" spc="-1" strike="noStrike">
                <a:solidFill>
                  <a:srgbClr val="000000"/>
                </a:solidFill>
                <a:latin typeface="Lato"/>
                <a:ea typeface="€~Ùãþ"/>
              </a:rPr>
              <a:t>attention of your audience in the first sentence of your speech. Make sure you choose the right device for your audience, occasion, and subject. Below are a few of the most common devices.</a:t>
            </a:r>
            <a:endParaRPr b="0" lang="en-PH" sz="1800" spc="-1" strike="noStrike">
              <a:latin typeface="Arial"/>
            </a:endParaRPr>
          </a:p>
          <a:p>
            <a:pPr algn="just">
              <a:lnSpc>
                <a:spcPct val="200000"/>
              </a:lnSpc>
              <a:spcBef>
                <a:spcPts val="567"/>
              </a:spcBef>
              <a:spcAft>
                <a:spcPts val="567"/>
              </a:spcAft>
              <a:buNone/>
            </a:pPr>
            <a:r>
              <a:rPr b="0" lang="en-PH" sz="1800" spc="-1" strike="noStrike">
                <a:solidFill>
                  <a:srgbClr val="000000"/>
                </a:solidFill>
                <a:latin typeface="Lato"/>
                <a:ea typeface="DejaVu Sans"/>
              </a:rPr>
              <a:t>1. </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Anecdotes</a:t>
            </a:r>
            <a:r>
              <a:rPr b="0" lang="en-PH" sz="1800" spc="-1" strike="noStrike">
                <a:solidFill>
                  <a:srgbClr val="000000"/>
                </a:solidFill>
                <a:latin typeface="Lato"/>
                <a:ea typeface="DejaVu Sans"/>
              </a:rPr>
              <a:t> are short stories that present the main points of the speech. Examples of anecdotes are:</a:t>
            </a:r>
            <a:endParaRPr b="0" lang="en-PH" sz="1800" spc="-1" strike="noStrike">
              <a:latin typeface="Arial"/>
            </a:endParaRPr>
          </a:p>
          <a:p>
            <a:pPr algn="just">
              <a:lnSpc>
                <a:spcPct val="200000"/>
              </a:lnSpc>
              <a:spcBef>
                <a:spcPts val="567"/>
              </a:spcBef>
              <a:spcAft>
                <a:spcPts val="567"/>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a:t>
            </a:r>
            <a:r>
              <a:rPr b="1" lang="en-PH" sz="1800" spc="-1" strike="noStrike">
                <a:solidFill>
                  <a:srgbClr val="000000"/>
                </a:solidFill>
                <a:latin typeface="Lato"/>
                <a:ea typeface="DejaVu Sans"/>
              </a:rPr>
              <a:t>personal anecdote</a:t>
            </a:r>
            <a:r>
              <a:rPr b="0" lang="en-PH" sz="1800" spc="-1" strike="noStrike">
                <a:solidFill>
                  <a:srgbClr val="000000"/>
                </a:solidFill>
                <a:latin typeface="Lato"/>
                <a:ea typeface="DejaVu Sans"/>
              </a:rPr>
              <a:t> describes your personal experience with the topic.</a:t>
            </a:r>
            <a:endParaRPr b="0" lang="en-PH" sz="1800" spc="-1" strike="noStrike">
              <a:latin typeface="Arial"/>
            </a:endParaRPr>
          </a:p>
          <a:p>
            <a:pPr algn="just">
              <a:lnSpc>
                <a:spcPct val="200000"/>
              </a:lnSpc>
              <a:spcBef>
                <a:spcPts val="567"/>
              </a:spcBef>
              <a:spcAft>
                <a:spcPts val="567"/>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a:t>
            </a:r>
            <a:r>
              <a:rPr b="1" lang="en-PH" sz="1800" spc="-1" strike="noStrike">
                <a:solidFill>
                  <a:srgbClr val="000000"/>
                </a:solidFill>
                <a:latin typeface="Lato"/>
                <a:ea typeface="DejaVu Sans"/>
              </a:rPr>
              <a:t>historical anecdote</a:t>
            </a:r>
            <a:r>
              <a:rPr b="0" lang="en-PH" sz="1800" spc="-1" strike="noStrike">
                <a:solidFill>
                  <a:srgbClr val="000000"/>
                </a:solidFill>
                <a:latin typeface="Lato"/>
                <a:ea typeface="DejaVu Sans"/>
              </a:rPr>
              <a:t> shows a historical event.</a:t>
            </a:r>
            <a:endParaRPr b="0" lang="en-PH" sz="1800" spc="-1" strike="noStrike">
              <a:latin typeface="Arial"/>
            </a:endParaRPr>
          </a:p>
        </p:txBody>
      </p:sp>
      <p:sp>
        <p:nvSpPr>
          <p:cNvPr id="127" name=""/>
          <p:cNvSpPr/>
          <p:nvPr/>
        </p:nvSpPr>
        <p:spPr>
          <a:xfrm>
            <a:off x="3672000" y="1260000"/>
            <a:ext cx="5321160" cy="448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PingFang SC"/>
              </a:rPr>
              <a:t>Effective Attention-getting Devices</a:t>
            </a:r>
            <a:endParaRPr b="0" lang="en-PH" sz="2000" spc="-1" strike="noStrike">
              <a:latin typeface="Arial"/>
            </a:endParaRPr>
          </a:p>
        </p:txBody>
      </p:sp>
      <p:sp>
        <p:nvSpPr>
          <p:cNvPr id="128" name=""/>
          <p:cNvSpPr/>
          <p:nvPr/>
        </p:nvSpPr>
        <p:spPr>
          <a:xfrm>
            <a:off x="523440" y="180000"/>
            <a:ext cx="4803480" cy="7340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Montserrat medium"/>
                <a:ea typeface="DejaVu Sans"/>
              </a:rPr>
              <a:t>Speaking in Public</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PlaceHolder 2"/>
          <p:cNvSpPr/>
          <p:nvPr/>
        </p:nvSpPr>
        <p:spPr>
          <a:xfrm>
            <a:off x="-2942640" y="0"/>
            <a:ext cx="10498320" cy="232812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p:txBody>
      </p:sp>
      <p:sp>
        <p:nvSpPr>
          <p:cNvPr id="130" name=""/>
          <p:cNvSpPr/>
          <p:nvPr/>
        </p:nvSpPr>
        <p:spPr>
          <a:xfrm>
            <a:off x="540000" y="1332000"/>
            <a:ext cx="11014920" cy="4259880"/>
          </a:xfrm>
          <a:prstGeom prst="rect">
            <a:avLst/>
          </a:prstGeom>
          <a:noFill/>
          <a:ln w="0">
            <a:noFill/>
          </a:ln>
        </p:spPr>
        <p:style>
          <a:lnRef idx="0"/>
          <a:fillRef idx="0"/>
          <a:effectRef idx="0"/>
          <a:fontRef idx="minor"/>
        </p:style>
        <p:txBody>
          <a:bodyPr lIns="90000" rIns="90000" tIns="45000" bIns="45000" anchor="t">
            <a:noAutofit/>
          </a:bodyPr>
          <a:p>
            <a:pPr>
              <a:lnSpc>
                <a:spcPct val="200000"/>
              </a:lnSpc>
              <a:buNone/>
            </a:pP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a:t>
            </a:r>
            <a:r>
              <a:rPr b="1" lang="en-PH" sz="1800" spc="-1" strike="noStrike">
                <a:solidFill>
                  <a:srgbClr val="000000"/>
                </a:solidFill>
                <a:latin typeface="Lato"/>
                <a:ea typeface="DejaVu Sans"/>
              </a:rPr>
              <a:t>hypothetical anecdote</a:t>
            </a:r>
            <a:r>
              <a:rPr b="0" lang="en-PH" sz="1800" spc="-1" strike="noStrike">
                <a:solidFill>
                  <a:srgbClr val="000000"/>
                </a:solidFill>
                <a:latin typeface="Lato"/>
                <a:ea typeface="DejaVu Sans"/>
              </a:rPr>
              <a:t> example asks your audience to think of a scenario as if it were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happening to them. This can be done with a hypothetical situation like, “imagine that you are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walking across the streets”, or with an anecdote, “imagine that you are Catherine, a firefighter of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city.”</a:t>
            </a:r>
            <a:endParaRPr b="0" lang="en-PH" sz="1800" spc="-1" strike="noStrike">
              <a:latin typeface="Arial"/>
            </a:endParaRPr>
          </a:p>
          <a:p>
            <a:pPr algn="just">
              <a:lnSpc>
                <a:spcPct val="200000"/>
              </a:lnSpc>
              <a:buNone/>
            </a:pPr>
            <a:r>
              <a:rPr b="0" lang="en-PH" sz="1800" spc="-1" strike="noStrike">
                <a:solidFill>
                  <a:srgbClr val="000000"/>
                </a:solidFill>
                <a:latin typeface="Lato"/>
                <a:ea typeface="PingFang SC"/>
              </a:rPr>
              <a:t>2. </a:t>
            </a:r>
            <a:r>
              <a:rPr b="0" lang="en-PH" sz="1800" spc="-1" strike="noStrike">
                <a:solidFill>
                  <a:srgbClr val="000000"/>
                </a:solidFill>
                <a:latin typeface="Lato"/>
                <a:ea typeface="PingFang SC"/>
              </a:rPr>
              <a:t>	</a:t>
            </a:r>
            <a:r>
              <a:rPr b="1" lang="en-PH" sz="1800" spc="-1" strike="noStrike">
                <a:solidFill>
                  <a:srgbClr val="000000"/>
                </a:solidFill>
                <a:latin typeface="Lato"/>
                <a:ea typeface="PingFang SC"/>
              </a:rPr>
              <a:t>Quotes</a:t>
            </a:r>
            <a:r>
              <a:rPr b="0" lang="en-PH" sz="1800" spc="-1" strike="noStrike">
                <a:solidFill>
                  <a:srgbClr val="000000"/>
                </a:solidFill>
                <a:latin typeface="Lato"/>
                <a:ea typeface="PingFang SC"/>
              </a:rPr>
              <a:t> </a:t>
            </a:r>
            <a:r>
              <a:rPr b="0" lang="en-PH" sz="1800" spc="-1" strike="noStrike">
                <a:solidFill>
                  <a:srgbClr val="000000"/>
                </a:solidFill>
                <a:latin typeface="Lato"/>
                <a:ea typeface="€.$àþ"/>
              </a:rPr>
              <a:t>that are humorous, informative, or emotional can add fl avor to an introduction </a:t>
            </a:r>
            <a:r>
              <a:rPr b="0" lang="en-PH" sz="1800" spc="-1" strike="noStrike">
                <a:solidFill>
                  <a:srgbClr val="000000"/>
                </a:solidFill>
                <a:latin typeface="Lato"/>
                <a:ea typeface="PingFang SC"/>
              </a:rPr>
              <a:t>and increase </a:t>
            </a:r>
            <a:r>
              <a:rPr b="0" lang="en-PH" sz="1800" spc="-1" strike="noStrike">
                <a:solidFill>
                  <a:srgbClr val="000000"/>
                </a:solidFill>
                <a:latin typeface="Lato"/>
                <a:ea typeface="PingFang SC"/>
              </a:rPr>
              <a:t>	</a:t>
            </a:r>
            <a:r>
              <a:rPr b="0" lang="en-PH" sz="1800" spc="-1" strike="noStrike">
                <a:solidFill>
                  <a:srgbClr val="000000"/>
                </a:solidFill>
                <a:latin typeface="Lato"/>
                <a:ea typeface="PingFang SC"/>
              </a:rPr>
              <a:t>	</a:t>
            </a:r>
            <a:r>
              <a:rPr b="0" lang="en-PH" sz="1800" spc="-1" strike="noStrike">
                <a:solidFill>
                  <a:srgbClr val="000000"/>
                </a:solidFill>
                <a:latin typeface="Lato"/>
                <a:ea typeface="PingFang SC"/>
              </a:rPr>
              <a:t>the speaker’s credibility. Irrelevant, inappropriate, immoral, or deceptive quotes should be avoided, and </a:t>
            </a:r>
            <a:r>
              <a:rPr b="0" lang="en-PH" sz="1800" spc="-1" strike="noStrike">
                <a:solidFill>
                  <a:srgbClr val="000000"/>
                </a:solidFill>
                <a:latin typeface="Lato"/>
                <a:ea typeface="PingFang SC"/>
              </a:rPr>
              <a:t>	</a:t>
            </a:r>
            <a:r>
              <a:rPr b="0" lang="en-PH" sz="1800" spc="-1" strike="noStrike">
                <a:solidFill>
                  <a:srgbClr val="000000"/>
                </a:solidFill>
                <a:latin typeface="Lato"/>
                <a:ea typeface="PingFang SC"/>
              </a:rPr>
              <a:t>you should always reference your sources.</a:t>
            </a:r>
            <a:endParaRPr b="0" lang="en-PH" sz="1800" spc="-1" strike="noStrike">
              <a:latin typeface="Arial"/>
            </a:endParaRPr>
          </a:p>
          <a:p>
            <a:pPr algn="just">
              <a:lnSpc>
                <a:spcPct val="200000"/>
              </a:lnSpc>
              <a:buNone/>
            </a:pPr>
            <a:r>
              <a:rPr b="0" lang="en-PH" sz="1800" spc="-1" strike="noStrike">
                <a:solidFill>
                  <a:srgbClr val="000000"/>
                </a:solidFill>
                <a:latin typeface="Lato"/>
                <a:ea typeface="DejaVu Sans"/>
              </a:rPr>
              <a:t>3. </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Surprising statements</a:t>
            </a:r>
            <a:r>
              <a:rPr b="0" lang="en-PH" sz="1800" spc="-1" strike="noStrike">
                <a:solidFill>
                  <a:srgbClr val="000000"/>
                </a:solidFill>
                <a:latin typeface="Lato"/>
                <a:ea typeface="DejaVu Sans"/>
              </a:rPr>
              <a:t> </a:t>
            </a:r>
            <a:r>
              <a:rPr b="0" lang="en-PH" sz="1800" spc="-1" strike="noStrike">
                <a:solidFill>
                  <a:srgbClr val="000000"/>
                </a:solidFill>
                <a:latin typeface="Lato"/>
                <a:ea typeface="€.$àþ"/>
              </a:rPr>
              <a:t>show evidence or figures that the listener will find surprising. </a:t>
            </a:r>
            <a:r>
              <a:rPr b="0" lang="en-PH" sz="1800" spc="-1" strike="noStrike">
                <a:solidFill>
                  <a:srgbClr val="000000"/>
                </a:solidFill>
                <a:latin typeface="Lato"/>
                <a:ea typeface="PingFang SC"/>
              </a:rPr>
              <a:t>Avoid facts or </a:t>
            </a:r>
            <a:r>
              <a:rPr b="0" lang="en-PH" sz="1800" spc="-1" strike="noStrike">
                <a:solidFill>
                  <a:srgbClr val="000000"/>
                </a:solidFill>
                <a:latin typeface="Lato"/>
                <a:ea typeface="PingFang SC"/>
              </a:rPr>
              <a:t>	</a:t>
            </a:r>
            <a:r>
              <a:rPr b="0" lang="en-PH" sz="1800" spc="-1" strike="noStrike">
                <a:solidFill>
                  <a:srgbClr val="000000"/>
                </a:solidFill>
                <a:latin typeface="Lato"/>
                <a:ea typeface="PingFang SC"/>
              </a:rPr>
              <a:t>figures that may or may not be accurate, or that are written by a questionable or unreliable source.</a:t>
            </a:r>
            <a:endParaRPr b="0" lang="en-PH" sz="1800" spc="-1" strike="noStrike">
              <a:latin typeface="Arial"/>
            </a:endParaRPr>
          </a:p>
          <a:p>
            <a:pPr algn="just">
              <a:lnSpc>
                <a:spcPct val="200000"/>
              </a:lnSpc>
              <a:buNone/>
            </a:pPr>
            <a:r>
              <a:rPr b="0" lang="en-PH" sz="1800" spc="-1" strike="noStrike">
                <a:solidFill>
                  <a:srgbClr val="000000"/>
                </a:solidFill>
                <a:latin typeface="Lato"/>
                <a:ea typeface="€~Ùãþ"/>
              </a:rPr>
              <a:t>	</a:t>
            </a:r>
            <a:r>
              <a:rPr b="0" lang="en-PH" sz="1800" spc="-1" strike="noStrike">
                <a:solidFill>
                  <a:srgbClr val="000000"/>
                </a:solidFill>
                <a:latin typeface="Lato"/>
                <a:ea typeface="€~Ùãþ"/>
              </a:rPr>
              <a:t>	</a:t>
            </a:r>
            <a:r>
              <a:rPr b="0" lang="en-PH" sz="1800" spc="-1" strike="noStrike">
                <a:solidFill>
                  <a:srgbClr val="000000"/>
                </a:solidFill>
                <a:latin typeface="Lato"/>
                <a:ea typeface="€~Ùãþ"/>
              </a:rPr>
              <a:t>	</a:t>
            </a:r>
            <a:r>
              <a:rPr b="0" lang="en-PH" sz="1800" spc="-1" strike="noStrike">
                <a:solidFill>
                  <a:srgbClr val="000000"/>
                </a:solidFill>
                <a:latin typeface="Lato"/>
                <a:ea typeface="€~Ùãþ"/>
              </a:rPr>
              <a:t>	</a:t>
            </a:r>
            <a:r>
              <a:rPr b="0" lang="en-PH" sz="1800" spc="-1" strike="noStrike">
                <a:solidFill>
                  <a:srgbClr val="000000"/>
                </a:solidFill>
                <a:latin typeface="Lato"/>
                <a:ea typeface="€~Ùãþ"/>
              </a:rPr>
              <a:t>	</a:t>
            </a:r>
            <a:endParaRPr b="0" lang="en-PH" sz="1800" spc="-1" strike="noStrike">
              <a:latin typeface="Arial"/>
            </a:endParaRPr>
          </a:p>
        </p:txBody>
      </p:sp>
      <p:sp>
        <p:nvSpPr>
          <p:cNvPr id="131" name=""/>
          <p:cNvSpPr/>
          <p:nvPr/>
        </p:nvSpPr>
        <p:spPr>
          <a:xfrm>
            <a:off x="3672000" y="972000"/>
            <a:ext cx="5321160" cy="448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PingFang SC"/>
              </a:rPr>
              <a:t>Effective Attention-getting Devices</a:t>
            </a:r>
            <a:endParaRPr b="0" lang="en-PH" sz="2000" spc="-1" strike="noStrike">
              <a:latin typeface="Arial"/>
            </a:endParaRPr>
          </a:p>
        </p:txBody>
      </p:sp>
      <p:sp>
        <p:nvSpPr>
          <p:cNvPr id="132" name=""/>
          <p:cNvSpPr/>
          <p:nvPr/>
        </p:nvSpPr>
        <p:spPr>
          <a:xfrm>
            <a:off x="523440" y="180000"/>
            <a:ext cx="4803480" cy="7340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Montserrat medium"/>
                <a:ea typeface="DejaVu Sans"/>
              </a:rPr>
              <a:t>Speaking in Public</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PlaceHolder 1"/>
          <p:cNvSpPr/>
          <p:nvPr/>
        </p:nvSpPr>
        <p:spPr>
          <a:xfrm>
            <a:off x="-2942640" y="0"/>
            <a:ext cx="10498320" cy="232812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p:txBody>
      </p:sp>
      <p:sp>
        <p:nvSpPr>
          <p:cNvPr id="134" name=""/>
          <p:cNvSpPr/>
          <p:nvPr/>
        </p:nvSpPr>
        <p:spPr>
          <a:xfrm>
            <a:off x="540000" y="1332000"/>
            <a:ext cx="11014920" cy="4259880"/>
          </a:xfrm>
          <a:prstGeom prst="rect">
            <a:avLst/>
          </a:prstGeom>
          <a:noFill/>
          <a:ln w="0">
            <a:noFill/>
          </a:ln>
        </p:spPr>
        <p:style>
          <a:lnRef idx="0"/>
          <a:fillRef idx="0"/>
          <a:effectRef idx="0"/>
          <a:fontRef idx="minor"/>
        </p:style>
        <p:txBody>
          <a:bodyPr lIns="90000" rIns="90000" tIns="45000" bIns="45000" anchor="t">
            <a:noAutofit/>
          </a:bodyPr>
          <a:p>
            <a:pPr>
              <a:lnSpc>
                <a:spcPct val="200000"/>
              </a:lnSpc>
              <a:buNone/>
            </a:pPr>
            <a:endParaRPr b="0" lang="en-PH" sz="1800" spc="-1" strike="noStrike">
              <a:latin typeface="Arial"/>
            </a:endParaRPr>
          </a:p>
          <a:p>
            <a:pPr algn="just">
              <a:lnSpc>
                <a:spcPct val="200000"/>
              </a:lnSpc>
              <a:buNone/>
            </a:pPr>
            <a:r>
              <a:rPr b="0" lang="en-PH" sz="1800" spc="-1" strike="noStrike">
                <a:solidFill>
                  <a:srgbClr val="000000"/>
                </a:solidFill>
                <a:latin typeface="Lato"/>
                <a:ea typeface="DejaVu Sans"/>
              </a:rPr>
              <a:t>4. </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Questions</a:t>
            </a:r>
            <a:r>
              <a:rPr b="0" lang="en-PH" sz="1800" spc="-1" strike="noStrike">
                <a:solidFill>
                  <a:srgbClr val="000000"/>
                </a:solidFill>
                <a:latin typeface="Lato"/>
                <a:ea typeface="DejaVu Sans"/>
              </a:rPr>
              <a:t> are statements addressed explicitly to the audience.</a:t>
            </a:r>
            <a:endParaRPr b="0" lang="en-PH" sz="1800" spc="-1" strike="noStrike">
              <a:latin typeface="Arial"/>
            </a:endParaRPr>
          </a:p>
          <a:p>
            <a:pPr algn="just">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Rhetorical questions</a:t>
            </a:r>
            <a:r>
              <a:rPr b="0" lang="en-PH" sz="1800" spc="-1" strike="noStrike">
                <a:solidFill>
                  <a:srgbClr val="000000"/>
                </a:solidFill>
                <a:latin typeface="Lato"/>
                <a:ea typeface="DejaVu Sans"/>
              </a:rPr>
              <a:t> are meant to get the audience to think about your point of </a:t>
            </a:r>
            <a:r>
              <a:rPr b="0" lang="en-PH" sz="1800" spc="-1" strike="noStrike">
                <a:solidFill>
                  <a:srgbClr val="000000"/>
                </a:solidFill>
                <a:latin typeface="Lato"/>
                <a:ea typeface="PingFang SC"/>
              </a:rPr>
              <a:t>view rather </a:t>
            </a:r>
            <a:r>
              <a:rPr b="0" lang="en-PH" sz="1800" spc="-1" strike="noStrike">
                <a:solidFill>
                  <a:srgbClr val="000000"/>
                </a:solidFill>
                <a:latin typeface="Lato"/>
                <a:ea typeface="PingFang SC"/>
              </a:rPr>
              <a:t>	</a:t>
            </a:r>
            <a:r>
              <a:rPr b="0" lang="en-PH" sz="1800" spc="-1" strike="noStrike">
                <a:solidFill>
                  <a:srgbClr val="000000"/>
                </a:solidFill>
                <a:latin typeface="Lato"/>
                <a:ea typeface="PingFang SC"/>
              </a:rPr>
              <a:t>	</a:t>
            </a:r>
            <a:r>
              <a:rPr b="0" lang="en-PH" sz="1800" spc="-1" strike="noStrike">
                <a:solidFill>
                  <a:srgbClr val="000000"/>
                </a:solidFill>
                <a:latin typeface="Lato"/>
                <a:ea typeface="PingFang SC"/>
              </a:rPr>
              <a:t>	</a:t>
            </a:r>
            <a:r>
              <a:rPr b="0" lang="en-PH" sz="1800" spc="-1" strike="noStrike">
                <a:solidFill>
                  <a:srgbClr val="000000"/>
                </a:solidFill>
                <a:latin typeface="Lato"/>
                <a:ea typeface="PingFang SC"/>
              </a:rPr>
              <a:t>than eliciting an answer.</a:t>
            </a:r>
            <a:endParaRPr b="0" lang="en-PH" sz="1800" spc="-1" strike="noStrike">
              <a:latin typeface="Arial"/>
            </a:endParaRPr>
          </a:p>
          <a:p>
            <a:pPr algn="just">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 </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Overt-response questions</a:t>
            </a:r>
            <a:r>
              <a:rPr b="0" lang="en-PH" sz="1800" spc="-1" strike="noStrike">
                <a:solidFill>
                  <a:srgbClr val="000000"/>
                </a:solidFill>
                <a:latin typeface="Lato"/>
                <a:ea typeface="DejaVu Sans"/>
              </a:rPr>
              <a:t> are designed to evoke an answer from your audience.</a:t>
            </a:r>
            <a:endParaRPr b="0" lang="en-PH" sz="1800" spc="-1" strike="noStrike">
              <a:latin typeface="Arial"/>
            </a:endParaRPr>
          </a:p>
          <a:p>
            <a:pPr algn="just">
              <a:lnSpc>
                <a:spcPct val="200000"/>
              </a:lnSpc>
              <a:buNone/>
            </a:pPr>
            <a:r>
              <a:rPr b="0" lang="en-PH" sz="1800" spc="-1" strike="noStrike">
                <a:solidFill>
                  <a:srgbClr val="000000"/>
                </a:solidFill>
                <a:latin typeface="Lato"/>
                <a:ea typeface="PingFang SC"/>
              </a:rPr>
              <a:t>	</a:t>
            </a:r>
            <a:r>
              <a:rPr b="0" lang="en-PH" sz="1800" spc="-1" strike="noStrike">
                <a:solidFill>
                  <a:srgbClr val="000000"/>
                </a:solidFill>
                <a:latin typeface="Lato"/>
                <a:ea typeface="PingFang SC"/>
              </a:rPr>
              <a:t>	</a:t>
            </a:r>
            <a:r>
              <a:rPr b="0" lang="en-PH" sz="1800" spc="-1" strike="noStrike">
                <a:solidFill>
                  <a:srgbClr val="000000"/>
                </a:solidFill>
                <a:latin typeface="Lato"/>
                <a:ea typeface="PingFang SC"/>
              </a:rPr>
              <a:t>For instance, polls and free-response questions.</a:t>
            </a:r>
            <a:endParaRPr b="0" lang="en-PH" sz="1800" spc="-1" strike="noStrike">
              <a:latin typeface="Arial"/>
            </a:endParaRPr>
          </a:p>
          <a:p>
            <a:pPr algn="just">
              <a:lnSpc>
                <a:spcPct val="200000"/>
              </a:lnSpc>
              <a:buNone/>
            </a:pPr>
            <a:r>
              <a:rPr b="0" lang="en-PH" sz="1800" spc="-1" strike="noStrike">
                <a:solidFill>
                  <a:srgbClr val="000000"/>
                </a:solidFill>
                <a:latin typeface="Lato"/>
                <a:ea typeface="DejaVu Sans"/>
              </a:rPr>
              <a:t>5. </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Humorous introductions</a:t>
            </a:r>
            <a:r>
              <a:rPr b="0" lang="en-PH" sz="1800" spc="-1" strike="noStrike">
                <a:solidFill>
                  <a:srgbClr val="000000"/>
                </a:solidFill>
                <a:latin typeface="Lato"/>
                <a:ea typeface="DejaVu Sans"/>
              </a:rPr>
              <a:t> </a:t>
            </a:r>
            <a:r>
              <a:rPr b="0" lang="en-PH" sz="1800" spc="-1" strike="noStrike">
                <a:solidFill>
                  <a:srgbClr val="000000"/>
                </a:solidFill>
                <a:latin typeface="Lato"/>
                <a:ea typeface="€.$àþ"/>
              </a:rPr>
              <a:t>can be successful, but they are difficult to pull off well. Make </a:t>
            </a:r>
            <a:r>
              <a:rPr b="0" lang="en-PH" sz="1800" spc="-1" strike="noStrike">
                <a:solidFill>
                  <a:srgbClr val="000000"/>
                </a:solidFill>
                <a:latin typeface="Lato"/>
                <a:ea typeface="PingFang SC"/>
              </a:rPr>
              <a:t>sure your </a:t>
            </a:r>
            <a:r>
              <a:rPr b="0" lang="en-PH" sz="1800" spc="-1" strike="noStrike">
                <a:solidFill>
                  <a:srgbClr val="000000"/>
                </a:solidFill>
                <a:latin typeface="Lato"/>
                <a:ea typeface="PingFang SC"/>
              </a:rPr>
              <a:t>	</a:t>
            </a:r>
            <a:r>
              <a:rPr b="0" lang="en-PH" sz="1800" spc="-1" strike="noStrike">
                <a:solidFill>
                  <a:srgbClr val="000000"/>
                </a:solidFill>
                <a:latin typeface="Lato"/>
                <a:ea typeface="PingFang SC"/>
              </a:rPr>
              <a:t>	</a:t>
            </a:r>
            <a:r>
              <a:rPr b="0" lang="en-PH" sz="1800" spc="-1" strike="noStrike">
                <a:solidFill>
                  <a:srgbClr val="000000"/>
                </a:solidFill>
                <a:latin typeface="Lato"/>
                <a:ea typeface="PingFang SC"/>
              </a:rPr>
              <a:t>humorous introduction is appropriate for the situation and the audience, relevant to the presentation’s </a:t>
            </a:r>
            <a:r>
              <a:rPr b="0" lang="en-PH" sz="1800" spc="-1" strike="noStrike">
                <a:solidFill>
                  <a:srgbClr val="000000"/>
                </a:solidFill>
                <a:latin typeface="Lato"/>
                <a:ea typeface="PingFang SC"/>
              </a:rPr>
              <a:t>	</a:t>
            </a:r>
            <a:r>
              <a:rPr b="0" lang="en-PH" sz="1800" spc="-1" strike="noStrike">
                <a:solidFill>
                  <a:srgbClr val="000000"/>
                </a:solidFill>
                <a:latin typeface="Lato"/>
                <a:ea typeface="PingFang SC"/>
              </a:rPr>
              <a:t>	</a:t>
            </a:r>
            <a:r>
              <a:rPr b="0" lang="en-PH" sz="1800" spc="-1" strike="noStrike">
                <a:solidFill>
                  <a:srgbClr val="000000"/>
                </a:solidFill>
                <a:latin typeface="Lato"/>
                <a:ea typeface="PingFang SC"/>
              </a:rPr>
              <a:t>subject, and flows naturally into the rest of the introduction.</a:t>
            </a:r>
            <a:endParaRPr b="0" lang="en-PH" sz="1800" spc="-1" strike="noStrike">
              <a:latin typeface="Arial"/>
            </a:endParaRPr>
          </a:p>
          <a:p>
            <a:pPr>
              <a:lnSpc>
                <a:spcPct val="200000"/>
              </a:lnSpc>
              <a:buNone/>
            </a:pPr>
            <a:r>
              <a:rPr b="0" lang="en-PH" sz="1800" spc="-1" strike="noStrike">
                <a:solidFill>
                  <a:srgbClr val="000000"/>
                </a:solidFill>
                <a:latin typeface="Lato"/>
                <a:ea typeface="€~Ùãþ"/>
              </a:rPr>
              <a:t>	</a:t>
            </a:r>
            <a:r>
              <a:rPr b="0" lang="en-PH" sz="1800" spc="-1" strike="noStrike">
                <a:solidFill>
                  <a:srgbClr val="000000"/>
                </a:solidFill>
                <a:latin typeface="Lato"/>
                <a:ea typeface="€~Ùãþ"/>
              </a:rPr>
              <a:t>	</a:t>
            </a:r>
            <a:r>
              <a:rPr b="0" lang="en-PH" sz="1800" spc="-1" strike="noStrike">
                <a:solidFill>
                  <a:srgbClr val="000000"/>
                </a:solidFill>
                <a:latin typeface="Lato"/>
                <a:ea typeface="€~Ùãþ"/>
              </a:rPr>
              <a:t>	</a:t>
            </a:r>
            <a:r>
              <a:rPr b="0" lang="en-PH" sz="1800" spc="-1" strike="noStrike">
                <a:solidFill>
                  <a:srgbClr val="000000"/>
                </a:solidFill>
                <a:latin typeface="Lato"/>
                <a:ea typeface="€~Ùãþ"/>
              </a:rPr>
              <a:t>	</a:t>
            </a:r>
            <a:r>
              <a:rPr b="0" lang="en-PH" sz="1800" spc="-1" strike="noStrike">
                <a:solidFill>
                  <a:srgbClr val="000000"/>
                </a:solidFill>
                <a:latin typeface="Lato"/>
                <a:ea typeface="€~Ùãþ"/>
              </a:rPr>
              <a:t>	</a:t>
            </a:r>
            <a:endParaRPr b="0" lang="en-PH" sz="1800" spc="-1" strike="noStrike">
              <a:latin typeface="Arial"/>
            </a:endParaRPr>
          </a:p>
        </p:txBody>
      </p:sp>
      <p:sp>
        <p:nvSpPr>
          <p:cNvPr id="135" name=""/>
          <p:cNvSpPr/>
          <p:nvPr/>
        </p:nvSpPr>
        <p:spPr>
          <a:xfrm>
            <a:off x="3672000" y="900000"/>
            <a:ext cx="5321160" cy="448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PingFang SC"/>
              </a:rPr>
              <a:t>Effective Attention-getting Devices</a:t>
            </a:r>
            <a:endParaRPr b="0" lang="en-PH" sz="2000" spc="-1" strike="noStrike">
              <a:latin typeface="Arial"/>
            </a:endParaRPr>
          </a:p>
        </p:txBody>
      </p:sp>
      <p:sp>
        <p:nvSpPr>
          <p:cNvPr id="136" name=""/>
          <p:cNvSpPr/>
          <p:nvPr/>
        </p:nvSpPr>
        <p:spPr>
          <a:xfrm>
            <a:off x="540000" y="164520"/>
            <a:ext cx="4803480" cy="734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Montserrat medium"/>
                <a:ea typeface="DejaVu Sans"/>
              </a:rPr>
              <a:t>Speaking in Public</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
          <p:cNvSpPr/>
          <p:nvPr/>
        </p:nvSpPr>
        <p:spPr>
          <a:xfrm>
            <a:off x="540000" y="1332000"/>
            <a:ext cx="11014920" cy="425988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1800" spc="-1" strike="noStrike">
                <a:solidFill>
                  <a:srgbClr val="000000"/>
                </a:solidFill>
                <a:latin typeface="Lato"/>
                <a:ea typeface="PingFang SC"/>
              </a:rPr>
              <a:t>	</a:t>
            </a:r>
            <a:r>
              <a:rPr b="0" lang="en-PH" sz="1800" spc="-1" strike="noStrike">
                <a:solidFill>
                  <a:srgbClr val="000000"/>
                </a:solidFill>
                <a:latin typeface="Lato"/>
                <a:ea typeface="PingFang SC"/>
              </a:rPr>
              <a:t>	</a:t>
            </a:r>
            <a:r>
              <a:rPr b="0" lang="en-PH" sz="1800" spc="-1" strike="noStrike">
                <a:solidFill>
                  <a:srgbClr val="000000"/>
                </a:solidFill>
                <a:latin typeface="Lato"/>
                <a:ea typeface="PingFang SC"/>
              </a:rPr>
              <a:t>	</a:t>
            </a:r>
            <a:r>
              <a:rPr b="1" lang="en-PH" sz="1800" spc="-1" strike="noStrike">
                <a:solidFill>
                  <a:srgbClr val="000000"/>
                </a:solidFill>
                <a:latin typeface="Lato"/>
                <a:ea typeface="PingFang SC"/>
              </a:rPr>
              <a:t>Discourse markers</a:t>
            </a:r>
            <a:r>
              <a:rPr b="0" lang="en-PH" sz="1800" spc="-1" strike="noStrike">
                <a:solidFill>
                  <a:srgbClr val="000000"/>
                </a:solidFill>
                <a:latin typeface="Lato"/>
                <a:ea typeface="PingFang SC"/>
              </a:rPr>
              <a:t> are words or phrases used to connect, organize, and manage what we say or write, as well as to convey our feelings. Study the examples below.</a:t>
            </a:r>
            <a:endParaRPr b="0" lang="en-PH" sz="1800" spc="-1" strike="noStrike">
              <a:latin typeface="Arial"/>
            </a:endParaRPr>
          </a:p>
          <a:p>
            <a:pPr algn="just">
              <a:lnSpc>
                <a:spcPct val="200000"/>
              </a:lnSpc>
              <a:buNone/>
            </a:pPr>
            <a:r>
              <a:rPr b="0" lang="en-PH" sz="1800" spc="-1" strike="noStrike">
                <a:solidFill>
                  <a:srgbClr val="000000"/>
                </a:solidFill>
                <a:latin typeface="Lato"/>
                <a:ea typeface="PingFang SC"/>
              </a:rPr>
              <a:t>1. </a:t>
            </a:r>
            <a:r>
              <a:rPr b="0" lang="en-PH" sz="1800" spc="-1" strike="noStrike">
                <a:solidFill>
                  <a:srgbClr val="000000"/>
                </a:solidFill>
                <a:latin typeface="Lato"/>
                <a:ea typeface="PingFang SC"/>
              </a:rPr>
              <a:t>	</a:t>
            </a:r>
            <a:r>
              <a:rPr b="1" lang="en-PH" sz="1800" spc="-1" strike="noStrike">
                <a:solidFill>
                  <a:srgbClr val="000000"/>
                </a:solidFill>
                <a:latin typeface="Lato"/>
                <a:ea typeface="PingFang SC"/>
              </a:rPr>
              <a:t>Discourse markers</a:t>
            </a:r>
            <a:r>
              <a:rPr b="0" lang="en-PH" sz="1800" spc="-1" strike="noStrike">
                <a:solidFill>
                  <a:srgbClr val="000000"/>
                </a:solidFill>
                <a:latin typeface="Lato"/>
                <a:ea typeface="PingFang SC"/>
              </a:rPr>
              <a:t> </a:t>
            </a:r>
            <a:r>
              <a:rPr b="1" lang="en-PH" sz="1800" spc="-1" strike="noStrike">
                <a:solidFill>
                  <a:srgbClr val="000000"/>
                </a:solidFill>
                <a:latin typeface="Lato"/>
                <a:ea typeface="PingFang SC"/>
              </a:rPr>
              <a:t>help us organize what we mean</a:t>
            </a:r>
            <a:r>
              <a:rPr b="0" lang="en-PH" sz="1800" spc="-1" strike="noStrike">
                <a:solidFill>
                  <a:srgbClr val="000000"/>
                </a:solidFill>
                <a:latin typeface="Lato"/>
                <a:ea typeface="PingFang SC"/>
              </a:rPr>
              <a:t>. In conversations, these markers are </a:t>
            </a:r>
            <a:r>
              <a:rPr b="0" lang="en-PH" sz="1800" spc="-1" strike="noStrike">
                <a:solidFill>
                  <a:srgbClr val="000000"/>
                </a:solidFill>
                <a:latin typeface="Lato"/>
                <a:ea typeface="PingFang SC"/>
              </a:rPr>
              <a:t>	</a:t>
            </a:r>
            <a:r>
              <a:rPr b="0" lang="en-PH" sz="1800" spc="-1" strike="noStrike">
                <a:solidFill>
                  <a:srgbClr val="000000"/>
                </a:solidFill>
                <a:latin typeface="Lato"/>
                <a:ea typeface="PingFang SC"/>
              </a:rPr>
              <a:t>	</a:t>
            </a:r>
            <a:r>
              <a:rPr b="0" lang="en-PH" sz="1800" spc="-1" strike="noStrike">
                <a:solidFill>
                  <a:srgbClr val="000000"/>
                </a:solidFill>
                <a:latin typeface="Lato"/>
                <a:ea typeface="PingFang SC"/>
              </a:rPr>
              <a:t>used to introduce new subjects or to switch between them. Some examples include and, in general, </a:t>
            </a:r>
            <a:r>
              <a:rPr b="0" lang="en-PH" sz="1800" spc="-1" strike="noStrike">
                <a:solidFill>
                  <a:srgbClr val="000000"/>
                </a:solidFill>
                <a:latin typeface="Lato"/>
                <a:ea typeface="PingFang SC"/>
              </a:rPr>
              <a:t>	</a:t>
            </a:r>
            <a:r>
              <a:rPr b="0" lang="en-PH" sz="1800" spc="-1" strike="noStrike">
                <a:solidFill>
                  <a:srgbClr val="000000"/>
                </a:solidFill>
                <a:latin typeface="Lato"/>
                <a:ea typeface="PingFang SC"/>
              </a:rPr>
              <a:t>	</a:t>
            </a:r>
            <a:r>
              <a:rPr b="0" lang="en-PH" sz="1800" spc="-1" strike="noStrike">
                <a:solidFill>
                  <a:srgbClr val="000000"/>
                </a:solidFill>
                <a:latin typeface="Lato"/>
                <a:ea typeface="PingFang SC"/>
              </a:rPr>
              <a:t>second, to sum up, and then, in the end, secondly, what’s more, etc.</a:t>
            </a:r>
            <a:endParaRPr b="0" lang="en-PH" sz="1800" spc="-1" strike="noStrike">
              <a:latin typeface="Arial"/>
            </a:endParaRPr>
          </a:p>
          <a:p>
            <a:pPr algn="just">
              <a:lnSpc>
                <a:spcPct val="200000"/>
              </a:lnSpc>
              <a:buNone/>
            </a:pPr>
            <a:r>
              <a:rPr b="0" lang="en-PH" sz="1800" spc="-1" strike="noStrike">
                <a:solidFill>
                  <a:srgbClr val="000000"/>
                </a:solidFill>
                <a:latin typeface="Lato"/>
                <a:ea typeface="PingFang SC"/>
              </a:rPr>
              <a:t>2. </a:t>
            </a:r>
            <a:r>
              <a:rPr b="0" lang="en-PH" sz="1800" spc="-1" strike="noStrike">
                <a:solidFill>
                  <a:srgbClr val="000000"/>
                </a:solidFill>
                <a:latin typeface="Lato"/>
                <a:ea typeface="PingFang SC"/>
              </a:rPr>
              <a:t>	</a:t>
            </a:r>
            <a:r>
              <a:rPr b="1" lang="en-PH" sz="1800" spc="-1" strike="noStrike">
                <a:solidFill>
                  <a:srgbClr val="000000"/>
                </a:solidFill>
                <a:latin typeface="Lato"/>
                <a:ea typeface="PingFang SC"/>
              </a:rPr>
              <a:t>Discourse markers keep track of what we mean</a:t>
            </a:r>
            <a:r>
              <a:rPr b="0" lang="en-PH" sz="1800" spc="-1" strike="noStrike">
                <a:solidFill>
                  <a:srgbClr val="000000"/>
                </a:solidFill>
                <a:latin typeface="Lato"/>
                <a:ea typeface="PingFang SC"/>
              </a:rPr>
              <a:t>. We watch (or listen to) what we are </a:t>
            </a:r>
            <a:r>
              <a:rPr b="0" lang="en-PH" sz="1800" spc="-1" strike="noStrike">
                <a:solidFill>
                  <a:srgbClr val="000000"/>
                </a:solidFill>
                <a:latin typeface="Lato"/>
                <a:ea typeface="PingFang SC"/>
              </a:rPr>
              <a:t>	</a:t>
            </a:r>
            <a:r>
              <a:rPr b="0" lang="en-PH" sz="1800" spc="-1" strike="noStrike">
                <a:solidFill>
                  <a:srgbClr val="000000"/>
                </a:solidFill>
                <a:latin typeface="Lato"/>
                <a:ea typeface="PingFang SC"/>
              </a:rPr>
              <a:t>	</a:t>
            </a:r>
            <a:r>
              <a:rPr b="0" lang="en-PH" sz="1800" spc="-1" strike="noStrike">
                <a:solidFill>
                  <a:srgbClr val="000000"/>
                </a:solidFill>
                <a:latin typeface="Lato"/>
                <a:ea typeface="PingFang SC"/>
              </a:rPr>
              <a:t>	</a:t>
            </a:r>
            <a:r>
              <a:rPr b="0" lang="en-PH" sz="1800" spc="-1" strike="noStrike">
                <a:solidFill>
                  <a:srgbClr val="000000"/>
                </a:solidFill>
                <a:latin typeface="Lato"/>
                <a:ea typeface="PingFang SC"/>
              </a:rPr>
              <a:t>saying and how our listeners respond to what they hear when we speak. We use words and phrases </a:t>
            </a:r>
            <a:r>
              <a:rPr b="0" lang="en-PH" sz="1800" spc="-1" strike="noStrike">
                <a:solidFill>
                  <a:srgbClr val="000000"/>
                </a:solidFill>
                <a:latin typeface="Lato"/>
                <a:ea typeface="PingFang SC"/>
              </a:rPr>
              <a:t>	</a:t>
            </a:r>
            <a:r>
              <a:rPr b="0" lang="en-PH" sz="1800" spc="-1" strike="noStrike">
                <a:solidFill>
                  <a:srgbClr val="000000"/>
                </a:solidFill>
                <a:latin typeface="Lato"/>
                <a:ea typeface="PingFang SC"/>
              </a:rPr>
              <a:t>	</a:t>
            </a:r>
            <a:r>
              <a:rPr b="0" lang="en-PH" sz="1800" spc="-1" strike="noStrike">
                <a:solidFill>
                  <a:srgbClr val="000000"/>
                </a:solidFill>
                <a:latin typeface="Lato"/>
                <a:ea typeface="PingFang SC"/>
              </a:rPr>
              <a:t>such as well, I mean, in other words, the thing is, you know, you know what I mean, you see, and what </a:t>
            </a:r>
            <a:r>
              <a:rPr b="0" lang="en-PH" sz="1800" spc="-1" strike="noStrike">
                <a:solidFill>
                  <a:srgbClr val="000000"/>
                </a:solidFill>
                <a:latin typeface="Lato"/>
                <a:ea typeface="PingFang SC"/>
              </a:rPr>
              <a:t>	</a:t>
            </a:r>
            <a:r>
              <a:rPr b="0" lang="en-PH" sz="1800" spc="-1" strike="noStrike">
                <a:solidFill>
                  <a:srgbClr val="000000"/>
                </a:solidFill>
                <a:latin typeface="Lato"/>
                <a:ea typeface="PingFang SC"/>
              </a:rPr>
              <a:t>I mean is.</a:t>
            </a:r>
            <a:endParaRPr b="0" lang="en-PH" sz="1800" spc="-1" strike="noStrike">
              <a:latin typeface="Arial"/>
            </a:endParaRPr>
          </a:p>
        </p:txBody>
      </p:sp>
      <p:sp>
        <p:nvSpPr>
          <p:cNvPr id="138" name=""/>
          <p:cNvSpPr/>
          <p:nvPr/>
        </p:nvSpPr>
        <p:spPr>
          <a:xfrm>
            <a:off x="900000" y="1008000"/>
            <a:ext cx="9898920" cy="448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solidFill>
                  <a:srgbClr val="000000"/>
                </a:solidFill>
                <a:latin typeface="Lato"/>
                <a:ea typeface="DejaVu Sans"/>
              </a:rPr>
              <a:t>Discourse Markers Used in Signaling Functions of Statements</a:t>
            </a:r>
            <a:endParaRPr b="0" lang="en-PH" sz="2000" spc="-1" strike="noStrike">
              <a:latin typeface="Arial"/>
            </a:endParaRPr>
          </a:p>
        </p:txBody>
      </p:sp>
      <p:sp>
        <p:nvSpPr>
          <p:cNvPr id="139" name=""/>
          <p:cNvSpPr/>
          <p:nvPr/>
        </p:nvSpPr>
        <p:spPr>
          <a:xfrm>
            <a:off x="540000" y="164520"/>
            <a:ext cx="4803480" cy="734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Montserrat medium"/>
                <a:ea typeface="DejaVu Sans"/>
              </a:rPr>
              <a:t>Speaking in Public</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
          <p:cNvSpPr/>
          <p:nvPr/>
        </p:nvSpPr>
        <p:spPr>
          <a:xfrm>
            <a:off x="540000" y="1584000"/>
            <a:ext cx="11014920" cy="425988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buNone/>
            </a:pPr>
            <a:r>
              <a:rPr b="0" lang="en-PH" sz="1800" spc="-1" strike="noStrike">
                <a:solidFill>
                  <a:srgbClr val="000000"/>
                </a:solidFill>
                <a:latin typeface="Lato"/>
                <a:ea typeface="DejaVu Sans"/>
              </a:rPr>
              <a:t>3. </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Discourse markers</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are also used as answers</a:t>
            </a:r>
            <a:r>
              <a:rPr b="0" lang="en-PH" sz="1800" spc="-1" strike="noStrike">
                <a:solidFill>
                  <a:srgbClr val="000000"/>
                </a:solidFill>
                <a:latin typeface="Lato"/>
                <a:ea typeface="DejaVu Sans"/>
              </a:rPr>
              <a:t>. When we listen to someone talking, </a:t>
            </a:r>
            <a:r>
              <a:rPr b="0" lang="en-PH" sz="1800" spc="-1" strike="noStrike">
                <a:solidFill>
                  <a:srgbClr val="000000"/>
                </a:solidFill>
                <a:latin typeface="Lato"/>
                <a:ea typeface="PingFang SC"/>
              </a:rPr>
              <a:t>we </a:t>
            </a:r>
            <a:r>
              <a:rPr b="0" lang="en-PH" sz="1800" spc="-1" strike="noStrike">
                <a:solidFill>
                  <a:srgbClr val="000000"/>
                </a:solidFill>
                <a:latin typeface="Lato"/>
                <a:ea typeface="PingFang SC"/>
              </a:rPr>
              <a:t>	</a:t>
            </a:r>
            <a:r>
              <a:rPr b="0" lang="en-PH" sz="1800" spc="-1" strike="noStrike">
                <a:solidFill>
                  <a:srgbClr val="000000"/>
                </a:solidFill>
                <a:latin typeface="Lato"/>
                <a:ea typeface="PingFang SC"/>
              </a:rPr>
              <a:t>	</a:t>
            </a:r>
            <a:r>
              <a:rPr b="0" lang="en-PH" sz="1800" spc="-1" strike="noStrike">
                <a:solidFill>
                  <a:srgbClr val="000000"/>
                </a:solidFill>
                <a:latin typeface="Lato"/>
                <a:ea typeface="PingFang SC"/>
              </a:rPr>
              <a:t>	</a:t>
            </a:r>
            <a:r>
              <a:rPr b="0" lang="en-PH" sz="1800" spc="-1" strike="noStrike">
                <a:solidFill>
                  <a:srgbClr val="000000"/>
                </a:solidFill>
                <a:latin typeface="Lato"/>
                <a:ea typeface="PingFang SC"/>
              </a:rPr>
              <a:t>generally respond to what they say with a gesture (a head nod) or a brief answer (Mm, yeah, that’s a </a:t>
            </a:r>
            <a:r>
              <a:rPr b="0" lang="en-PH" sz="1800" spc="-1" strike="noStrike">
                <a:solidFill>
                  <a:srgbClr val="000000"/>
                </a:solidFill>
                <a:latin typeface="Lato"/>
                <a:ea typeface="PingFang SC"/>
              </a:rPr>
              <a:t>	</a:t>
            </a:r>
            <a:r>
              <a:rPr b="0" lang="en-PH" sz="1800" spc="-1" strike="noStrike">
                <a:solidFill>
                  <a:srgbClr val="000000"/>
                </a:solidFill>
                <a:latin typeface="Lato"/>
                <a:ea typeface="PingFang SC"/>
              </a:rPr>
              <a:t>	</a:t>
            </a:r>
            <a:r>
              <a:rPr b="0" lang="en-PH" sz="1800" spc="-1" strike="noStrike">
                <a:solidFill>
                  <a:srgbClr val="000000"/>
                </a:solidFill>
                <a:latin typeface="Lato"/>
                <a:ea typeface="PingFang SC"/>
              </a:rPr>
              <a:t>shame). </a:t>
            </a:r>
            <a:r>
              <a:rPr b="0" lang="en-PH" sz="1800" spc="-1" strike="noStrike">
                <a:solidFill>
                  <a:srgbClr val="000000"/>
                </a:solidFill>
                <a:latin typeface="Lato"/>
                <a:ea typeface="PingFang SC"/>
              </a:rPr>
              <a:t>	</a:t>
            </a:r>
            <a:r>
              <a:rPr b="0" lang="en-PH" sz="1800" spc="-1" strike="noStrike">
                <a:solidFill>
                  <a:srgbClr val="000000"/>
                </a:solidFill>
                <a:latin typeface="Lato"/>
                <a:ea typeface="PingFang SC"/>
              </a:rPr>
              <a:t>These brief responses are referred to as “answer tokens.” </a:t>
            </a:r>
            <a:r>
              <a:rPr b="0" lang="en-PH" sz="1800" spc="-1" strike="noStrike">
                <a:solidFill>
                  <a:srgbClr val="000000"/>
                </a:solidFill>
                <a:latin typeface="Lato"/>
                <a:ea typeface="DejaVu Sans"/>
              </a:rPr>
              <a:t>Other examples are </a:t>
            </a:r>
            <a:r>
              <a:rPr b="0" lang="en-PH" sz="1800" spc="-1" strike="noStrike">
                <a:solidFill>
                  <a:srgbClr val="000000"/>
                </a:solidFill>
                <a:latin typeface="Lato"/>
                <a:ea typeface="€.$àþ"/>
              </a:rPr>
              <a:t>certainly, </a:t>
            </a:r>
            <a:r>
              <a:rPr b="0" lang="en-PH" sz="1800" spc="-1" strike="noStrike">
                <a:solidFill>
                  <a:srgbClr val="000000"/>
                </a:solidFill>
                <a:latin typeface="Lato"/>
                <a:ea typeface="€.$àþ"/>
              </a:rPr>
              <a:t>	</a:t>
            </a:r>
            <a:r>
              <a:rPr b="0" lang="en-PH" sz="1800" spc="-1" strike="noStrike">
                <a:solidFill>
                  <a:srgbClr val="000000"/>
                </a:solidFill>
                <a:latin typeface="Lato"/>
                <a:ea typeface="€.$àþ"/>
              </a:rPr>
              <a:t>	</a:t>
            </a:r>
            <a:r>
              <a:rPr b="0" lang="en-PH" sz="1800" spc="-1" strike="noStrike">
                <a:solidFill>
                  <a:srgbClr val="000000"/>
                </a:solidFill>
                <a:latin typeface="Lato"/>
                <a:ea typeface="€.$àþ"/>
              </a:rPr>
              <a:t>	</a:t>
            </a:r>
            <a:r>
              <a:rPr b="0" lang="en-PH" sz="1800" spc="-1" strike="noStrike">
                <a:solidFill>
                  <a:srgbClr val="000000"/>
                </a:solidFill>
                <a:latin typeface="Lato"/>
                <a:ea typeface="€.$àþ"/>
              </a:rPr>
              <a:t>great, really, yes, definitely, I see</a:t>
            </a:r>
            <a:r>
              <a:rPr b="0" lang="en-PH" sz="1800" spc="-1" strike="noStrike">
                <a:solidFill>
                  <a:srgbClr val="000000"/>
                </a:solidFill>
                <a:latin typeface="Lato"/>
                <a:ea typeface="DejaVu Sans"/>
              </a:rPr>
              <a:t>, and sure.</a:t>
            </a:r>
            <a:endParaRPr b="0" lang="en-PH" sz="1800" spc="-1" strike="noStrike">
              <a:latin typeface="Arial"/>
            </a:endParaRPr>
          </a:p>
          <a:p>
            <a:pPr algn="just">
              <a:lnSpc>
                <a:spcPct val="200000"/>
              </a:lnSpc>
              <a:buNone/>
            </a:pPr>
            <a:r>
              <a:rPr b="0" lang="en-PH" sz="1800" spc="-1" strike="noStrike">
                <a:solidFill>
                  <a:srgbClr val="000000"/>
                </a:solidFill>
                <a:latin typeface="Lato"/>
                <a:ea typeface="DejaVu Sans"/>
              </a:rPr>
              <a:t>4. </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Discourse markers</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help show attitude.</a:t>
            </a:r>
            <a:r>
              <a:rPr b="0" lang="en-PH" sz="1800" spc="-1" strike="noStrike">
                <a:solidFill>
                  <a:srgbClr val="000000"/>
                </a:solidFill>
                <a:latin typeface="Lato"/>
                <a:ea typeface="DejaVu Sans"/>
              </a:rPr>
              <a:t> In speaking or writing, certain terms are used to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convey the attitude or point of view. Some examples include basically, ideally, no doubt, to be honest,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certainly, if you ask me, obviously, to tell you the truth, etc.</a:t>
            </a:r>
            <a:endParaRPr b="0" lang="en-PH" sz="1800" spc="-1" strike="noStrike">
              <a:latin typeface="Arial"/>
            </a:endParaRPr>
          </a:p>
        </p:txBody>
      </p:sp>
      <p:sp>
        <p:nvSpPr>
          <p:cNvPr id="141" name=""/>
          <p:cNvSpPr/>
          <p:nvPr/>
        </p:nvSpPr>
        <p:spPr>
          <a:xfrm>
            <a:off x="900000" y="1116000"/>
            <a:ext cx="9898920" cy="448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solidFill>
                  <a:srgbClr val="000000"/>
                </a:solidFill>
                <a:latin typeface="Lato"/>
                <a:ea typeface="DejaVu Sans"/>
              </a:rPr>
              <a:t>Discourse Markers Used in Signaling Functions of Statements</a:t>
            </a:r>
            <a:endParaRPr b="0" lang="en-PH" sz="2000" spc="-1" strike="noStrike">
              <a:latin typeface="Arial"/>
            </a:endParaRPr>
          </a:p>
        </p:txBody>
      </p:sp>
      <p:sp>
        <p:nvSpPr>
          <p:cNvPr id="142" name=""/>
          <p:cNvSpPr/>
          <p:nvPr/>
        </p:nvSpPr>
        <p:spPr>
          <a:xfrm>
            <a:off x="540000" y="164520"/>
            <a:ext cx="4803480" cy="734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Montserrat medium"/>
                <a:ea typeface="DejaVu Sans"/>
              </a:rPr>
              <a:t>Speaking in Public</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
          <p:cNvSpPr/>
          <p:nvPr/>
        </p:nvSpPr>
        <p:spPr>
          <a:xfrm>
            <a:off x="540000" y="1584000"/>
            <a:ext cx="11014920" cy="425988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buNone/>
            </a:pPr>
            <a:r>
              <a:rPr b="0" lang="en-PH" sz="1800" spc="-1" strike="noStrike">
                <a:solidFill>
                  <a:srgbClr val="000000"/>
                </a:solidFill>
                <a:latin typeface="Lato"/>
                <a:ea typeface="DejaVu Sans"/>
              </a:rPr>
              <a:t>5. </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Discourse markers</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can also present a less straightforward tone</a:t>
            </a:r>
            <a:r>
              <a:rPr b="0" lang="en-PH" sz="1800" spc="-1" strike="noStrike">
                <a:solidFill>
                  <a:srgbClr val="000000"/>
                </a:solidFill>
                <a:latin typeface="Lato"/>
                <a:ea typeface="DejaVu Sans"/>
              </a:rPr>
              <a:t>. When we talk, we try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not to come across as too blunt or forceful. To soften what we mean, we use words and phrases such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as like, maybe, and kind of (hedges). Other examples are apparently, kind of, perhaps, roughly,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arguably, presumably, sort of, I think, and probably.</a:t>
            </a:r>
            <a:endParaRPr b="0" lang="en-PH" sz="1800" spc="-1" strike="noStrike">
              <a:latin typeface="Arial"/>
            </a:endParaRPr>
          </a:p>
          <a:p>
            <a:pPr algn="just">
              <a:lnSpc>
                <a:spcPct val="200000"/>
              </a:lnSpc>
              <a:buNone/>
            </a:pPr>
            <a:r>
              <a:rPr b="0" lang="en-PH" sz="1800" spc="-1" strike="noStrike">
                <a:solidFill>
                  <a:srgbClr val="000000"/>
                </a:solidFill>
                <a:latin typeface="Lato"/>
                <a:ea typeface="DejaVu Sans"/>
              </a:rPr>
              <a:t>6. </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Discourse markers</a:t>
            </a:r>
            <a:r>
              <a:rPr b="0" lang="en-PH" sz="1800" spc="-1" strike="noStrike">
                <a:solidFill>
                  <a:srgbClr val="000000"/>
                </a:solidFill>
                <a:latin typeface="Lato"/>
                <a:ea typeface="DejaVu Sans"/>
              </a:rPr>
              <a:t> using interjections can also be used as responses. An interjection is a single-</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word exclamation that expresses a positive or negative emotional response such as hooray, oops,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yippee, oh no, yuck, or ouch.</a:t>
            </a:r>
            <a:endParaRPr b="0" lang="en-PH" sz="1800" spc="-1" strike="noStrike">
              <a:latin typeface="Arial"/>
            </a:endParaRPr>
          </a:p>
        </p:txBody>
      </p:sp>
      <p:sp>
        <p:nvSpPr>
          <p:cNvPr id="144" name=""/>
          <p:cNvSpPr/>
          <p:nvPr/>
        </p:nvSpPr>
        <p:spPr>
          <a:xfrm>
            <a:off x="900000" y="1116000"/>
            <a:ext cx="9898920" cy="448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solidFill>
                  <a:srgbClr val="000000"/>
                </a:solidFill>
                <a:latin typeface="Lato"/>
                <a:ea typeface="DejaVu Sans"/>
              </a:rPr>
              <a:t>Discourse Markers Used in Signaling Functions of Statements</a:t>
            </a:r>
            <a:endParaRPr b="0" lang="en-PH" sz="2000" spc="-1" strike="noStrike">
              <a:latin typeface="Arial"/>
            </a:endParaRPr>
          </a:p>
        </p:txBody>
      </p:sp>
      <p:sp>
        <p:nvSpPr>
          <p:cNvPr id="145" name=""/>
          <p:cNvSpPr/>
          <p:nvPr/>
        </p:nvSpPr>
        <p:spPr>
          <a:xfrm>
            <a:off x="540000" y="164520"/>
            <a:ext cx="4803480" cy="734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Montserrat medium"/>
                <a:ea typeface="DejaVu Sans"/>
              </a:rPr>
              <a:t>Speaking in Public</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
          <p:cNvSpPr/>
          <p:nvPr/>
        </p:nvSpPr>
        <p:spPr>
          <a:xfrm>
            <a:off x="540000" y="1908000"/>
            <a:ext cx="11014920" cy="425988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Public speaking</a:t>
            </a:r>
            <a:r>
              <a:rPr b="0" lang="en-PH" sz="1800" spc="-1" strike="noStrike">
                <a:solidFill>
                  <a:srgbClr val="000000"/>
                </a:solidFill>
                <a:latin typeface="Lato"/>
                <a:ea typeface="DejaVu Sans"/>
              </a:rPr>
              <a:t> entails delivering a speech in front of a large audience in a formal situation. It is communicating ideas with others through words and actions. Also, it is communicating with the audience directly to create ideas in the mind of others with the use of facial expressions and movements. Do you know the actions or behaviors which show a lack of confidence? These could be speaking too fast, speaking in low, muffled tones, speaking in a high-pitched and squeaky voice, looking at the ceiling, and scratching one’s head. Luckily, these can be avoided by doing the following techniques.</a:t>
            </a:r>
            <a:endParaRPr b="0" lang="en-PH" sz="1800" spc="-1" strike="noStrike">
              <a:latin typeface="Lato"/>
            </a:endParaRPr>
          </a:p>
          <a:p>
            <a:pPr algn="just">
              <a:lnSpc>
                <a:spcPct val="150000"/>
              </a:lnSpc>
              <a:spcBef>
                <a:spcPts val="283"/>
              </a:spcBef>
              <a:spcAft>
                <a:spcPts val="283"/>
              </a:spcAft>
              <a:buNone/>
            </a:pPr>
            <a:endParaRPr b="0" lang="en-PH" sz="1800" spc="-1" strike="noStrike">
              <a:latin typeface="Lato"/>
            </a:endParaRPr>
          </a:p>
        </p:txBody>
      </p:sp>
      <p:sp>
        <p:nvSpPr>
          <p:cNvPr id="147" name=""/>
          <p:cNvSpPr/>
          <p:nvPr/>
        </p:nvSpPr>
        <p:spPr>
          <a:xfrm>
            <a:off x="900000" y="1296000"/>
            <a:ext cx="9898920" cy="448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solidFill>
                  <a:srgbClr val="000000"/>
                </a:solidFill>
                <a:latin typeface="Lato"/>
                <a:ea typeface="DejaVu Sans"/>
              </a:rPr>
              <a:t>Techniques in Public Speaking</a:t>
            </a:r>
            <a:endParaRPr b="0" lang="en-PH" sz="2000" spc="-1" strike="noStrike">
              <a:latin typeface="Arial"/>
            </a:endParaRPr>
          </a:p>
        </p:txBody>
      </p:sp>
      <p:sp>
        <p:nvSpPr>
          <p:cNvPr id="148" name=""/>
          <p:cNvSpPr/>
          <p:nvPr/>
        </p:nvSpPr>
        <p:spPr>
          <a:xfrm>
            <a:off x="540000" y="164520"/>
            <a:ext cx="4803480" cy="734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Montserrat medium"/>
                <a:ea typeface="DejaVu Sans"/>
              </a:rPr>
              <a:t>Speaking in Public</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
          <p:cNvSpPr/>
          <p:nvPr/>
        </p:nvSpPr>
        <p:spPr>
          <a:xfrm>
            <a:off x="540000" y="1620000"/>
            <a:ext cx="11014920" cy="425988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buNone/>
            </a:pPr>
            <a:r>
              <a:rPr b="1" lang="en-PH" sz="1800" spc="-1" strike="noStrike">
                <a:solidFill>
                  <a:srgbClr val="000000"/>
                </a:solidFill>
                <a:latin typeface="Lato"/>
                <a:ea typeface="DejaVu Sans"/>
              </a:rPr>
              <a:t>Techniques to Improve in Public Speaking</a:t>
            </a:r>
            <a:endParaRPr b="0" lang="en-PH" sz="1800" spc="-1" strike="noStrike">
              <a:latin typeface="Arial"/>
            </a:endParaRPr>
          </a:p>
          <a:p>
            <a:pPr algn="just">
              <a:lnSpc>
                <a:spcPct val="200000"/>
              </a:lnSpc>
              <a:buNone/>
            </a:pPr>
            <a:r>
              <a:rPr b="0" lang="en-PH" sz="1800" spc="-1" strike="noStrike">
                <a:solidFill>
                  <a:srgbClr val="000000"/>
                </a:solidFill>
                <a:latin typeface="Lato"/>
                <a:ea typeface="DejaVu Sans"/>
              </a:rPr>
              <a:t>1.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Read one to two paragraphs of a text in a newspaper.</a:t>
            </a:r>
            <a:endParaRPr b="0" lang="en-PH" sz="1800" spc="-1" strike="noStrike">
              <a:latin typeface="Arial"/>
            </a:endParaRPr>
          </a:p>
          <a:p>
            <a:pPr algn="just">
              <a:lnSpc>
                <a:spcPct val="200000"/>
              </a:lnSpc>
              <a:buNone/>
            </a:pPr>
            <a:r>
              <a:rPr b="0" lang="en-PH" sz="1800" spc="-1" strike="noStrike">
                <a:solidFill>
                  <a:srgbClr val="000000"/>
                </a:solidFill>
                <a:latin typeface="Lato"/>
                <a:ea typeface="DejaVu Sans"/>
              </a:rPr>
              <a:t>2.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Take deep breaths to maintain calmness.</a:t>
            </a:r>
            <a:endParaRPr b="0" lang="en-PH" sz="1800" spc="-1" strike="noStrike">
              <a:latin typeface="Arial"/>
            </a:endParaRPr>
          </a:p>
          <a:p>
            <a:pPr algn="just">
              <a:lnSpc>
                <a:spcPct val="200000"/>
              </a:lnSpc>
              <a:buNone/>
            </a:pPr>
            <a:r>
              <a:rPr b="0" lang="en-PH" sz="1800" spc="-1" strike="noStrike">
                <a:solidFill>
                  <a:srgbClr val="000000"/>
                </a:solidFill>
                <a:latin typeface="Lato"/>
                <a:ea typeface="DejaVu Sans"/>
              </a:rPr>
              <a:t>3.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Talk about your worries or fears with friends or in class.</a:t>
            </a:r>
            <a:endParaRPr b="0" lang="en-PH" sz="1800" spc="-1" strike="noStrike">
              <a:latin typeface="Arial"/>
            </a:endParaRPr>
          </a:p>
          <a:p>
            <a:pPr algn="just">
              <a:lnSpc>
                <a:spcPct val="200000"/>
              </a:lnSpc>
              <a:buNone/>
            </a:pPr>
            <a:r>
              <a:rPr b="0" lang="en-PH" sz="1800" spc="-1" strike="noStrike">
                <a:solidFill>
                  <a:srgbClr val="000000"/>
                </a:solidFill>
                <a:latin typeface="Lato"/>
                <a:ea typeface="DejaVu Sans"/>
              </a:rPr>
              <a:t>4.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Give more time to practice and gain experience.</a:t>
            </a:r>
            <a:endParaRPr b="0" lang="en-PH" sz="1800" spc="-1" strike="noStrike">
              <a:latin typeface="Arial"/>
            </a:endParaRPr>
          </a:p>
          <a:p>
            <a:pPr algn="just">
              <a:lnSpc>
                <a:spcPct val="200000"/>
              </a:lnSpc>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Public speaking</a:t>
            </a:r>
            <a:r>
              <a:rPr b="0" lang="en-PH" sz="1800" spc="-1" strike="noStrike">
                <a:solidFill>
                  <a:srgbClr val="000000"/>
                </a:solidFill>
                <a:latin typeface="Lato"/>
                <a:ea typeface="DejaVu Sans"/>
              </a:rPr>
              <a:t> is a fun engagement but can be stressful when not practiced and prepared for. There are techniques that can help you overcome this stress. They are reading in newspapers, taking deep breaths, talking out loud your anxieties, and doing more practice sessions.</a:t>
            </a:r>
            <a:endParaRPr b="0" lang="en-PH" sz="1800" spc="-1" strike="noStrike">
              <a:latin typeface="Arial"/>
            </a:endParaRPr>
          </a:p>
        </p:txBody>
      </p:sp>
      <p:sp>
        <p:nvSpPr>
          <p:cNvPr id="150" name=""/>
          <p:cNvSpPr/>
          <p:nvPr/>
        </p:nvSpPr>
        <p:spPr>
          <a:xfrm>
            <a:off x="900000" y="1224000"/>
            <a:ext cx="9898920" cy="448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solidFill>
                  <a:srgbClr val="000000"/>
                </a:solidFill>
                <a:latin typeface="Lato"/>
                <a:ea typeface="DejaVu Sans"/>
              </a:rPr>
              <a:t>Techniques in Public Speaking</a:t>
            </a:r>
            <a:endParaRPr b="0" lang="en-PH" sz="2000" spc="-1" strike="noStrike">
              <a:latin typeface="Arial"/>
            </a:endParaRPr>
          </a:p>
        </p:txBody>
      </p:sp>
      <p:sp>
        <p:nvSpPr>
          <p:cNvPr id="151" name=""/>
          <p:cNvSpPr/>
          <p:nvPr/>
        </p:nvSpPr>
        <p:spPr>
          <a:xfrm>
            <a:off x="540000" y="164520"/>
            <a:ext cx="4803480" cy="734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Montserrat medium"/>
                <a:ea typeface="DejaVu Sans"/>
              </a:rPr>
              <a:t>Speaking in Public</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2842</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2023-07-10T10:10:48Z</dcterms:modified>
  <cp:revision>182</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