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C914976-0D95-4F84-A166-CBA288E008C3}"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442579D-9296-4A1C-AC4A-535930C4EBC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590A115-75FB-4302-8588-82FB543D64A0}"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35E78B7-9112-44CC-B949-DD45BBB3B8E5}"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7DABBAA-A66A-4E45-A70F-4556B95A96E3}"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A30FA6B-950C-4F33-871B-CF9AEEEC5717}"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6C5A0BE-9545-443F-B39B-96B02520086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06B1E1C-C0DF-4A27-B33D-993698FD7E7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F0C5BDE-C13A-4281-9969-10DB6467C0D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C36EDA2-C2D4-4FE0-A7A7-CADC1062929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9DA4479-B53E-4831-9976-B9FB9A2CAE5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713A7CF-638C-4CCF-A494-842EE938D17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54FB7F5-9F5E-404A-B076-BEF18AA8AB0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3E263E2-7141-40FF-BD0E-0993494989E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2E17CC8-C42D-4D02-B78F-E05CFEC7A32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2CE06E9E-83BD-4DA5-8A73-1961E1DBD2A7}"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4C1ECA29-07A4-4429-B394-CF195C4C6FA9}"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9440B716-23A9-46F8-A4F8-75A1DB6800A7}"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4F3B067-9E2D-4C2C-B02A-907E65198AB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F507E6B-8856-4B43-AAB3-F9251BF7C4D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6AF2167-1250-470B-8265-C8695626A8AF}"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6894B262-2E98-48B1-B2BB-BF012FF86B0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892C0DA-D49E-470B-B1B5-A63BD047C98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FBE721A-712A-43BC-8C55-A25AE0396C6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18B3796-574A-4E19-BD04-E5DED34954F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6F30B12-18FD-437D-991E-9DCC003898C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DADA1AB-B0A5-4E10-8553-8C9795EDB23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AE1F3A6-E3AB-4365-BF8C-E89652F9D9D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B52B9EA-6783-4BF0-9B37-1AFA7C983212}"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8D4AE352-6339-4F33-BD97-749D76E3B00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F884550-9A38-4111-99C7-CF728915A89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5FD14CA-7A55-4129-B28A-0A7E7AA6594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7F2B57F-10F2-47E6-B9AE-ACA84D3B576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BEA8F61-62DA-4FB0-9D9C-647780DE543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320294A-28A5-4156-A2B4-64F6868E0DA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1612BB2-B1B6-446A-A03D-512B4ABEF05A}"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3F9C780-F706-4CAC-8B15-13E967E75155}"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72E603A7-58E8-4678-B896-0437CFFF13B6}"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B66E546-172D-463E-BD10-E95AE035E35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20"/>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8" name="Rectangle 21"/>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Tulungan ang mga kasapi ng pamilya sa mga gawain</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80" name=""/>
          <p:cNvSpPr txBox="1"/>
          <p:nvPr/>
        </p:nvSpPr>
        <p:spPr>
          <a:xfrm>
            <a:off x="1563840" y="2412000"/>
            <a:ext cx="4736160" cy="176616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Ang pagtutulungan ay nakabubuti sa pag-uugnayan ng pamilya. Sa pagtutulungan nagkakaroon ng pagkakaisa ang pamilya. Ito rin ay nakapagpapadali sa mga gawain.</a:t>
            </a:r>
            <a:endParaRPr b="0" lang="en-PH" sz="2200" spc="-1" strike="noStrike">
              <a:solidFill>
                <a:srgbClr val="000000"/>
              </a:solidFill>
              <a:latin typeface="Arial"/>
            </a:endParaRPr>
          </a:p>
        </p:txBody>
      </p:sp>
      <p:pic>
        <p:nvPicPr>
          <p:cNvPr id="181" name="" descr=""/>
          <p:cNvPicPr/>
          <p:nvPr/>
        </p:nvPicPr>
        <p:blipFill>
          <a:blip r:embed="rId1"/>
          <a:stretch/>
        </p:blipFill>
        <p:spPr>
          <a:xfrm>
            <a:off x="7020000" y="2412000"/>
            <a:ext cx="4527720" cy="28108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22"/>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3" name="Rectangle 23"/>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4"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Mahalin at pasayahin ang pamilya</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85" name=""/>
          <p:cNvSpPr txBox="1"/>
          <p:nvPr/>
        </p:nvSpPr>
        <p:spPr>
          <a:xfrm>
            <a:off x="1563840" y="2412000"/>
            <a:ext cx="9596160" cy="210132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Ang pagpapakita ng pagmamahal sa kasapi ng pamilya ay mahalaga. Nakatutulong ito upang maging masaya ang pamilya. Magagawa ito sa iba’t ibang paraan.</a:t>
            </a:r>
            <a:endParaRPr b="0" lang="en-PH" sz="2200" spc="-1" strike="noStrike">
              <a:solidFill>
                <a:srgbClr val="000000"/>
              </a:solidFill>
              <a:latin typeface="Arial"/>
            </a:endParaRPr>
          </a:p>
        </p:txBody>
      </p:sp>
      <p:pic>
        <p:nvPicPr>
          <p:cNvPr id="186" name="" descr=""/>
          <p:cNvPicPr/>
          <p:nvPr/>
        </p:nvPicPr>
        <p:blipFill>
          <a:blip r:embed="rId1"/>
          <a:stretch/>
        </p:blipFill>
        <p:spPr>
          <a:xfrm>
            <a:off x="1746720" y="3932280"/>
            <a:ext cx="2753280" cy="2043720"/>
          </a:xfrm>
          <a:prstGeom prst="rect">
            <a:avLst/>
          </a:prstGeom>
          <a:ln w="0">
            <a:noFill/>
          </a:ln>
        </p:spPr>
      </p:pic>
      <p:pic>
        <p:nvPicPr>
          <p:cNvPr id="187" name="" descr=""/>
          <p:cNvPicPr/>
          <p:nvPr/>
        </p:nvPicPr>
        <p:blipFill>
          <a:blip r:embed="rId2"/>
          <a:stretch/>
        </p:blipFill>
        <p:spPr>
          <a:xfrm>
            <a:off x="4960440" y="3637080"/>
            <a:ext cx="2419560" cy="2431800"/>
          </a:xfrm>
          <a:prstGeom prst="rect">
            <a:avLst/>
          </a:prstGeom>
          <a:ln w="0">
            <a:noFill/>
          </a:ln>
        </p:spPr>
      </p:pic>
      <p:pic>
        <p:nvPicPr>
          <p:cNvPr id="188" name="" descr=""/>
          <p:cNvPicPr/>
          <p:nvPr/>
        </p:nvPicPr>
        <p:blipFill>
          <a:blip r:embed="rId3"/>
          <a:stretch/>
        </p:blipFill>
        <p:spPr>
          <a:xfrm>
            <a:off x="7829280" y="3492000"/>
            <a:ext cx="3372840" cy="25200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Rectangle 24"/>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0" name="Rectangle 25"/>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1"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Iwasan ang mga alitan at pakikipag-away</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92" name=""/>
          <p:cNvSpPr txBox="1"/>
          <p:nvPr/>
        </p:nvSpPr>
        <p:spPr>
          <a:xfrm>
            <a:off x="1563840" y="2412000"/>
            <a:ext cx="5276160" cy="243648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Ang galit at pag-aaway ay nakasisira sa mabuting paguugnayan ng pamilya. Laging magsalita nang maayos upang maiwasan ang alitan. Huwag na huwag sisigaw o magdadabog. Anuman ang ibig mo o nadarama mo, sabihin ito sa maganda at maayos na paraan.</a:t>
            </a:r>
            <a:endParaRPr b="0" lang="en-PH" sz="2200" spc="-1" strike="noStrike">
              <a:solidFill>
                <a:srgbClr val="000000"/>
              </a:solidFill>
              <a:latin typeface="Arial"/>
            </a:endParaRPr>
          </a:p>
        </p:txBody>
      </p:sp>
      <p:pic>
        <p:nvPicPr>
          <p:cNvPr id="193" name="" descr=""/>
          <p:cNvPicPr/>
          <p:nvPr/>
        </p:nvPicPr>
        <p:blipFill>
          <a:blip r:embed="rId1"/>
          <a:stretch/>
        </p:blipFill>
        <p:spPr>
          <a:xfrm>
            <a:off x="7076160" y="2221560"/>
            <a:ext cx="4047840" cy="28184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720000" y="1453320"/>
            <a:ext cx="8640000" cy="821880"/>
          </a:xfrm>
          <a:prstGeom prst="rect">
            <a:avLst/>
          </a:prstGeom>
          <a:noFill/>
          <a:ln w="0">
            <a:noFill/>
          </a:ln>
        </p:spPr>
        <p:txBody>
          <a:bodyPr lIns="90000" rIns="90000" tIns="45000" bIns="45000" anchor="t">
            <a:noAutofit/>
          </a:bodyPr>
          <a:p>
            <a:r>
              <a:rPr b="1" lang="en-PH" sz="2400" spc="-1" strike="noStrike">
                <a:solidFill>
                  <a:srgbClr val="000000"/>
                </a:solidFill>
                <a:latin typeface="Lato"/>
              </a:rPr>
              <a:t>1. Alituntunin sa Pagtugon sa Pangangailangan</a:t>
            </a:r>
            <a:endParaRPr b="1" lang="en-PH" sz="2400" spc="-1" strike="noStrike">
              <a:solidFill>
                <a:srgbClr val="000000"/>
              </a:solidFill>
              <a:latin typeface="Lato"/>
            </a:endParaRPr>
          </a:p>
        </p:txBody>
      </p:sp>
      <p:sp>
        <p:nvSpPr>
          <p:cNvPr id="137" name=""/>
          <p:cNvSpPr txBox="1"/>
          <p:nvPr/>
        </p:nvSpPr>
        <p:spPr>
          <a:xfrm>
            <a:off x="1122840" y="1941480"/>
            <a:ext cx="9893160" cy="191016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	</a:t>
            </a:r>
            <a:r>
              <a:rPr b="0" lang="en-PH" sz="2200" spc="-1" strike="noStrike">
                <a:solidFill>
                  <a:srgbClr val="000000"/>
                </a:solidFill>
                <a:latin typeface="Lato"/>
              </a:rPr>
              <a:t>Tumulong upang magkaroon ng maayos na pagkain, damit, at tirahan ang pamilya.</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r>
              <a:rPr b="0" lang="en-PH" sz="2200" spc="-1" strike="noStrike">
                <a:solidFill>
                  <a:srgbClr val="000000"/>
                </a:solidFill>
                <a:latin typeface="Lato"/>
              </a:rPr>
              <a:t>Kailangan ng ating pamilya ng pagkain, kasuotan, at tirahan upang mabuhay. Tumulong sa mga gawain sa paghahanda ng pagkain, pagsasaayos ng kasuotan, at paglilinis ng tirahan.</a:t>
            </a:r>
            <a:endParaRPr b="0" lang="en-PH" sz="2200" spc="-1" strike="noStrike">
              <a:solidFill>
                <a:srgbClr val="000000"/>
              </a:solidFill>
              <a:latin typeface="Lato"/>
              <a:ea typeface="PingFang SC"/>
            </a:endParaRPr>
          </a:p>
        </p:txBody>
      </p:sp>
      <p:pic>
        <p:nvPicPr>
          <p:cNvPr id="138" name="" descr=""/>
          <p:cNvPicPr/>
          <p:nvPr/>
        </p:nvPicPr>
        <p:blipFill>
          <a:blip r:embed="rId1"/>
          <a:stretch/>
        </p:blipFill>
        <p:spPr>
          <a:xfrm>
            <a:off x="2076840" y="3960000"/>
            <a:ext cx="3971160" cy="2160000"/>
          </a:xfrm>
          <a:prstGeom prst="rect">
            <a:avLst/>
          </a:prstGeom>
          <a:ln w="0">
            <a:noFill/>
          </a:ln>
        </p:spPr>
      </p:pic>
      <p:pic>
        <p:nvPicPr>
          <p:cNvPr id="139" name="" descr=""/>
          <p:cNvPicPr/>
          <p:nvPr/>
        </p:nvPicPr>
        <p:blipFill>
          <a:blip r:embed="rId2"/>
          <a:stretch/>
        </p:blipFill>
        <p:spPr>
          <a:xfrm>
            <a:off x="7200000" y="3600000"/>
            <a:ext cx="2654640" cy="25149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2"/>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4"/>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txBox="1"/>
          <p:nvPr/>
        </p:nvSpPr>
        <p:spPr>
          <a:xfrm>
            <a:off x="1122840" y="1797480"/>
            <a:ext cx="9893160" cy="137052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Tipirin ang tubig, koryente, at iba pang bagay na ginagamit sa araw-araw.</a:t>
            </a:r>
            <a:endParaRPr b="0" lang="en-PH" sz="2200" spc="-1" strike="noStrike">
              <a:solidFill>
                <a:srgbClr val="000000"/>
              </a:solidFill>
              <a:latin typeface="Lato"/>
              <a:ea typeface="PingFang SC"/>
            </a:endParaRPr>
          </a:p>
        </p:txBody>
      </p:sp>
      <p:pic>
        <p:nvPicPr>
          <p:cNvPr id="143" name="" descr=""/>
          <p:cNvPicPr/>
          <p:nvPr/>
        </p:nvPicPr>
        <p:blipFill>
          <a:blip r:embed="rId1"/>
          <a:stretch/>
        </p:blipFill>
        <p:spPr>
          <a:xfrm>
            <a:off x="2340000" y="2536560"/>
            <a:ext cx="2344320" cy="3403440"/>
          </a:xfrm>
          <a:prstGeom prst="rect">
            <a:avLst/>
          </a:prstGeom>
          <a:ln w="0">
            <a:noFill/>
          </a:ln>
        </p:spPr>
      </p:pic>
      <p:pic>
        <p:nvPicPr>
          <p:cNvPr id="144" name="" descr=""/>
          <p:cNvPicPr/>
          <p:nvPr/>
        </p:nvPicPr>
        <p:blipFill>
          <a:blip r:embed="rId2"/>
          <a:stretch/>
        </p:blipFill>
        <p:spPr>
          <a:xfrm>
            <a:off x="5400000" y="2700000"/>
            <a:ext cx="4171320" cy="3240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5"/>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8"/>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1122840" y="1797480"/>
            <a:ext cx="9893160" cy="137052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Ingatan ang mga kasangkapan sa tahanan.</a:t>
            </a:r>
            <a:endParaRPr b="0" lang="en-PH" sz="2200" spc="-1" strike="noStrike">
              <a:solidFill>
                <a:srgbClr val="000000"/>
              </a:solidFill>
              <a:latin typeface="Lato"/>
              <a:ea typeface="PingFang SC"/>
            </a:endParaRPr>
          </a:p>
        </p:txBody>
      </p:sp>
      <p:pic>
        <p:nvPicPr>
          <p:cNvPr id="148" name="" descr=""/>
          <p:cNvPicPr/>
          <p:nvPr/>
        </p:nvPicPr>
        <p:blipFill>
          <a:blip r:embed="rId1"/>
          <a:stretch/>
        </p:blipFill>
        <p:spPr>
          <a:xfrm>
            <a:off x="2210040" y="2464920"/>
            <a:ext cx="3369960" cy="3655080"/>
          </a:xfrm>
          <a:prstGeom prst="rect">
            <a:avLst/>
          </a:prstGeom>
          <a:ln w="0">
            <a:noFill/>
          </a:ln>
        </p:spPr>
      </p:pic>
      <p:pic>
        <p:nvPicPr>
          <p:cNvPr id="149" name="" descr=""/>
          <p:cNvPicPr/>
          <p:nvPr/>
        </p:nvPicPr>
        <p:blipFill>
          <a:blip r:embed="rId2"/>
          <a:stretch/>
        </p:blipFill>
        <p:spPr>
          <a:xfrm>
            <a:off x="6005520" y="2770200"/>
            <a:ext cx="4628160" cy="33498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9"/>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10"/>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txBox="1"/>
          <p:nvPr/>
        </p:nvSpPr>
        <p:spPr>
          <a:xfrm>
            <a:off x="720000" y="1453320"/>
            <a:ext cx="8640000" cy="821880"/>
          </a:xfrm>
          <a:prstGeom prst="rect">
            <a:avLst/>
          </a:prstGeom>
          <a:noFill/>
          <a:ln w="0">
            <a:noFill/>
          </a:ln>
        </p:spPr>
        <p:txBody>
          <a:bodyPr lIns="90000" rIns="90000" tIns="45000" bIns="45000" anchor="t">
            <a:noAutofit/>
          </a:bodyPr>
          <a:p>
            <a:r>
              <a:rPr b="1" lang="en-PH" sz="2400" spc="-1" strike="noStrike">
                <a:solidFill>
                  <a:srgbClr val="000000"/>
                </a:solidFill>
                <a:latin typeface="Lato"/>
              </a:rPr>
              <a:t>2. Mga Alituntunin sa Kaligtasan</a:t>
            </a:r>
            <a:endParaRPr b="1" lang="en-PH" sz="2400" spc="-1" strike="noStrike">
              <a:solidFill>
                <a:srgbClr val="000000"/>
              </a:solidFill>
              <a:latin typeface="Lato"/>
            </a:endParaRPr>
          </a:p>
        </p:txBody>
      </p:sp>
      <p:sp>
        <p:nvSpPr>
          <p:cNvPr id="153"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Panatilihing malinis ang tahanan at kapaligiran</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54" name=""/>
          <p:cNvSpPr txBox="1"/>
          <p:nvPr/>
        </p:nvSpPr>
        <p:spPr>
          <a:xfrm>
            <a:off x="1563840" y="2412000"/>
            <a:ext cx="5456160" cy="243648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Kapag marumi ang ating bahay at kapaligiran, dumarami ang mga langaw, lamok, ipis, at daga. Ang mga ito ay nagdadala ng sakit. Kailangan nating panatilihing malinis ang ating tirahan at kapaligiran upang tayo ay maging ligtas sa sakit.</a:t>
            </a:r>
            <a:endParaRPr b="0" lang="en-PH" sz="2200" spc="-1" strike="noStrike">
              <a:solidFill>
                <a:srgbClr val="000000"/>
              </a:solidFill>
              <a:latin typeface="Arial"/>
            </a:endParaRPr>
          </a:p>
        </p:txBody>
      </p:sp>
      <p:pic>
        <p:nvPicPr>
          <p:cNvPr id="155" name="" descr=""/>
          <p:cNvPicPr/>
          <p:nvPr/>
        </p:nvPicPr>
        <p:blipFill>
          <a:blip r:embed="rId1"/>
          <a:stretch/>
        </p:blipFill>
        <p:spPr>
          <a:xfrm>
            <a:off x="7372800" y="1623960"/>
            <a:ext cx="3852720" cy="37760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1"/>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7" name="Rectangle 12"/>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Panatilihing malinis ang tahanan at kapaligiran</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59" name=""/>
          <p:cNvSpPr txBox="1"/>
          <p:nvPr/>
        </p:nvSpPr>
        <p:spPr>
          <a:xfrm>
            <a:off x="1563840" y="2412000"/>
            <a:ext cx="5456160" cy="176616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Kapag ang ating tirahan at kapaligiran ay magulo, tayo ay maaaring maaksidente at masaktan. Dapat nating panatilihing maayos ang ating tirahan at paligid upang maiwasan ang aksidente.</a:t>
            </a:r>
            <a:endParaRPr b="0" lang="en-PH" sz="2200" spc="-1" strike="noStrike">
              <a:solidFill>
                <a:srgbClr val="000000"/>
              </a:solidFill>
              <a:latin typeface="Arial"/>
            </a:endParaRPr>
          </a:p>
        </p:txBody>
      </p:sp>
      <p:pic>
        <p:nvPicPr>
          <p:cNvPr id="160" name="" descr=""/>
          <p:cNvPicPr/>
          <p:nvPr/>
        </p:nvPicPr>
        <p:blipFill>
          <a:blip r:embed="rId1"/>
          <a:stretch/>
        </p:blipFill>
        <p:spPr>
          <a:xfrm>
            <a:off x="7200000" y="1800000"/>
            <a:ext cx="3960000" cy="28800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3"/>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2" name="Rectangle 14"/>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Sumunod sa mga batas at babala</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64" name=""/>
          <p:cNvSpPr txBox="1"/>
          <p:nvPr/>
        </p:nvSpPr>
        <p:spPr>
          <a:xfrm>
            <a:off x="1563840" y="2412000"/>
            <a:ext cx="5456160" cy="143136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Ang mga batas at babala ay ginawa upang tayo ay maging maayos at ligtas. Lagi nating sundin ang mga ito.</a:t>
            </a:r>
            <a:endParaRPr b="0" lang="en-PH" sz="2200" spc="-1" strike="noStrike">
              <a:solidFill>
                <a:srgbClr val="000000"/>
              </a:solidFill>
              <a:latin typeface="Arial"/>
            </a:endParaRPr>
          </a:p>
        </p:txBody>
      </p:sp>
      <p:pic>
        <p:nvPicPr>
          <p:cNvPr id="165" name="" descr=""/>
          <p:cNvPicPr/>
          <p:nvPr/>
        </p:nvPicPr>
        <p:blipFill>
          <a:blip r:embed="rId1"/>
          <a:stretch/>
        </p:blipFill>
        <p:spPr>
          <a:xfrm>
            <a:off x="6960240" y="1584000"/>
            <a:ext cx="4246560" cy="34560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16"/>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7" name="Rectangle 17"/>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8"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Laging gumawa ng tama at mabuti</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69" name=""/>
          <p:cNvSpPr txBox="1"/>
          <p:nvPr/>
        </p:nvSpPr>
        <p:spPr>
          <a:xfrm>
            <a:off x="1563840" y="2412000"/>
            <a:ext cx="5456160" cy="143136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Mananatiling ligtas ang ating pamilya kung ang mga kasapi nito ay gagawa ng tama at mabuti. Iwasan ang paggawa ng mali at masama.</a:t>
            </a:r>
            <a:endParaRPr b="0" lang="en-PH" sz="2200" spc="-1" strike="noStrike">
              <a:solidFill>
                <a:srgbClr val="000000"/>
              </a:solidFill>
              <a:latin typeface="Arial"/>
            </a:endParaRPr>
          </a:p>
        </p:txBody>
      </p:sp>
      <p:pic>
        <p:nvPicPr>
          <p:cNvPr id="170" name="" descr=""/>
          <p:cNvPicPr/>
          <p:nvPr/>
        </p:nvPicPr>
        <p:blipFill>
          <a:blip r:embed="rId1"/>
          <a:stretch/>
        </p:blipFill>
        <p:spPr>
          <a:xfrm>
            <a:off x="7284960" y="1620000"/>
            <a:ext cx="3875040" cy="3960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18"/>
          <p:cNvSpPr/>
          <p:nvPr/>
        </p:nvSpPr>
        <p:spPr>
          <a:xfrm>
            <a:off x="-113040" y="532080"/>
            <a:ext cx="74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2" name="Rectangle 19"/>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Alituntunin ng Pamilya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3" name=""/>
          <p:cNvSpPr txBox="1"/>
          <p:nvPr/>
        </p:nvSpPr>
        <p:spPr>
          <a:xfrm>
            <a:off x="720000" y="1453320"/>
            <a:ext cx="8640000" cy="821880"/>
          </a:xfrm>
          <a:prstGeom prst="rect">
            <a:avLst/>
          </a:prstGeom>
          <a:noFill/>
          <a:ln w="0">
            <a:noFill/>
          </a:ln>
        </p:spPr>
        <p:txBody>
          <a:bodyPr lIns="90000" rIns="90000" tIns="45000" bIns="45000" anchor="t">
            <a:noAutofit/>
          </a:bodyPr>
          <a:p>
            <a:r>
              <a:rPr b="1" lang="en-PH" sz="2400" spc="-1" strike="noStrike">
                <a:solidFill>
                  <a:srgbClr val="000000"/>
                </a:solidFill>
                <a:latin typeface="Lato"/>
              </a:rPr>
              <a:t>3. Mga Alituntunin sa Mabuting Pag-uugnayan</a:t>
            </a:r>
            <a:endParaRPr b="1" lang="en-PH" sz="2400" spc="-1" strike="noStrike">
              <a:solidFill>
                <a:srgbClr val="000000"/>
              </a:solidFill>
              <a:latin typeface="Lato"/>
            </a:endParaRPr>
          </a:p>
        </p:txBody>
      </p:sp>
      <p:sp>
        <p:nvSpPr>
          <p:cNvPr id="174" name=""/>
          <p:cNvSpPr txBox="1"/>
          <p:nvPr/>
        </p:nvSpPr>
        <p:spPr>
          <a:xfrm>
            <a:off x="1122840" y="1941480"/>
            <a:ext cx="9893160" cy="90468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1" lang="en-PH" sz="2200" spc="-1" strike="noStrike">
                <a:solidFill>
                  <a:srgbClr val="000000"/>
                </a:solidFill>
                <a:latin typeface="Lato"/>
              </a:rPr>
              <a:t>Igalang ang bawat kasapi ng pamilya</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	</a:t>
            </a:r>
            <a:endParaRPr b="0" lang="en-PH" sz="2200" spc="-1" strike="noStrike">
              <a:solidFill>
                <a:srgbClr val="000000"/>
              </a:solidFill>
              <a:latin typeface="Lato"/>
              <a:ea typeface="PingFang SC"/>
            </a:endParaRPr>
          </a:p>
        </p:txBody>
      </p:sp>
      <p:sp>
        <p:nvSpPr>
          <p:cNvPr id="175" name=""/>
          <p:cNvSpPr txBox="1"/>
          <p:nvPr/>
        </p:nvSpPr>
        <p:spPr>
          <a:xfrm>
            <a:off x="1563840" y="2412000"/>
            <a:ext cx="5456160" cy="310680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ea typeface="PingFang SC"/>
              </a:rPr>
              <a:t>Ang ating mga magulang ang nag-aalaga sa atin. Sila rin ang tumutugon sa ating mga pangangailangan. Dapat natin silang pahalagahan. Dapat natin silang igalang at sundin. Ang ating mga kapatid ay dapat din nating igalang at kausapin nang maayos. Iwasan ang pagdadabog o pagsigaw. Magpaalam muna kung ibig hiramin ang ano mang pag-aari nila.</a:t>
            </a:r>
            <a:endParaRPr b="0" lang="en-PH" sz="2200" spc="-1" strike="noStrike">
              <a:solidFill>
                <a:srgbClr val="000000"/>
              </a:solidFill>
              <a:latin typeface="Arial"/>
            </a:endParaRPr>
          </a:p>
        </p:txBody>
      </p:sp>
      <p:pic>
        <p:nvPicPr>
          <p:cNvPr id="176" name="" descr=""/>
          <p:cNvPicPr/>
          <p:nvPr/>
        </p:nvPicPr>
        <p:blipFill>
          <a:blip r:embed="rId1"/>
          <a:stretch/>
        </p:blipFill>
        <p:spPr>
          <a:xfrm>
            <a:off x="7432920" y="1620000"/>
            <a:ext cx="3272760" cy="41371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1853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2023-08-16T09:43:41Z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