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9160" cy="68450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6040" cy="2786040"/>
          </a:xfrm>
          <a:prstGeom prst="rect">
            <a:avLst/>
          </a:prstGeom>
          <a:ln w="0">
            <a:noFill/>
          </a:ln>
        </p:spPr>
      </p:pic>
      <p:sp>
        <p:nvSpPr>
          <p:cNvPr id="2" name="Rectangle 5"/>
          <p:cNvSpPr/>
          <p:nvPr/>
        </p:nvSpPr>
        <p:spPr>
          <a:xfrm>
            <a:off x="3487320" y="1475280"/>
            <a:ext cx="8691480" cy="38494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1480" cy="3711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9160" cy="622080"/>
          </a:xfrm>
          <a:prstGeom prst="rect">
            <a:avLst/>
          </a:prstGeom>
          <a:ln w="0">
            <a:noFill/>
          </a:ln>
        </p:spPr>
      </p:pic>
      <p:sp>
        <p:nvSpPr>
          <p:cNvPr id="43" name="Rectangle 7"/>
          <p:cNvSpPr/>
          <p:nvPr/>
        </p:nvSpPr>
        <p:spPr>
          <a:xfrm>
            <a:off x="10868760" y="0"/>
            <a:ext cx="957600" cy="9576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1680" cy="1021680"/>
          </a:xfrm>
          <a:prstGeom prst="rect">
            <a:avLst/>
          </a:prstGeom>
          <a:ln w="0">
            <a:noFill/>
          </a:ln>
        </p:spPr>
      </p:pic>
      <p:sp>
        <p:nvSpPr>
          <p:cNvPr id="45" name="TextBox 9"/>
          <p:cNvSpPr/>
          <p:nvPr/>
        </p:nvSpPr>
        <p:spPr>
          <a:xfrm>
            <a:off x="185400" y="6362280"/>
            <a:ext cx="467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0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3480" cy="33717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500000" y="2665080"/>
            <a:ext cx="6840000" cy="118692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3600" spc="-1" strike="noStrike">
                <a:solidFill>
                  <a:srgbClr val="ffffff"/>
                </a:solidFill>
                <a:latin typeface="Lato"/>
                <a:ea typeface="PingFang SC"/>
              </a:rPr>
              <a:t>Sense Organs That Work Together</a:t>
            </a:r>
            <a:endParaRPr b="0" lang="en-PH" sz="36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6760" cy="342360"/>
          </a:xfrm>
          <a:prstGeom prst="rect">
            <a:avLst/>
          </a:prstGeom>
          <a:noFill/>
          <a:ln w="0">
            <a:noFill/>
          </a:ln>
        </p:spPr>
        <p:style>
          <a:lnRef idx="0"/>
          <a:fillRef idx="0"/>
          <a:effectRef idx="0"/>
          <a:fontRef idx="minor"/>
        </p:style>
      </p:sp>
      <p:sp>
        <p:nvSpPr>
          <p:cNvPr id="126" name=""/>
          <p:cNvSpPr txBox="1"/>
          <p:nvPr/>
        </p:nvSpPr>
        <p:spPr>
          <a:xfrm>
            <a:off x="900000" y="1476000"/>
            <a:ext cx="10464120" cy="396720"/>
          </a:xfrm>
          <a:prstGeom prst="rect">
            <a:avLst/>
          </a:prstGeom>
          <a:noFill/>
          <a:ln w="0">
            <a:noFill/>
          </a:ln>
        </p:spPr>
        <p:txBody>
          <a:bodyPr lIns="90000" rIns="90000" tIns="45000" bIns="45000" anchor="t">
            <a:noAutofit/>
          </a:bodyPr>
          <a:p>
            <a:pPr algn="just">
              <a:buNone/>
            </a:pPr>
            <a:r>
              <a:rPr b="0" lang="en-PH" sz="1800" spc="-1" strike="noStrike">
                <a:latin typeface="Lato"/>
              </a:rPr>
              <a:t>Look at the picture. The girl is reading aloud. Which sense organs work together as she reads aloud?</a:t>
            </a:r>
            <a:endParaRPr b="0" lang="en-PH" sz="1800" spc="-1" strike="noStrike">
              <a:latin typeface="Lato"/>
              <a:ea typeface="AppleSystemUIFont"/>
            </a:endParaRPr>
          </a:p>
        </p:txBody>
      </p:sp>
      <p:pic>
        <p:nvPicPr>
          <p:cNvPr id="127" name="" descr=""/>
          <p:cNvPicPr/>
          <p:nvPr/>
        </p:nvPicPr>
        <p:blipFill>
          <a:blip r:embed="rId1"/>
          <a:stretch/>
        </p:blipFill>
        <p:spPr>
          <a:xfrm>
            <a:off x="7920000" y="2160000"/>
            <a:ext cx="3600000" cy="2520000"/>
          </a:xfrm>
          <a:prstGeom prst="rect">
            <a:avLst/>
          </a:prstGeom>
          <a:ln w="19080">
            <a:solidFill>
              <a:srgbClr val="000000"/>
            </a:solidFill>
            <a:round/>
          </a:ln>
        </p:spPr>
      </p:pic>
      <p:sp>
        <p:nvSpPr>
          <p:cNvPr id="128" name=""/>
          <p:cNvSpPr txBox="1"/>
          <p:nvPr/>
        </p:nvSpPr>
        <p:spPr>
          <a:xfrm>
            <a:off x="540000" y="2770560"/>
            <a:ext cx="7020000" cy="1009440"/>
          </a:xfrm>
          <a:prstGeom prst="rect">
            <a:avLst/>
          </a:prstGeom>
          <a:noFill/>
          <a:ln w="0">
            <a:noFill/>
          </a:ln>
        </p:spPr>
        <p:txBody>
          <a:bodyPr lIns="90000" rIns="90000" tIns="45000" bIns="45000" anchor="t">
            <a:noAutofit/>
          </a:bodyPr>
          <a:p>
            <a:pPr algn="just">
              <a:buNone/>
            </a:pPr>
            <a:r>
              <a:rPr b="0" lang="en-PH" sz="1800" spc="-1" strike="noStrike">
                <a:latin typeface="Lato"/>
              </a:rPr>
              <a:t>	</a:t>
            </a:r>
            <a:r>
              <a:rPr b="0" lang="en-PH" sz="1800" spc="-1" strike="noStrike">
                <a:latin typeface="Lato"/>
              </a:rPr>
              <a:t>Her eyes help her see what she is reading. She uses her ears to know if her voice is loud enough to be heard by others. Her eyes, ears, and tongue work together when she reads aloud.</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10260000" y="5746320"/>
            <a:ext cx="176760" cy="342360"/>
          </a:xfrm>
          <a:prstGeom prst="rect">
            <a:avLst/>
          </a:prstGeom>
          <a:noFill/>
          <a:ln w="0">
            <a:noFill/>
          </a:ln>
        </p:spPr>
        <p:style>
          <a:lnRef idx="0"/>
          <a:fillRef idx="0"/>
          <a:effectRef idx="0"/>
          <a:fontRef idx="minor"/>
        </p:style>
      </p:sp>
      <p:sp>
        <p:nvSpPr>
          <p:cNvPr id="130" name=""/>
          <p:cNvSpPr txBox="1"/>
          <p:nvPr/>
        </p:nvSpPr>
        <p:spPr>
          <a:xfrm>
            <a:off x="360000" y="1764000"/>
            <a:ext cx="7020000" cy="70308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Can sense organs that work together help keep a child safe from harm? Look at the picture.</a:t>
            </a:r>
            <a:endParaRPr b="0" lang="en-PH" sz="1800" spc="-1" strike="noStrike">
              <a:latin typeface="Lato"/>
              <a:ea typeface="AppleSystemUIFont"/>
            </a:endParaRPr>
          </a:p>
        </p:txBody>
      </p:sp>
      <p:sp>
        <p:nvSpPr>
          <p:cNvPr id="131" name=""/>
          <p:cNvSpPr txBox="1"/>
          <p:nvPr/>
        </p:nvSpPr>
        <p:spPr>
          <a:xfrm>
            <a:off x="326160" y="2592000"/>
            <a:ext cx="7053840" cy="1009440"/>
          </a:xfrm>
          <a:prstGeom prst="rect">
            <a:avLst/>
          </a:prstGeom>
          <a:noFill/>
          <a:ln w="0">
            <a:noFill/>
          </a:ln>
        </p:spPr>
        <p:txBody>
          <a:bodyPr lIns="90000" rIns="90000" tIns="45000" bIns="45000" anchor="t">
            <a:noAutofit/>
          </a:bodyPr>
          <a:p>
            <a:pPr algn="just">
              <a:buNone/>
            </a:pPr>
            <a:r>
              <a:rPr b="0" lang="en-PH" sz="1800" spc="-1" strike="noStrike">
                <a:latin typeface="Lato"/>
              </a:rPr>
              <a:t>	</a:t>
            </a:r>
            <a:r>
              <a:rPr b="0" lang="en-PH" sz="1800" spc="-1" strike="noStrike">
                <a:latin typeface="Lato"/>
              </a:rPr>
              <a:t>The children are about to cross the street. Many trucks, buses, and cars are on the road. The children can see the vehicles. They can hear the sounds of the engines and the blowing of the horns.</a:t>
            </a:r>
            <a:endParaRPr b="0" lang="en-PH" sz="1800" spc="-1" strike="noStrike">
              <a:latin typeface="Lato"/>
              <a:ea typeface="AppleSystemUIFont"/>
            </a:endParaRPr>
          </a:p>
        </p:txBody>
      </p:sp>
      <p:pic>
        <p:nvPicPr>
          <p:cNvPr id="132" name="" descr=""/>
          <p:cNvPicPr/>
          <p:nvPr/>
        </p:nvPicPr>
        <p:blipFill>
          <a:blip r:embed="rId1"/>
          <a:stretch/>
        </p:blipFill>
        <p:spPr>
          <a:xfrm>
            <a:off x="8100000" y="1728000"/>
            <a:ext cx="3588480" cy="3942360"/>
          </a:xfrm>
          <a:prstGeom prst="rect">
            <a:avLst/>
          </a:prstGeom>
          <a:ln w="19080">
            <a:solidFill>
              <a:srgbClr val="000000"/>
            </a:solidFill>
            <a:round/>
          </a:ln>
        </p:spPr>
      </p:pic>
      <p:sp>
        <p:nvSpPr>
          <p:cNvPr id="133" name=""/>
          <p:cNvSpPr txBox="1"/>
          <p:nvPr/>
        </p:nvSpPr>
        <p:spPr>
          <a:xfrm>
            <a:off x="360000" y="3780000"/>
            <a:ext cx="7020000" cy="70308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The children’s eyes and ears help keep them safe. Their legs keep them safe, too. How?</a:t>
            </a:r>
            <a:endParaRPr b="0" lang="en-PH" sz="1800" spc="-1" strike="noStrike">
              <a:latin typeface="Lato"/>
              <a:ea typeface="AppleSystemUIFont"/>
            </a:endParaRPr>
          </a:p>
        </p:txBody>
      </p:sp>
      <p:sp>
        <p:nvSpPr>
          <p:cNvPr id="134" name=""/>
          <p:cNvSpPr txBox="1"/>
          <p:nvPr/>
        </p:nvSpPr>
        <p:spPr>
          <a:xfrm>
            <a:off x="360000" y="4732920"/>
            <a:ext cx="7020000" cy="70308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The eyes, ears, and legs work together to help keep you safe. Your senses work together every time you do something.</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10260000" y="5746320"/>
            <a:ext cx="176760" cy="342360"/>
          </a:xfrm>
          <a:prstGeom prst="rect">
            <a:avLst/>
          </a:prstGeom>
          <a:noFill/>
          <a:ln w="0">
            <a:noFill/>
          </a:ln>
        </p:spPr>
        <p:style>
          <a:lnRef idx="0"/>
          <a:fillRef idx="0"/>
          <a:effectRef idx="0"/>
          <a:fontRef idx="minor"/>
        </p:style>
      </p:sp>
      <p:sp>
        <p:nvSpPr>
          <p:cNvPr id="136" name=""/>
          <p:cNvSpPr txBox="1"/>
          <p:nvPr/>
        </p:nvSpPr>
        <p:spPr>
          <a:xfrm>
            <a:off x="4178160" y="1014840"/>
            <a:ext cx="3835440" cy="474840"/>
          </a:xfrm>
          <a:prstGeom prst="rect">
            <a:avLst/>
          </a:prstGeom>
          <a:noFill/>
          <a:ln w="0">
            <a:noFill/>
          </a:ln>
        </p:spPr>
        <p:txBody>
          <a:bodyPr lIns="90000" rIns="90000" tIns="45000" bIns="45000" anchor="t">
            <a:noAutofit/>
          </a:bodyPr>
          <a:p>
            <a:pPr algn="ctr">
              <a:buNone/>
            </a:pPr>
            <a:r>
              <a:rPr b="1" lang="en-PH" sz="1800" spc="-1" strike="noStrike">
                <a:highlight>
                  <a:srgbClr val="e0c2cd"/>
                </a:highlight>
                <a:latin typeface="Lato"/>
                <a:ea typeface="AppleSystemUIFont"/>
              </a:rPr>
              <a:t>Importance of Your Senses</a:t>
            </a:r>
            <a:endParaRPr b="1" lang="en-PH" sz="1800" spc="-1" strike="noStrike">
              <a:highlight>
                <a:srgbClr val="e0c2cd"/>
              </a:highlight>
              <a:latin typeface="Lato"/>
              <a:ea typeface="AppleSystemUIFont"/>
            </a:endParaRPr>
          </a:p>
        </p:txBody>
      </p:sp>
      <p:sp>
        <p:nvSpPr>
          <p:cNvPr id="137" name=""/>
          <p:cNvSpPr txBox="1"/>
          <p:nvPr/>
        </p:nvSpPr>
        <p:spPr>
          <a:xfrm>
            <a:off x="568080" y="1649160"/>
            <a:ext cx="3607920" cy="474840"/>
          </a:xfrm>
          <a:prstGeom prst="rect">
            <a:avLst/>
          </a:prstGeom>
          <a:noFill/>
          <a:ln w="0">
            <a:noFill/>
          </a:ln>
        </p:spPr>
        <p:txBody>
          <a:bodyPr lIns="90000" rIns="90000" tIns="45000" bIns="45000" anchor="t">
            <a:noAutofit/>
          </a:bodyPr>
          <a:p>
            <a:r>
              <a:rPr b="0" lang="en-PH" sz="1800" spc="-1" strike="noStrike">
                <a:latin typeface="Lato"/>
                <a:ea typeface="AppleSystemUIFont"/>
              </a:rPr>
              <a:t>Your senses are very important.</a:t>
            </a:r>
            <a:endParaRPr b="0" lang="en-PH" sz="1800" spc="-1" strike="noStrike">
              <a:latin typeface="Lato"/>
              <a:ea typeface="AppleSystemUIFont"/>
            </a:endParaRPr>
          </a:p>
        </p:txBody>
      </p:sp>
      <p:sp>
        <p:nvSpPr>
          <p:cNvPr id="138" name=""/>
          <p:cNvSpPr txBox="1"/>
          <p:nvPr/>
        </p:nvSpPr>
        <p:spPr>
          <a:xfrm>
            <a:off x="576000" y="2123280"/>
            <a:ext cx="9900000" cy="497880"/>
          </a:xfrm>
          <a:prstGeom prst="rect">
            <a:avLst/>
          </a:prstGeom>
          <a:noFill/>
          <a:ln w="0">
            <a:noFill/>
          </a:ln>
        </p:spPr>
        <p:txBody>
          <a:bodyPr lIns="90000" rIns="90000" tIns="45000" bIns="45000" anchor="t">
            <a:noAutofit/>
          </a:bodyPr>
          <a:p>
            <a:r>
              <a:rPr b="0" lang="en-PH" sz="1800" spc="-1" strike="noStrike">
                <a:latin typeface="Lato"/>
                <a:ea typeface="AppleSystemUIFont"/>
              </a:rPr>
              <a:t>Your</a:t>
            </a:r>
            <a:r>
              <a:rPr b="1" lang="en-PH" sz="1800" spc="-1" strike="noStrike">
                <a:latin typeface="Lato"/>
                <a:ea typeface="AppleSystemUIFont"/>
              </a:rPr>
              <a:t> sense of sight</a:t>
            </a:r>
            <a:r>
              <a:rPr b="0" lang="en-PH" sz="1800" spc="-1" strike="noStrike">
                <a:latin typeface="Lato"/>
                <a:ea typeface="AppleSystemUIFont"/>
              </a:rPr>
              <a:t> makes you see high or low places, as well as deep or shallow places.</a:t>
            </a:r>
            <a:endParaRPr b="0" lang="en-PH" sz="1800" spc="-1" strike="noStrike">
              <a:latin typeface="Lato"/>
              <a:ea typeface="AppleSystemUIFont"/>
            </a:endParaRPr>
          </a:p>
        </p:txBody>
      </p:sp>
      <p:sp>
        <p:nvSpPr>
          <p:cNvPr id="139" name=""/>
          <p:cNvSpPr txBox="1"/>
          <p:nvPr/>
        </p:nvSpPr>
        <p:spPr>
          <a:xfrm>
            <a:off x="576000" y="2621160"/>
            <a:ext cx="6480000" cy="474840"/>
          </a:xfrm>
          <a:prstGeom prst="rect">
            <a:avLst/>
          </a:prstGeom>
          <a:noFill/>
          <a:ln w="0">
            <a:noFill/>
          </a:ln>
        </p:spPr>
        <p:txBody>
          <a:bodyPr lIns="90000" rIns="90000" tIns="45000" bIns="45000" anchor="t">
            <a:noAutofit/>
          </a:bodyPr>
          <a:p>
            <a:r>
              <a:rPr b="0" lang="en-PH" sz="1800" spc="-1" strike="noStrike">
                <a:latin typeface="Lato"/>
                <a:ea typeface="AppleSystemUIFont"/>
              </a:rPr>
              <a:t>Your </a:t>
            </a:r>
            <a:r>
              <a:rPr b="1" lang="en-PH" sz="1800" spc="-1" strike="noStrike">
                <a:latin typeface="Lato"/>
                <a:ea typeface="AppleSystemUIFont"/>
              </a:rPr>
              <a:t>sense of taste</a:t>
            </a:r>
            <a:r>
              <a:rPr b="0" lang="en-PH" sz="1800" spc="-1" strike="noStrike">
                <a:latin typeface="Lato"/>
                <a:ea typeface="AppleSystemUIFont"/>
              </a:rPr>
              <a:t> tells you if your food is good or bad.</a:t>
            </a:r>
            <a:endParaRPr b="0" lang="en-PH" sz="1800" spc="-1" strike="noStrike">
              <a:latin typeface="Lato"/>
              <a:ea typeface="AppleSystemUIFont"/>
            </a:endParaRPr>
          </a:p>
        </p:txBody>
      </p:sp>
      <p:sp>
        <p:nvSpPr>
          <p:cNvPr id="140" name=""/>
          <p:cNvSpPr txBox="1"/>
          <p:nvPr/>
        </p:nvSpPr>
        <p:spPr>
          <a:xfrm>
            <a:off x="563040" y="3089160"/>
            <a:ext cx="7356960" cy="412200"/>
          </a:xfrm>
          <a:prstGeom prst="rect">
            <a:avLst/>
          </a:prstGeom>
          <a:noFill/>
          <a:ln w="0">
            <a:noFill/>
          </a:ln>
        </p:spPr>
        <p:txBody>
          <a:bodyPr lIns="90000" rIns="90000" tIns="45000" bIns="45000" anchor="t">
            <a:noAutofit/>
          </a:bodyPr>
          <a:p>
            <a:r>
              <a:rPr b="0" lang="en-PH" sz="1800" spc="-1" strike="noStrike">
                <a:latin typeface="Lato"/>
                <a:ea typeface="AppleSystemUIFont"/>
              </a:rPr>
              <a:t>Your </a:t>
            </a:r>
            <a:r>
              <a:rPr b="1" lang="en-PH" sz="1800" spc="-1" strike="noStrike">
                <a:latin typeface="Lato"/>
                <a:ea typeface="AppleSystemUIFont"/>
              </a:rPr>
              <a:t>sense of smell</a:t>
            </a:r>
            <a:r>
              <a:rPr b="0" lang="en-PH" sz="1800" spc="-1" strike="noStrike">
                <a:latin typeface="Lato"/>
                <a:ea typeface="AppleSystemUIFont"/>
              </a:rPr>
              <a:t> helps you detect that something is burning.</a:t>
            </a:r>
            <a:endParaRPr b="0" lang="en-PH" sz="1800" spc="-1" strike="noStrike">
              <a:latin typeface="Lato"/>
              <a:ea typeface="AppleSystemUIFont"/>
            </a:endParaRPr>
          </a:p>
        </p:txBody>
      </p:sp>
      <p:sp>
        <p:nvSpPr>
          <p:cNvPr id="141" name=""/>
          <p:cNvSpPr txBox="1"/>
          <p:nvPr/>
        </p:nvSpPr>
        <p:spPr>
          <a:xfrm>
            <a:off x="570600" y="3564000"/>
            <a:ext cx="9545400" cy="718560"/>
          </a:xfrm>
          <a:prstGeom prst="rect">
            <a:avLst/>
          </a:prstGeom>
          <a:noFill/>
          <a:ln w="0">
            <a:noFill/>
          </a:ln>
        </p:spPr>
        <p:txBody>
          <a:bodyPr lIns="90000" rIns="90000" tIns="45000" bIns="45000" anchor="t">
            <a:noAutofit/>
          </a:bodyPr>
          <a:p>
            <a:r>
              <a:rPr b="0" lang="en-PH" sz="1800" spc="-1" strike="noStrike">
                <a:latin typeface="Lato"/>
                <a:ea typeface="AppleSystemUIFont"/>
              </a:rPr>
              <a:t>Your </a:t>
            </a:r>
            <a:r>
              <a:rPr b="1" lang="en-PH" sz="1800" spc="-1" strike="noStrike">
                <a:latin typeface="Lato"/>
                <a:ea typeface="AppleSystemUIFont"/>
              </a:rPr>
              <a:t>sense of hearing</a:t>
            </a:r>
            <a:r>
              <a:rPr b="0" lang="en-PH" sz="1800" spc="-1" strike="noStrike">
                <a:latin typeface="Lato"/>
                <a:ea typeface="AppleSystemUIFont"/>
              </a:rPr>
              <a:t> lets you hear the sound of a coming car or the barking of an angry dog so you can avoid them.</a:t>
            </a:r>
            <a:endParaRPr b="0" lang="en-PH" sz="1800" spc="-1" strike="noStrike">
              <a:latin typeface="Lato"/>
              <a:ea typeface="AppleSystemUIFont"/>
            </a:endParaRPr>
          </a:p>
        </p:txBody>
      </p:sp>
      <p:sp>
        <p:nvSpPr>
          <p:cNvPr id="142" name=""/>
          <p:cNvSpPr txBox="1"/>
          <p:nvPr/>
        </p:nvSpPr>
        <p:spPr>
          <a:xfrm>
            <a:off x="557640" y="4385160"/>
            <a:ext cx="8622360" cy="474840"/>
          </a:xfrm>
          <a:prstGeom prst="rect">
            <a:avLst/>
          </a:prstGeom>
          <a:noFill/>
          <a:ln w="0">
            <a:noFill/>
          </a:ln>
        </p:spPr>
        <p:txBody>
          <a:bodyPr lIns="90000" rIns="90000" tIns="45000" bIns="45000" anchor="t">
            <a:noAutofit/>
          </a:bodyPr>
          <a:p>
            <a:r>
              <a:rPr b="0" lang="en-PH" sz="1800" spc="-1" strike="noStrike">
                <a:latin typeface="Lato"/>
                <a:ea typeface="AppleSystemUIFont"/>
              </a:rPr>
              <a:t>Your </a:t>
            </a:r>
            <a:r>
              <a:rPr b="1" lang="en-PH" sz="1800" spc="-1" strike="noStrike">
                <a:latin typeface="Lato"/>
                <a:ea typeface="AppleSystemUIFont"/>
              </a:rPr>
              <a:t>sense of touch</a:t>
            </a:r>
            <a:r>
              <a:rPr b="0" lang="en-PH" sz="1800" spc="-1" strike="noStrike">
                <a:latin typeface="Lato"/>
                <a:ea typeface="AppleSystemUIFont"/>
              </a:rPr>
              <a:t> allows you to feel pain, temperature, and pressure.</a:t>
            </a:r>
            <a:endParaRPr b="0" lang="en-PH" sz="1800" spc="-1" strike="noStrike">
              <a:latin typeface="Lato"/>
              <a:ea typeface="AppleSystemUIFont"/>
            </a:endParaRPr>
          </a:p>
        </p:txBody>
      </p:sp>
      <p:sp>
        <p:nvSpPr>
          <p:cNvPr id="143" name=""/>
          <p:cNvSpPr txBox="1"/>
          <p:nvPr/>
        </p:nvSpPr>
        <p:spPr>
          <a:xfrm>
            <a:off x="581400" y="4896000"/>
            <a:ext cx="6402600" cy="396720"/>
          </a:xfrm>
          <a:prstGeom prst="rect">
            <a:avLst/>
          </a:prstGeom>
          <a:noFill/>
          <a:ln w="0">
            <a:noFill/>
          </a:ln>
        </p:spPr>
        <p:txBody>
          <a:bodyPr lIns="90000" rIns="90000" tIns="45000" bIns="45000" anchor="t">
            <a:noAutofit/>
          </a:bodyPr>
          <a:p>
            <a:r>
              <a:rPr b="0" lang="en-PH" sz="1800" spc="-1" strike="noStrike">
                <a:latin typeface="Lato"/>
                <a:ea typeface="AppleSystemUIFont"/>
              </a:rPr>
              <a:t>You see, hear, feel, taste, and smell with your brain.</a:t>
            </a:r>
            <a:endParaRPr b="0" lang="en-PH" sz="1800" spc="-1" strike="noStrike">
              <a:latin typeface="Lato"/>
              <a:ea typeface="AppleSystemUIFont"/>
            </a:endParaRPr>
          </a:p>
        </p:txBody>
      </p:sp>
      <p:sp>
        <p:nvSpPr>
          <p:cNvPr id="144" name=""/>
          <p:cNvSpPr txBox="1"/>
          <p:nvPr/>
        </p:nvSpPr>
        <p:spPr>
          <a:xfrm>
            <a:off x="582120" y="5429160"/>
            <a:ext cx="10577880" cy="70308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Your brain knows what is going on around you by the means of your sense organs. You should take good care of your brain.</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0260000" y="5746320"/>
            <a:ext cx="176760" cy="342360"/>
          </a:xfrm>
          <a:prstGeom prst="rect">
            <a:avLst/>
          </a:prstGeom>
          <a:noFill/>
          <a:ln w="0">
            <a:noFill/>
          </a:ln>
        </p:spPr>
        <p:style>
          <a:lnRef idx="0"/>
          <a:fillRef idx="0"/>
          <a:effectRef idx="0"/>
          <a:fontRef idx="minor"/>
        </p:style>
      </p:sp>
      <p:sp>
        <p:nvSpPr>
          <p:cNvPr id="146" name=""/>
          <p:cNvSpPr txBox="1"/>
          <p:nvPr/>
        </p:nvSpPr>
        <p:spPr>
          <a:xfrm>
            <a:off x="1415880" y="1063800"/>
            <a:ext cx="9360000" cy="412200"/>
          </a:xfrm>
          <a:prstGeom prst="rect">
            <a:avLst/>
          </a:prstGeom>
          <a:noFill/>
          <a:ln w="0">
            <a:noFill/>
          </a:ln>
        </p:spPr>
        <p:txBody>
          <a:bodyPr lIns="90000" rIns="90000" tIns="45000" bIns="45000" anchor="t">
            <a:noAutofit/>
          </a:bodyPr>
          <a:p>
            <a:pPr algn="ctr">
              <a:buNone/>
            </a:pPr>
            <a:r>
              <a:rPr b="1" lang="en-PH" sz="1800" spc="-1" strike="noStrike">
                <a:highlight>
                  <a:srgbClr val="e0c2cd"/>
                </a:highlight>
                <a:latin typeface="Lato"/>
                <a:ea typeface="AppleSystemUIFont"/>
              </a:rPr>
              <a:t>First-aid Treatment to Common Accidents Involving the Sense Organs</a:t>
            </a:r>
            <a:endParaRPr b="1" lang="en-PH" sz="1800" spc="-1" strike="noStrike">
              <a:highlight>
                <a:srgbClr val="e0c2cd"/>
              </a:highlight>
              <a:latin typeface="Lato"/>
              <a:ea typeface="AppleSystemUIFont"/>
            </a:endParaRPr>
          </a:p>
        </p:txBody>
      </p:sp>
      <p:sp>
        <p:nvSpPr>
          <p:cNvPr id="147" name=""/>
          <p:cNvSpPr txBox="1"/>
          <p:nvPr/>
        </p:nvSpPr>
        <p:spPr>
          <a:xfrm>
            <a:off x="331200" y="1620000"/>
            <a:ext cx="11529720" cy="1009440"/>
          </a:xfrm>
          <a:prstGeom prst="rect">
            <a:avLst/>
          </a:prstGeom>
          <a:noFill/>
          <a:ln w="0">
            <a:noFill/>
          </a:ln>
        </p:spPr>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Children are sometimes careless when doing an activity or when playing. They get wounded or worst, they break a leg or an arm when they fall. When you do an activity, you should be careful. </a:t>
            </a:r>
            <a:r>
              <a:rPr b="0" lang="en-PH" sz="1800" spc="-1" strike="noStrike">
                <a:latin typeface="Lato"/>
                <a:ea typeface="AppleSystemUIFont"/>
              </a:rPr>
              <a:t>Do you know what to do when someone is hurt?</a:t>
            </a:r>
            <a:endParaRPr b="0" lang="en-PH" sz="1800" spc="-1" strike="noStrike">
              <a:latin typeface="Lato"/>
              <a:ea typeface="AppleSystemUIFont"/>
            </a:endParaRPr>
          </a:p>
        </p:txBody>
      </p:sp>
      <p:sp>
        <p:nvSpPr>
          <p:cNvPr id="148" name=""/>
          <p:cNvSpPr txBox="1"/>
          <p:nvPr/>
        </p:nvSpPr>
        <p:spPr>
          <a:xfrm>
            <a:off x="360000" y="2741400"/>
            <a:ext cx="11520000" cy="70308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There are simple ways that can be done to lessen the pain or perhaps to prevent serious harm. The following are some of the first-aid treatments that everyone should be aware of:</a:t>
            </a:r>
            <a:endParaRPr b="0" lang="en-PH" sz="1800" spc="-1" strike="noStrike">
              <a:latin typeface="Lato"/>
              <a:ea typeface="AppleSystemUIFont"/>
            </a:endParaRPr>
          </a:p>
        </p:txBody>
      </p:sp>
      <p:sp>
        <p:nvSpPr>
          <p:cNvPr id="149" name=""/>
          <p:cNvSpPr txBox="1"/>
          <p:nvPr/>
        </p:nvSpPr>
        <p:spPr>
          <a:xfrm>
            <a:off x="360000" y="3528000"/>
            <a:ext cx="11160000" cy="2554920"/>
          </a:xfrm>
          <a:prstGeom prst="rect">
            <a:avLst/>
          </a:prstGeom>
          <a:noFill/>
          <a:ln w="0">
            <a:noFill/>
          </a:ln>
        </p:spPr>
        <p:txBody>
          <a:bodyPr lIns="90000" rIns="90000" tIns="45000" bIns="45000" anchor="t">
            <a:noAutofit/>
          </a:bodyPr>
          <a:p>
            <a:pPr marL="216000" indent="-216000" algn="just">
              <a:lnSpc>
                <a:spcPct val="115000"/>
              </a:lnSpc>
              <a:buClr>
                <a:srgbClr val="000000"/>
              </a:buClr>
              <a:buFont typeface="StarSymbol"/>
              <a:buAutoNum type="arabicPeriod"/>
            </a:pPr>
            <a:r>
              <a:rPr b="0" lang="en-PH" sz="1800" spc="-1" strike="noStrike">
                <a:latin typeface="Lato"/>
              </a:rPr>
              <a:t>Wash simple cuts and scratches with clean water. They must be dried with clean gauze and must be applied with prescribed antiseptics. For more serious wounds, cover them with gauze and bandage, then take the injured to the doctor immediately.</a:t>
            </a:r>
            <a:endParaRPr b="0" lang="en-PH" sz="1800" spc="-1" strike="noStrike">
              <a:latin typeface="Lato"/>
              <a:ea typeface="AppleSystemUIFont"/>
            </a:endParaRPr>
          </a:p>
          <a:p>
            <a:pPr marL="216000" indent="-216000" algn="just">
              <a:lnSpc>
                <a:spcPct val="115000"/>
              </a:lnSpc>
              <a:buClr>
                <a:srgbClr val="000000"/>
              </a:buClr>
              <a:buFont typeface="StarSymbol"/>
              <a:buAutoNum type="arabicPeriod"/>
            </a:pPr>
            <a:r>
              <a:rPr b="0" lang="en-PH" sz="1800" spc="-1" strike="noStrike">
                <a:latin typeface="Lato"/>
              </a:rPr>
              <a:t>To lessen the pain and swelling of an ordinary bruise or sprain, immediately put something cold on the affected area. You may use a cloth with ice cubes.</a:t>
            </a:r>
            <a:endParaRPr b="0" lang="en-PH" sz="1800" spc="-1" strike="noStrike">
              <a:latin typeface="Lato"/>
              <a:ea typeface="AppleSystemUIFont"/>
            </a:endParaRPr>
          </a:p>
          <a:p>
            <a:pPr marL="216000" indent="-216000" algn="just">
              <a:lnSpc>
                <a:spcPct val="115000"/>
              </a:lnSpc>
              <a:buClr>
                <a:srgbClr val="000000"/>
              </a:buClr>
              <a:buFont typeface="StarSymbol"/>
              <a:buAutoNum type="arabicPeriod"/>
            </a:pPr>
            <a:r>
              <a:rPr b="0" lang="en-PH" sz="1800" spc="-1" strike="noStrike">
                <a:latin typeface="Lato"/>
              </a:rPr>
              <a:t>For slight burn without blister, an ordinary baking soda and water may be applied. Then, loosely cover the burned skin by a bandage. If there is blistering, do not apply soda because it may cause more harm.</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10260000" y="5746320"/>
            <a:ext cx="176760" cy="342360"/>
          </a:xfrm>
          <a:prstGeom prst="rect">
            <a:avLst/>
          </a:prstGeom>
          <a:noFill/>
          <a:ln w="0">
            <a:noFill/>
          </a:ln>
        </p:spPr>
        <p:style>
          <a:lnRef idx="0"/>
          <a:fillRef idx="0"/>
          <a:effectRef idx="0"/>
          <a:fontRef idx="minor"/>
        </p:style>
      </p:sp>
      <p:sp>
        <p:nvSpPr>
          <p:cNvPr id="151" name=""/>
          <p:cNvSpPr txBox="1"/>
          <p:nvPr/>
        </p:nvSpPr>
        <p:spPr>
          <a:xfrm>
            <a:off x="2585880" y="1145160"/>
            <a:ext cx="7020000" cy="474840"/>
          </a:xfrm>
          <a:prstGeom prst="rect">
            <a:avLst/>
          </a:prstGeom>
          <a:noFill/>
          <a:ln w="0">
            <a:noFill/>
          </a:ln>
        </p:spPr>
        <p:txBody>
          <a:bodyPr lIns="90000" rIns="90000" tIns="45000" bIns="45000" anchor="t">
            <a:noAutofit/>
          </a:bodyPr>
          <a:p>
            <a:pPr algn="ctr">
              <a:buNone/>
            </a:pPr>
            <a:r>
              <a:rPr b="1" lang="en-PH" sz="1800" spc="-1" strike="noStrike">
                <a:highlight>
                  <a:srgbClr val="e0c2cd"/>
                </a:highlight>
                <a:latin typeface="Lato"/>
                <a:ea typeface="AppleSystemUIFont"/>
              </a:rPr>
              <a:t>Health Workers/Medical Specialists for Sense Organs</a:t>
            </a:r>
            <a:endParaRPr b="1" lang="en-PH" sz="1800" spc="-1" strike="noStrike">
              <a:highlight>
                <a:srgbClr val="e0c2cd"/>
              </a:highlight>
              <a:latin typeface="Lato"/>
              <a:ea typeface="AppleSystemUIFont"/>
            </a:endParaRPr>
          </a:p>
        </p:txBody>
      </p:sp>
      <p:sp>
        <p:nvSpPr>
          <p:cNvPr id="152" name=""/>
          <p:cNvSpPr txBox="1"/>
          <p:nvPr/>
        </p:nvSpPr>
        <p:spPr>
          <a:xfrm>
            <a:off x="1055880" y="1685160"/>
            <a:ext cx="10080000" cy="474840"/>
          </a:xfrm>
          <a:prstGeom prst="rect">
            <a:avLst/>
          </a:prstGeom>
          <a:noFill/>
          <a:ln w="0">
            <a:noFill/>
          </a:ln>
        </p:spPr>
        <p:txBody>
          <a:bodyPr lIns="90000" rIns="90000" tIns="45000" bIns="45000" anchor="t">
            <a:noAutofit/>
          </a:bodyPr>
          <a:p>
            <a:r>
              <a:rPr b="0" lang="en-PH" sz="1800" spc="-1" strike="noStrike">
                <a:latin typeface="Lato"/>
                <a:ea typeface="AppleSystemUIFont"/>
              </a:rPr>
              <a:t>Here are the health workers or medical specialists who help us in taking care of our sense organs:</a:t>
            </a:r>
            <a:endParaRPr b="0" lang="en-PH" sz="1800" spc="-1" strike="noStrike">
              <a:latin typeface="Lato"/>
              <a:ea typeface="AppleSystemUIFont"/>
            </a:endParaRPr>
          </a:p>
        </p:txBody>
      </p:sp>
      <p:sp>
        <p:nvSpPr>
          <p:cNvPr id="153" name=""/>
          <p:cNvSpPr txBox="1"/>
          <p:nvPr/>
        </p:nvSpPr>
        <p:spPr>
          <a:xfrm>
            <a:off x="540000" y="2808000"/>
            <a:ext cx="7920000" cy="718560"/>
          </a:xfrm>
          <a:prstGeom prst="rect">
            <a:avLst/>
          </a:prstGeom>
          <a:noFill/>
          <a:ln w="0">
            <a:noFill/>
          </a:ln>
        </p:spPr>
        <p:txBody>
          <a:bodyPr lIns="90000" rIns="90000" tIns="45000" bIns="45000" anchor="t">
            <a:noAutofit/>
          </a:bodyPr>
          <a:p>
            <a:pPr marL="216000" indent="-216000" algn="just">
              <a:buClr>
                <a:srgbClr val="000000"/>
              </a:buClr>
              <a:buFont typeface="StarSymbol"/>
              <a:buAutoNum type="arabicPeriod"/>
            </a:pPr>
            <a:r>
              <a:rPr b="0" lang="en-PH" sz="1800" spc="-1" strike="noStrike">
                <a:latin typeface="Lato"/>
                <a:ea typeface="AppleSystemUIFont"/>
              </a:rPr>
              <a:t>A </a:t>
            </a:r>
            <a:r>
              <a:rPr b="1" lang="en-PH" sz="1800" spc="-1" strike="noStrike">
                <a:latin typeface="Lato"/>
                <a:ea typeface="AppleSystemUIFont"/>
              </a:rPr>
              <a:t>pediatrician</a:t>
            </a:r>
            <a:r>
              <a:rPr b="0" lang="en-PH" sz="1800" spc="-1" strike="noStrike">
                <a:latin typeface="Lato"/>
                <a:ea typeface="AppleSystemUIFont"/>
              </a:rPr>
              <a:t> is an expert in the developmental stage of children and medical treatment of childhood diseases.</a:t>
            </a:r>
            <a:endParaRPr b="0" lang="en-PH" sz="1800" spc="-1" strike="noStrike">
              <a:latin typeface="Lato"/>
              <a:ea typeface="AppleSystemUIFont"/>
            </a:endParaRPr>
          </a:p>
        </p:txBody>
      </p:sp>
      <p:pic>
        <p:nvPicPr>
          <p:cNvPr id="154" name="" descr=""/>
          <p:cNvPicPr/>
          <p:nvPr/>
        </p:nvPicPr>
        <p:blipFill>
          <a:blip r:embed="rId1"/>
          <a:stretch/>
        </p:blipFill>
        <p:spPr>
          <a:xfrm>
            <a:off x="8820000" y="2268000"/>
            <a:ext cx="2880000" cy="1800000"/>
          </a:xfrm>
          <a:prstGeom prst="rect">
            <a:avLst/>
          </a:prstGeom>
          <a:ln w="19080">
            <a:solidFill>
              <a:srgbClr val="000000"/>
            </a:solidFill>
            <a:round/>
          </a:ln>
        </p:spPr>
      </p:pic>
      <p:sp>
        <p:nvSpPr>
          <p:cNvPr id="155" name=""/>
          <p:cNvSpPr txBox="1"/>
          <p:nvPr/>
        </p:nvSpPr>
        <p:spPr>
          <a:xfrm>
            <a:off x="540000" y="4817160"/>
            <a:ext cx="7920000" cy="718560"/>
          </a:xfrm>
          <a:prstGeom prst="rect">
            <a:avLst/>
          </a:prstGeom>
          <a:noFill/>
          <a:ln w="0">
            <a:noFill/>
          </a:ln>
        </p:spPr>
        <p:txBody>
          <a:bodyPr lIns="90000" rIns="90000" tIns="45000" bIns="45000" anchor="t">
            <a:noAutofit/>
          </a:bodyPr>
          <a:p>
            <a:pPr marL="216000" indent="-216000">
              <a:buClr>
                <a:srgbClr val="000000"/>
              </a:buClr>
              <a:buFont typeface="StarSymbol"/>
              <a:buAutoNum type="arabicPeriod" startAt="2"/>
            </a:pPr>
            <a:r>
              <a:rPr b="0" lang="en-PH" sz="1800" spc="-1" strike="noStrike">
                <a:latin typeface="Lato"/>
                <a:ea typeface="AppleSystemUIFont"/>
              </a:rPr>
              <a:t>An </a:t>
            </a:r>
            <a:r>
              <a:rPr b="1" lang="en-PH" sz="1800" spc="-1" strike="noStrike">
                <a:latin typeface="Lato"/>
                <a:ea typeface="AppleSystemUIFont"/>
              </a:rPr>
              <a:t>Ear</a:t>
            </a:r>
            <a:r>
              <a:rPr b="0" lang="en-PH" sz="1800" spc="-1" strike="noStrike">
                <a:latin typeface="Lato"/>
                <a:ea typeface="AppleSystemUIFont"/>
              </a:rPr>
              <a:t>, </a:t>
            </a:r>
            <a:r>
              <a:rPr b="1" lang="en-PH" sz="1800" spc="-1" strike="noStrike">
                <a:latin typeface="Lato"/>
                <a:ea typeface="AppleSystemUIFont"/>
              </a:rPr>
              <a:t>Nose</a:t>
            </a:r>
            <a:r>
              <a:rPr b="0" lang="en-PH" sz="1800" spc="-1" strike="noStrike">
                <a:latin typeface="Lato"/>
                <a:ea typeface="AppleSystemUIFont"/>
              </a:rPr>
              <a:t>, and </a:t>
            </a:r>
            <a:r>
              <a:rPr b="1" lang="en-PH" sz="1800" spc="-1" strike="noStrike">
                <a:latin typeface="Lato"/>
                <a:ea typeface="AppleSystemUIFont"/>
              </a:rPr>
              <a:t>Throat</a:t>
            </a:r>
            <a:r>
              <a:rPr b="0" lang="en-PH" sz="1800" spc="-1" strike="noStrike">
                <a:latin typeface="Lato"/>
                <a:ea typeface="AppleSystemUIFont"/>
              </a:rPr>
              <a:t> (</a:t>
            </a:r>
            <a:r>
              <a:rPr b="1" lang="en-PH" sz="1800" spc="-1" strike="noStrike">
                <a:latin typeface="Lato"/>
                <a:ea typeface="AppleSystemUIFont"/>
              </a:rPr>
              <a:t>ENT</a:t>
            </a:r>
            <a:r>
              <a:rPr b="0" lang="en-PH" sz="1800" spc="-1" strike="noStrike">
                <a:latin typeface="Lato"/>
                <a:ea typeface="AppleSystemUIFont"/>
              </a:rPr>
              <a:t>) </a:t>
            </a:r>
            <a:r>
              <a:rPr b="1" lang="en-PH" sz="1800" spc="-1" strike="noStrike">
                <a:latin typeface="Lato"/>
                <a:ea typeface="AppleSystemUIFont"/>
              </a:rPr>
              <a:t>doctor</a:t>
            </a:r>
            <a:r>
              <a:rPr b="0" lang="en-PH" sz="1800" spc="-1" strike="noStrike">
                <a:latin typeface="Lato"/>
                <a:ea typeface="AppleSystemUIFont"/>
              </a:rPr>
              <a:t> treats diseases of the ears, nose, larynx, and throat</a:t>
            </a:r>
            <a:endParaRPr b="0" lang="en-PH" sz="1800" spc="-1" strike="noStrike">
              <a:latin typeface="Lato"/>
              <a:ea typeface="AppleSystemUIFont"/>
            </a:endParaRPr>
          </a:p>
        </p:txBody>
      </p:sp>
      <p:pic>
        <p:nvPicPr>
          <p:cNvPr id="156" name="" descr=""/>
          <p:cNvPicPr/>
          <p:nvPr/>
        </p:nvPicPr>
        <p:blipFill>
          <a:blip r:embed="rId2"/>
          <a:stretch/>
        </p:blipFill>
        <p:spPr>
          <a:xfrm>
            <a:off x="8820000" y="4181400"/>
            <a:ext cx="2880000" cy="193860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10260000" y="5746320"/>
            <a:ext cx="176760" cy="342360"/>
          </a:xfrm>
          <a:prstGeom prst="rect">
            <a:avLst/>
          </a:prstGeom>
          <a:noFill/>
          <a:ln w="0">
            <a:noFill/>
          </a:ln>
        </p:spPr>
        <p:style>
          <a:lnRef idx="0"/>
          <a:fillRef idx="0"/>
          <a:effectRef idx="0"/>
          <a:fontRef idx="minor"/>
        </p:style>
      </p:sp>
      <p:sp>
        <p:nvSpPr>
          <p:cNvPr id="158" name=""/>
          <p:cNvSpPr txBox="1"/>
          <p:nvPr/>
        </p:nvSpPr>
        <p:spPr>
          <a:xfrm>
            <a:off x="540000" y="1492920"/>
            <a:ext cx="8267400" cy="718560"/>
          </a:xfrm>
          <a:prstGeom prst="rect">
            <a:avLst/>
          </a:prstGeom>
          <a:noFill/>
          <a:ln w="0">
            <a:noFill/>
          </a:ln>
        </p:spPr>
        <p:txBody>
          <a:bodyPr lIns="90000" rIns="90000" tIns="45000" bIns="45000" anchor="t">
            <a:noAutofit/>
          </a:bodyPr>
          <a:p>
            <a:pPr marL="216000" indent="-216000" algn="just">
              <a:buClr>
                <a:srgbClr val="000000"/>
              </a:buClr>
              <a:buFont typeface="StarSymbol"/>
              <a:buAutoNum type="arabicPeriod" startAt="3"/>
            </a:pPr>
            <a:r>
              <a:rPr b="0" lang="en-PH" sz="1800" spc="-1" strike="noStrike">
                <a:latin typeface="Lato"/>
              </a:rPr>
              <a:t>An </a:t>
            </a:r>
            <a:r>
              <a:rPr b="1" lang="en-PH" sz="1800" spc="-1" strike="noStrike">
                <a:latin typeface="Lato"/>
              </a:rPr>
              <a:t>ophthalmologist</a:t>
            </a:r>
            <a:r>
              <a:rPr b="0" lang="en-PH" sz="1800" spc="-1" strike="noStrike">
                <a:latin typeface="Lato"/>
              </a:rPr>
              <a:t> is a medical doctor who treats the eyes. He/she is trained to provide complete care for the eyes.</a:t>
            </a:r>
            <a:endParaRPr b="0" lang="en-PH" sz="1800" spc="-1" strike="noStrike">
              <a:latin typeface="Lato"/>
              <a:ea typeface="AppleSystemUIFont"/>
            </a:endParaRPr>
          </a:p>
        </p:txBody>
      </p:sp>
      <p:pic>
        <p:nvPicPr>
          <p:cNvPr id="159" name="" descr=""/>
          <p:cNvPicPr/>
          <p:nvPr/>
        </p:nvPicPr>
        <p:blipFill>
          <a:blip r:embed="rId1"/>
          <a:stretch/>
        </p:blipFill>
        <p:spPr>
          <a:xfrm>
            <a:off x="9000000" y="1189800"/>
            <a:ext cx="2700000" cy="1428840"/>
          </a:xfrm>
          <a:prstGeom prst="rect">
            <a:avLst/>
          </a:prstGeom>
          <a:ln w="19080">
            <a:solidFill>
              <a:srgbClr val="000000"/>
            </a:solidFill>
            <a:round/>
          </a:ln>
        </p:spPr>
      </p:pic>
      <p:sp>
        <p:nvSpPr>
          <p:cNvPr id="160" name=""/>
          <p:cNvSpPr txBox="1"/>
          <p:nvPr/>
        </p:nvSpPr>
        <p:spPr>
          <a:xfrm>
            <a:off x="540000" y="3245040"/>
            <a:ext cx="8280000" cy="703080"/>
          </a:xfrm>
          <a:prstGeom prst="rect">
            <a:avLst/>
          </a:prstGeom>
          <a:noFill/>
          <a:ln w="0">
            <a:noFill/>
          </a:ln>
        </p:spPr>
        <p:txBody>
          <a:bodyPr lIns="90000" rIns="90000" tIns="45000" bIns="45000" anchor="t">
            <a:noAutofit/>
          </a:bodyPr>
          <a:p>
            <a:pPr marL="216000" indent="-216000" algn="just">
              <a:buClr>
                <a:srgbClr val="000000"/>
              </a:buClr>
              <a:buFont typeface="StarSymbol"/>
              <a:buAutoNum type="arabicPeriod" startAt="4"/>
            </a:pPr>
            <a:r>
              <a:rPr b="0" lang="en-PH" sz="1800" spc="-1" strike="noStrike">
                <a:latin typeface="Lato"/>
              </a:rPr>
              <a:t>An optometrist is a health care professional who is licensed to examine and diagnose visual conditions and prescribe glasses and contact lenses.</a:t>
            </a:r>
            <a:endParaRPr b="0" lang="en-PH" sz="1800" spc="-1" strike="noStrike">
              <a:latin typeface="Lato"/>
              <a:ea typeface="AppleSystemUIFont"/>
            </a:endParaRPr>
          </a:p>
        </p:txBody>
      </p:sp>
      <p:pic>
        <p:nvPicPr>
          <p:cNvPr id="161" name="" descr=""/>
          <p:cNvPicPr/>
          <p:nvPr/>
        </p:nvPicPr>
        <p:blipFill>
          <a:blip r:embed="rId2"/>
          <a:stretch/>
        </p:blipFill>
        <p:spPr>
          <a:xfrm>
            <a:off x="9000000" y="2844000"/>
            <a:ext cx="2700000" cy="1443240"/>
          </a:xfrm>
          <a:prstGeom prst="rect">
            <a:avLst/>
          </a:prstGeom>
          <a:ln w="19080">
            <a:solidFill>
              <a:srgbClr val="000000"/>
            </a:solidFill>
            <a:round/>
          </a:ln>
        </p:spPr>
      </p:pic>
      <p:sp>
        <p:nvSpPr>
          <p:cNvPr id="162" name=""/>
          <p:cNvSpPr txBox="1"/>
          <p:nvPr/>
        </p:nvSpPr>
        <p:spPr>
          <a:xfrm>
            <a:off x="594720" y="4968000"/>
            <a:ext cx="7145280" cy="504000"/>
          </a:xfrm>
          <a:prstGeom prst="rect">
            <a:avLst/>
          </a:prstGeom>
          <a:noFill/>
          <a:ln w="0">
            <a:noFill/>
          </a:ln>
        </p:spPr>
        <p:txBody>
          <a:bodyPr lIns="90000" rIns="90000" tIns="45000" bIns="45000" anchor="t">
            <a:noAutofit/>
          </a:bodyPr>
          <a:p>
            <a:r>
              <a:rPr b="0" lang="en-PH" sz="1800" spc="-1" strike="noStrike">
                <a:latin typeface="Lato"/>
                <a:ea typeface="AppleSystemUIFont"/>
              </a:rPr>
              <a:t>5. A </a:t>
            </a:r>
            <a:r>
              <a:rPr b="1" lang="en-PH" sz="1800" spc="-1" strike="noStrike">
                <a:latin typeface="Lato"/>
                <a:ea typeface="AppleSystemUIFont"/>
              </a:rPr>
              <a:t>dermatologist</a:t>
            </a:r>
            <a:r>
              <a:rPr b="0" lang="en-PH" sz="1800" spc="-1" strike="noStrike">
                <a:latin typeface="Lato"/>
                <a:ea typeface="AppleSystemUIFont"/>
              </a:rPr>
              <a:t> is a medical doctor who treats skin diseases.</a:t>
            </a:r>
            <a:endParaRPr b="0" lang="en-PH" sz="1800" spc="-1" strike="noStrike">
              <a:latin typeface="Lato"/>
              <a:ea typeface="AppleSystemUIFont"/>
            </a:endParaRPr>
          </a:p>
        </p:txBody>
      </p:sp>
      <p:pic>
        <p:nvPicPr>
          <p:cNvPr id="163" name="" descr=""/>
          <p:cNvPicPr/>
          <p:nvPr/>
        </p:nvPicPr>
        <p:blipFill>
          <a:blip r:embed="rId3"/>
          <a:stretch/>
        </p:blipFill>
        <p:spPr>
          <a:xfrm>
            <a:off x="9000000" y="4496760"/>
            <a:ext cx="2700000" cy="144324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762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2023-08-05T09:43:50Z</dcterms:modified>
  <cp:revision>105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