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360" y="360"/>
            <a:ext cx="12169440" cy="68356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2280" y="1800360"/>
            <a:ext cx="2776320" cy="2776320"/>
          </a:xfrm>
          <a:prstGeom prst="rect">
            <a:avLst/>
          </a:prstGeom>
          <a:ln w="0">
            <a:noFill/>
          </a:ln>
        </p:spPr>
      </p:pic>
      <p:sp>
        <p:nvSpPr>
          <p:cNvPr id="2" name="Rectangle 5"/>
          <p:cNvSpPr/>
          <p:nvPr/>
        </p:nvSpPr>
        <p:spPr>
          <a:xfrm>
            <a:off x="3487320" y="1474920"/>
            <a:ext cx="8681760" cy="38390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360"/>
            <a:ext cx="8681760" cy="3610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400"/>
            <a:ext cx="12169440" cy="612360"/>
          </a:xfrm>
          <a:prstGeom prst="rect">
            <a:avLst/>
          </a:prstGeom>
          <a:ln w="0">
            <a:noFill/>
          </a:ln>
        </p:spPr>
      </p:pic>
      <p:sp>
        <p:nvSpPr>
          <p:cNvPr id="43" name="Rectangle 7"/>
          <p:cNvSpPr/>
          <p:nvPr/>
        </p:nvSpPr>
        <p:spPr>
          <a:xfrm>
            <a:off x="10868400" y="360"/>
            <a:ext cx="948240" cy="9475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6880" y="-64080"/>
            <a:ext cx="1011960" cy="1011960"/>
          </a:xfrm>
          <a:prstGeom prst="rect">
            <a:avLst/>
          </a:prstGeom>
          <a:ln w="0">
            <a:noFill/>
          </a:ln>
        </p:spPr>
      </p:pic>
      <p:sp>
        <p:nvSpPr>
          <p:cNvPr id="45" name="TextBox 9"/>
          <p:cNvSpPr/>
          <p:nvPr/>
        </p:nvSpPr>
        <p:spPr>
          <a:xfrm>
            <a:off x="185040" y="6362280"/>
            <a:ext cx="466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160" y="6352200"/>
            <a:ext cx="2600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080" y="1508760"/>
            <a:ext cx="6593760" cy="3361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801960" y="2961000"/>
            <a:ext cx="807768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ANG TALUMPATI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itle 4"/>
          <p:cNvSpPr/>
          <p:nvPr/>
        </p:nvSpPr>
        <p:spPr>
          <a:xfrm>
            <a:off x="1523160" y="1799280"/>
            <a:ext cx="9121320" cy="23648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MGA ANYO NG TALUMPATI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539640" y="3240000"/>
            <a:ext cx="10780920" cy="2500920"/>
          </a:xfrm>
          <a:prstGeom prst="rect">
            <a:avLst/>
          </a:prstGeom>
          <a:noFill/>
          <a:ln w="0">
            <a:noFill/>
          </a:ln>
        </p:spPr>
        <p:style>
          <a:lnRef idx="0"/>
          <a:fillRef idx="0"/>
          <a:effectRef idx="0"/>
          <a:fontRef idx="minor"/>
        </p:style>
      </p:sp>
      <p:sp>
        <p:nvSpPr>
          <p:cNvPr id="147" name="PlaceHolder 7"/>
          <p:cNvSpPr/>
          <p:nvPr/>
        </p:nvSpPr>
        <p:spPr>
          <a:xfrm>
            <a:off x="555840" y="1260000"/>
            <a:ext cx="10791000" cy="1202040"/>
          </a:xfrm>
          <a:prstGeom prst="rect">
            <a:avLst/>
          </a:prstGeom>
          <a:noFill/>
          <a:ln w="0">
            <a:noFill/>
          </a:ln>
        </p:spPr>
        <p:style>
          <a:lnRef idx="0"/>
          <a:fillRef idx="0"/>
          <a:effectRef idx="0"/>
          <a:fontRef idx="minor"/>
        </p:style>
        <p:txBody>
          <a:bodyPr lIns="90000" rIns="90000" tIns="45000" bIns="45000" anchor="t">
            <a:noAutofit/>
          </a:bodyPr>
          <a:p>
            <a:r>
              <a:rPr b="1" lang="en-PH" sz="1800" spc="-1" strike="noStrike">
                <a:solidFill>
                  <a:srgbClr val="000000"/>
                </a:solidFill>
                <a:latin typeface="Lato"/>
                <a:ea typeface=""/>
              </a:rPr>
              <a:t>1. PANIMULANG TALUMPATI (</a:t>
            </a:r>
            <a:r>
              <a:rPr b="1" i="1" lang="en-PH" sz="1800" spc="-1" strike="noStrike">
                <a:solidFill>
                  <a:srgbClr val="000000"/>
                </a:solidFill>
                <a:latin typeface="Lato"/>
                <a:ea typeface=""/>
              </a:rPr>
              <a:t>Speech of Introduction</a:t>
            </a:r>
            <a:r>
              <a:rPr b="1" lang="en-PH" sz="1800" spc="-1" strike="noStrike">
                <a:solidFill>
                  <a:srgbClr val="000000"/>
                </a:solidFill>
                <a:latin typeface="Lato"/>
                <a:ea typeface=""/>
              </a:rPr>
              <a:t>)</a:t>
            </a:r>
            <a:endParaRPr b="0" lang="en-PH" sz="1800" spc="-1" strike="noStrike">
              <a:latin typeface="Lato"/>
              <a:ea typeface=""/>
            </a:endParaRPr>
          </a:p>
          <a:p>
            <a:pPr algn="just">
              <a:buNone/>
            </a:pPr>
            <a:r>
              <a:rPr b="0" lang="en-PH" sz="1800" spc="-1" strike="noStrike">
                <a:solidFill>
                  <a:srgbClr val="000000"/>
                </a:solidFill>
                <a:latin typeface="Lato"/>
                <a:ea typeface=""/>
              </a:rPr>
              <a:t>	</a:t>
            </a:r>
            <a:r>
              <a:rPr b="0" lang="en-PH" sz="1800" spc="-1" strike="noStrike">
                <a:solidFill>
                  <a:srgbClr val="000000"/>
                </a:solidFill>
                <a:latin typeface="Lato"/>
                <a:ea typeface=""/>
              </a:rPr>
              <a:t>Ito ay naglalayong makuha ang pananabik ng mga tagapakinig sa panauhing tagapagsalita na siyang ipinakikilala. Tandaan mong hindi ikaw ang tagapagsalita kaya huwag mong ilalantad ang iyong opinyon tungkol sa paksang tatalakayin ng tagapagsalita. Ang tungkulin mo ay ipakilala siya at akitin ang tagapakinig na manabik sa mga sasabihin ng tagapagsalita.</a:t>
            </a:r>
            <a:endParaRPr b="0" lang="en-PH" sz="1800" spc="-1" strike="noStrike">
              <a:latin typeface="Lato"/>
              <a:ea typeface=""/>
            </a:endParaRPr>
          </a:p>
          <a:p>
            <a:endParaRPr b="0" lang="en-PH" sz="1800" spc="-1" strike="noStrike">
              <a:latin typeface="Lato"/>
              <a:ea typeface=""/>
            </a:endParaRPr>
          </a:p>
          <a:p>
            <a:r>
              <a:rPr b="1" lang="en-PH" sz="1800" spc="-1" strike="noStrike">
                <a:solidFill>
                  <a:srgbClr val="000000"/>
                </a:solidFill>
                <a:latin typeface="Lato"/>
                <a:ea typeface=""/>
              </a:rPr>
              <a:t>2. TALUMPATI NG PAGBIBIGAY-GALANG (</a:t>
            </a:r>
            <a:r>
              <a:rPr b="1" i="1" lang="en-PH" sz="1800" spc="-1" strike="noStrike">
                <a:solidFill>
                  <a:srgbClr val="000000"/>
                </a:solidFill>
                <a:latin typeface="Lato"/>
                <a:ea typeface=""/>
              </a:rPr>
              <a:t>Pagbati, Pagtugon, at Pagtanggap</a:t>
            </a:r>
            <a:r>
              <a:rPr b="1" lang="en-PH" sz="1800" spc="-1" strike="noStrike">
                <a:solidFill>
                  <a:srgbClr val="000000"/>
                </a:solidFill>
                <a:latin typeface="Lato"/>
                <a:ea typeface=""/>
              </a:rPr>
              <a:t>)</a:t>
            </a:r>
            <a:endParaRPr b="0" lang="en-PH" sz="1800" spc="-1" strike="noStrike">
              <a:latin typeface="Lato"/>
              <a:ea typeface=""/>
            </a:endParaRPr>
          </a:p>
          <a:p>
            <a:pPr algn="just">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mga taong aktibo sa iba’t ibang samahang pansimbahan, pansibiko, o pambayan maging sa negosyo ay karaniwan siyang maatangan ng pagbibigay ng talumpati ng pagbibigay-galang. Ang pagkaalam sa kung ano ang sasabihin tungkol sa anumang okasyon ay isang mahalagang yaman.</a:t>
            </a:r>
            <a:endParaRPr b="0" lang="en-PH" sz="1800" spc="-1" strike="noStrike">
              <a:latin typeface="Lato"/>
              <a:ea typeface=""/>
            </a:endParaRPr>
          </a:p>
          <a:p>
            <a:endParaRPr b="0" lang="en-PH" sz="1800" spc="-1" strike="noStrike">
              <a:latin typeface="Lato"/>
              <a:ea typeface=""/>
            </a:endParaRPr>
          </a:p>
          <a:p>
            <a:r>
              <a:rPr b="1" lang="en-PH" sz="1800" spc="-1" strike="noStrike">
                <a:solidFill>
                  <a:srgbClr val="000000"/>
                </a:solidFill>
                <a:latin typeface="Lato"/>
                <a:ea typeface=""/>
              </a:rPr>
              <a:t>3. TALUMPATI NG PARANGAL (Paggunita, Paghahandog o Pag-aalay, at Pamamaalam)</a:t>
            </a:r>
            <a:endParaRPr b="0" lang="en-PH" sz="1800" spc="-1" strike="noStrike">
              <a:latin typeface="Lato"/>
              <a:ea typeface=""/>
            </a:endParaRPr>
          </a:p>
          <a:p>
            <a:pPr algn="just">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isang mananalumpati ay maaaring mahirang na magbigay ng parangal hinggil sa katangian ng isang tao o dili kaya ay ukol sa mabubuting nagawa nito. Ang mga okasyong ito ay maaaring tulad ng pagbibigay-tropeo pagkatapos ng pagwawagi hanggang sa pagbibigay-papuri sa isang namatay (eulohiya) sa oras ng libing. Kung minsan, ang pagpaparangal ay ibinibigay sa buong grupo o dili kaya ay sa tanging uri ng mga tao gaya ng mga guro, mga sundalo, mga ina, at iba pa.</a:t>
            </a:r>
            <a:endParaRPr b="0" lang="en-PH" sz="1800" spc="-1" strike="noStrike">
              <a:latin typeface="Lato"/>
              <a:ea typeface=""/>
            </a:endParaRPr>
          </a:p>
        </p:txBody>
      </p:sp>
      <p:sp>
        <p:nvSpPr>
          <p:cNvPr id="148" name=""/>
          <p:cNvSpPr/>
          <p:nvPr/>
        </p:nvSpPr>
        <p:spPr>
          <a:xfrm>
            <a:off x="0" y="540000"/>
            <a:ext cx="108000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latin typeface="Lato"/>
              </a:rPr>
              <a:t>IBA’T IBANG ANYO NG TALUMPATI</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itle 3"/>
          <p:cNvSpPr/>
          <p:nvPr/>
        </p:nvSpPr>
        <p:spPr>
          <a:xfrm>
            <a:off x="1523160" y="1799280"/>
            <a:ext cx="9121320" cy="23648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359640" y="2879640"/>
            <a:ext cx="12170520" cy="617040"/>
          </a:xfrm>
          <a:prstGeom prst="rect">
            <a:avLst/>
          </a:prstGeom>
          <a:noFill/>
          <a:ln w="0">
            <a:noFill/>
          </a:ln>
        </p:spPr>
        <p:style>
          <a:lnRef idx="0"/>
          <a:fillRef idx="0"/>
          <a:effectRef idx="0"/>
          <a:fontRef idx="minor"/>
        </p:style>
      </p:sp>
      <p:sp>
        <p:nvSpPr>
          <p:cNvPr id="151" name=""/>
          <p:cNvSpPr/>
          <p:nvPr/>
        </p:nvSpPr>
        <p:spPr>
          <a:xfrm>
            <a:off x="539640" y="3240000"/>
            <a:ext cx="10780920" cy="2500920"/>
          </a:xfrm>
          <a:prstGeom prst="rect">
            <a:avLst/>
          </a:prstGeom>
          <a:noFill/>
          <a:ln w="0">
            <a:noFill/>
          </a:ln>
        </p:spPr>
        <p:style>
          <a:lnRef idx="0"/>
          <a:fillRef idx="0"/>
          <a:effectRef idx="0"/>
          <a:fontRef idx="minor"/>
        </p:style>
      </p:sp>
      <p:sp>
        <p:nvSpPr>
          <p:cNvPr id="152" name="PlaceHolder 11"/>
          <p:cNvSpPr/>
          <p:nvPr/>
        </p:nvSpPr>
        <p:spPr>
          <a:xfrm>
            <a:off x="539640" y="-1980000"/>
            <a:ext cx="11512440" cy="61156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 </a:t>
            </a:r>
            <a:r>
              <a:rPr b="0" lang="en-US" sz="1800" spc="-1" strike="noStrike">
                <a:solidFill>
                  <a:srgbClr val="000000"/>
                </a:solidFill>
                <a:latin typeface="Lato"/>
                <a:ea typeface="DejaVu Sans"/>
              </a:rPr>
              <a:t>Sagutin ang mga sumusunod na mga katanungan. Isulat ang iyong sagot sa kuwaderno.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endParaRPr b="0" lang="en-PH" sz="1800" spc="-1" strike="noStrike">
              <a:latin typeface="Arial"/>
            </a:endParaRPr>
          </a:p>
        </p:txBody>
      </p:sp>
      <p:sp>
        <p:nvSpPr>
          <p:cNvPr id="153" name=""/>
          <p:cNvSpPr/>
          <p:nvPr/>
        </p:nvSpPr>
        <p:spPr>
          <a:xfrm>
            <a:off x="542520" y="1231920"/>
            <a:ext cx="1133352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54" name=""/>
          <p:cNvSpPr/>
          <p:nvPr/>
        </p:nvSpPr>
        <p:spPr>
          <a:xfrm>
            <a:off x="900000" y="1620000"/>
            <a:ext cx="971820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Ano ang talumpati bilang isang sining na pampublikong pamamahayag?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__________________________________________________________________________________________________________</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Sa pagsulat ng talumpati, ano-ano ang dapat mong isaalang-alang upang ito ay maging epektibo sa mga tagapakinig?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__________________________________________________________________________________________________________</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39640" y="3240000"/>
            <a:ext cx="10780920" cy="2500920"/>
          </a:xfrm>
          <a:prstGeom prst="rect">
            <a:avLst/>
          </a:prstGeom>
          <a:noFill/>
          <a:ln w="0">
            <a:noFill/>
          </a:ln>
        </p:spPr>
        <p:style>
          <a:lnRef idx="0"/>
          <a:fillRef idx="0"/>
          <a:effectRef idx="0"/>
          <a:fontRef idx="minor"/>
        </p:style>
      </p:sp>
      <p:sp>
        <p:nvSpPr>
          <p:cNvPr id="126" name="PlaceHolder 3"/>
          <p:cNvSpPr/>
          <p:nvPr/>
        </p:nvSpPr>
        <p:spPr>
          <a:xfrm>
            <a:off x="540000" y="1857960"/>
            <a:ext cx="10791000" cy="1202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
              </a:rPr>
              <a:t>	</a:t>
            </a:r>
            <a:r>
              <a:rPr b="0" lang="en-PH" sz="1800" spc="-1" strike="noStrike">
                <a:solidFill>
                  <a:srgbClr val="000000"/>
                </a:solidFill>
                <a:latin typeface="Lato"/>
                <a:ea typeface=""/>
              </a:rPr>
              <a:t>Ang talumpati ay isang sining ng pampublikong pamamahayag at kadalasang </a:t>
            </a:r>
            <a:r>
              <a:rPr b="0" lang="en-PH" sz="1800" spc="-1" strike="noStrike">
                <a:solidFill>
                  <a:srgbClr val="000000"/>
                </a:solidFill>
                <a:latin typeface="Lato"/>
                <a:ea typeface="DejaVu Sans"/>
              </a:rPr>
              <a:t>nakatuon sa isang paksa. Ito ay maaaring nagbibigay ng impormasyon. </a:t>
            </a:r>
            <a:endParaRPr b="0" lang="en-PH" sz="1800" spc="-1" strike="noStrike">
              <a:latin typeface="Lato"/>
              <a:ea typeface=""/>
            </a:endParaRPr>
          </a:p>
          <a:p>
            <a:pPr>
              <a:lnSpc>
                <a:spcPct val="150000"/>
              </a:lnSpc>
              <a:buNone/>
            </a:pPr>
            <a:endParaRPr b="0" lang="en-PH" sz="1800" spc="-1" strike="noStrike">
              <a:latin typeface="Lato"/>
              <a:ea typeface=""/>
            </a:endParaRPr>
          </a:p>
          <a:p>
            <a:pPr>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HALIMBAWA:</a:t>
            </a:r>
            <a:endParaRPr b="0" lang="en-PH" sz="1800" spc="-1" strike="noStrike">
              <a:latin typeface="Lato"/>
              <a:ea typeface=""/>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Talumpati tungkol sa pagsugpo sa COVID-19, mga dapat gawin upang mapanatili ang malakas na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pangangatawan, at responsabilidad ng mga Pilipino sa gitna ng pandemya.</a:t>
            </a:r>
            <a:endParaRPr b="0" lang="en-PH" sz="1800" spc="-1" strike="noStrike">
              <a:latin typeface="Lato"/>
              <a:ea typeface=""/>
            </a:endParaRPr>
          </a:p>
        </p:txBody>
      </p:sp>
      <p:sp>
        <p:nvSpPr>
          <p:cNvPr id="127" name=""/>
          <p:cNvSpPr/>
          <p:nvPr/>
        </p:nvSpPr>
        <p:spPr>
          <a:xfrm>
            <a:off x="540000" y="792720"/>
            <a:ext cx="10439640" cy="1187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TALUMPATI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539640" y="3240000"/>
            <a:ext cx="10780920" cy="2500920"/>
          </a:xfrm>
          <a:prstGeom prst="rect">
            <a:avLst/>
          </a:prstGeom>
          <a:noFill/>
          <a:ln w="0">
            <a:noFill/>
          </a:ln>
        </p:spPr>
        <p:style>
          <a:lnRef idx="0"/>
          <a:fillRef idx="0"/>
          <a:effectRef idx="0"/>
          <a:fontRef idx="minor"/>
        </p:style>
      </p:sp>
      <p:sp>
        <p:nvSpPr>
          <p:cNvPr id="129" name="PlaceHolder 5"/>
          <p:cNvSpPr/>
          <p:nvPr/>
        </p:nvSpPr>
        <p:spPr>
          <a:xfrm>
            <a:off x="540000" y="1137960"/>
            <a:ext cx="10791000" cy="1202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
              </a:rPr>
              <a:t>	</a:t>
            </a:r>
            <a:r>
              <a:rPr b="0" lang="en-PH" sz="1800" spc="-1" strike="noStrike">
                <a:solidFill>
                  <a:srgbClr val="000000"/>
                </a:solidFill>
                <a:latin typeface="Lato"/>
                <a:ea typeface=""/>
              </a:rPr>
              <a:t>Maaari din na ang talumpati ay may layuning hikayatin ang mga tagapakinig na pumanig sa opinyon o</a:t>
            </a:r>
            <a:endParaRPr b="0" lang="en-PH" sz="1800" spc="-1" strike="noStrike">
              <a:latin typeface=""/>
              <a:ea typeface=""/>
            </a:endParaRPr>
          </a:p>
          <a:p>
            <a:pPr algn="just">
              <a:lnSpc>
                <a:spcPct val="150000"/>
              </a:lnSpc>
              <a:buNone/>
            </a:pPr>
            <a:r>
              <a:rPr b="0" lang="en-PH" sz="1800" spc="-1" strike="noStrike">
                <a:solidFill>
                  <a:srgbClr val="000000"/>
                </a:solidFill>
                <a:latin typeface="Lato"/>
                <a:ea typeface=""/>
              </a:rPr>
              <a:t>ideya ng nagtatalumpati. </a:t>
            </a:r>
            <a:endParaRPr b="0" lang="en-PH" sz="1800" spc="-1" strike="noStrike">
              <a:latin typeface=""/>
              <a:ea typeface=""/>
            </a:endParaRPr>
          </a:p>
          <a:p>
            <a:pPr algn="just">
              <a:lnSpc>
                <a:spcPct val="150000"/>
              </a:lnSpc>
              <a:buNone/>
            </a:pPr>
            <a:r>
              <a:rPr b="1" lang="en-PH" sz="1800" spc="-1" strike="noStrike">
                <a:solidFill>
                  <a:srgbClr val="000000"/>
                </a:solidFill>
                <a:latin typeface="Lato"/>
                <a:ea typeface=""/>
              </a:rPr>
              <a:t>	</a:t>
            </a:r>
            <a:r>
              <a:rPr b="1" lang="en-PH" sz="1800" spc="-1" strike="noStrike">
                <a:solidFill>
                  <a:srgbClr val="000000"/>
                </a:solidFill>
                <a:latin typeface="Lato"/>
                <a:ea typeface=""/>
              </a:rPr>
              <a:t>HALIMBAWA:</a:t>
            </a:r>
            <a:endParaRPr b="0" lang="en-PH" sz="1800" spc="-1" strike="noStrike">
              <a:latin typeface=""/>
              <a:ea typeface=""/>
            </a:endParaRPr>
          </a:p>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Talumpati tungkol sa mga isyung panlipunan katulad ng panawagan sa mga kabataan na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magparehistro at bumoto, pagsuporta at pagbili ng mga lokal na produkto, at pangangalaga sa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karapatan ng mga hayop. </a:t>
            </a:r>
            <a:endParaRPr b="0" lang="en-PH" sz="1800" spc="-1" strike="noStrike">
              <a:latin typeface=""/>
              <a:ea typeface=""/>
            </a:endParaRPr>
          </a:p>
          <a:p>
            <a:pPr marL="216000" indent="-216000" algn="just">
              <a:lnSpc>
                <a:spcPct val="150000"/>
              </a:lnSpc>
              <a:buClr>
                <a:srgbClr val="000000"/>
              </a:buClr>
              <a:buSzPct val="45000"/>
              <a:buFont typeface="Wingdings" charset="2"/>
              <a:buChar char=""/>
            </a:pPr>
            <a:r>
              <a:rPr b="0" lang="en-PH" sz="1800" spc="-1" strike="noStrike">
                <a:solidFill>
                  <a:srgbClr val="000000"/>
                </a:solidFill>
                <a:latin typeface="Lato"/>
                <a:ea typeface=""/>
              </a:rPr>
              <a:t>	</a:t>
            </a:r>
            <a:r>
              <a:rPr b="0" lang="en-PH" sz="1800" spc="-1" strike="noStrike">
                <a:solidFill>
                  <a:srgbClr val="000000"/>
                </a:solidFill>
                <a:latin typeface="Lato"/>
                <a:ea typeface=""/>
              </a:rPr>
              <a:t>May mga pagkakataong ang talumpati ay nagbibigay-aliw, </a:t>
            </a:r>
            <a:endParaRPr b="0" lang="en-PH" sz="1800" spc="-1" strike="noStrike">
              <a:latin typeface=""/>
              <a:ea typeface=""/>
            </a:endParaRPr>
          </a:p>
          <a:p>
            <a:pPr algn="just">
              <a:lnSpc>
                <a:spcPct val="150000"/>
              </a:lnSpc>
              <a:buNone/>
            </a:pPr>
            <a:r>
              <a:rPr b="0" lang="en-PH" sz="1800" spc="-1" strike="noStrike">
                <a:solidFill>
                  <a:srgbClr val="000000"/>
                </a:solidFill>
                <a:latin typeface="Lato"/>
                <a:ea typeface=""/>
              </a:rPr>
              <a:t>	</a:t>
            </a:r>
            <a:r>
              <a:rPr b="1" lang="en-PH" sz="1800" spc="-1" strike="noStrike">
                <a:solidFill>
                  <a:srgbClr val="000000"/>
                </a:solidFill>
                <a:latin typeface="Lato"/>
                <a:ea typeface=""/>
              </a:rPr>
              <a:t>HALIMBAWA: </a:t>
            </a:r>
            <a:endParaRPr b="0" lang="en-PH" sz="1800" spc="-1" strike="noStrike">
              <a:latin typeface=""/>
              <a:ea typeface=""/>
            </a:endParaRPr>
          </a:p>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Pagkukuwento ng sariling karanasang maaaring nakatatawa. Ito rin ay maaaring maging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okasyonal. </a:t>
            </a:r>
            <a:endParaRPr b="0" lang="en-PH" sz="1800" spc="-1" strike="noStrike">
              <a:latin typeface=""/>
              <a:ea typeface=""/>
            </a:endParaRPr>
          </a:p>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Pagbibigay ng mensahe sa mga okasyon tulad ng kaarawan, kasal, pagbibigay at pagtanggap ng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parangal.</a:t>
            </a:r>
            <a:endParaRPr b="0" lang="en-PH" sz="1800" spc="-1" strike="noStrike">
              <a:latin typeface=""/>
              <a:ea typeface=""/>
            </a:endParaRPr>
          </a:p>
        </p:txBody>
      </p:sp>
      <p:sp>
        <p:nvSpPr>
          <p:cNvPr id="130" name=""/>
          <p:cNvSpPr/>
          <p:nvPr/>
        </p:nvSpPr>
        <p:spPr>
          <a:xfrm>
            <a:off x="540360" y="432720"/>
            <a:ext cx="10439640" cy="1187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TALUMPATI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itle 2"/>
          <p:cNvSpPr/>
          <p:nvPr/>
        </p:nvSpPr>
        <p:spPr>
          <a:xfrm>
            <a:off x="1523160" y="1799280"/>
            <a:ext cx="9121320" cy="23648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PAGSULAT AT PAGBIGKAS NG ISANG TALUMPATI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539640" y="3240000"/>
            <a:ext cx="10780920" cy="2500920"/>
          </a:xfrm>
          <a:prstGeom prst="rect">
            <a:avLst/>
          </a:prstGeom>
          <a:noFill/>
          <a:ln w="0">
            <a:noFill/>
          </a:ln>
        </p:spPr>
        <p:style>
          <a:lnRef idx="0"/>
          <a:fillRef idx="0"/>
          <a:effectRef idx="0"/>
          <a:fontRef idx="minor"/>
        </p:style>
      </p:sp>
      <p:sp>
        <p:nvSpPr>
          <p:cNvPr id="133" name="PlaceHolder 1"/>
          <p:cNvSpPr/>
          <p:nvPr/>
        </p:nvSpPr>
        <p:spPr>
          <a:xfrm>
            <a:off x="540000" y="1137960"/>
            <a:ext cx="10791000" cy="1202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50000"/>
              </a:lnSpc>
              <a:buClr>
                <a:srgbClr val="000000"/>
              </a:buClr>
              <a:buSzPct val="45000"/>
              <a:buFont typeface="Wingdings" charset="2"/>
              <a:buChar char=""/>
            </a:pP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
              </a:rPr>
              <a:t>Dapat ang uri ng wika at angkop na mga salita ang gagamitin upang maging kaaya-aya at madaling mauunawaan ng tagapakinig. </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
              </a:rPr>
              <a:t>Ang mga salitang gagamitin ay dapat na makatawag-pansin sa mga tagapakinig at dapat na ito ay matagpuan sa panimula o introduksiyon ng talumpati. </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
              </a:rPr>
              <a:t>Ang mga tagapakinig ay dapat magkaroon din ng diwa ng pagtatapos at pagbubuod na matatagpuan sa kongklusyon ng talumpati. </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
              </a:rPr>
              <a:t>Ang paghahanda ng isang balangkas ay makatutulong upang mapaunlad ang mga ideya sa paghahanda at pagbuo ng talumpati. </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
              </a:rPr>
              <a:t>Simulan ito sa isang tesis at mga pangunahing punto nito. </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solidFill>
                  <a:srgbClr val="000000"/>
                </a:solidFill>
                <a:latin typeface="Lato"/>
                <a:ea typeface=""/>
              </a:rPr>
              <a:t>Palawakin ang balangkas sa pamamagitan ng pagtatala sa ilalim ng bawat pangunahing punto ng iba pang mahahalagang aytem na gusto mong maalaala sa paglinang ng mga panuto.</a:t>
            </a:r>
            <a:endParaRPr b="0" lang="en-PH" sz="1800" spc="-1" strike="noStrike">
              <a:latin typeface="Lato"/>
              <a:ea typeface=""/>
            </a:endParaRPr>
          </a:p>
        </p:txBody>
      </p:sp>
      <p:sp>
        <p:nvSpPr>
          <p:cNvPr id="134" name=""/>
          <p:cNvSpPr/>
          <p:nvPr/>
        </p:nvSpPr>
        <p:spPr>
          <a:xfrm>
            <a:off x="0" y="360000"/>
            <a:ext cx="108000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latin typeface="Lato"/>
              </a:rPr>
              <a:t>MGA DAPAT ISAALANG-ALANG SA PAGBASA AT PAGBIGKAS NG TALUMPATI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39640" y="3240000"/>
            <a:ext cx="10780920" cy="2500920"/>
          </a:xfrm>
          <a:prstGeom prst="rect">
            <a:avLst/>
          </a:prstGeom>
          <a:noFill/>
          <a:ln w="0">
            <a:noFill/>
          </a:ln>
        </p:spPr>
        <p:style>
          <a:lnRef idx="0"/>
          <a:fillRef idx="0"/>
          <a:effectRef idx="0"/>
          <a:fontRef idx="minor"/>
        </p:style>
      </p:sp>
      <p:sp>
        <p:nvSpPr>
          <p:cNvPr id="136" name="PlaceHolder 2"/>
          <p:cNvSpPr/>
          <p:nvPr/>
        </p:nvSpPr>
        <p:spPr>
          <a:xfrm>
            <a:off x="540000" y="1620000"/>
            <a:ext cx="10791000" cy="1202040"/>
          </a:xfrm>
          <a:prstGeom prst="rect">
            <a:avLst/>
          </a:prstGeom>
          <a:noFill/>
          <a:ln w="0">
            <a:noFill/>
          </a:ln>
        </p:spPr>
        <p:style>
          <a:lnRef idx="0"/>
          <a:fillRef idx="0"/>
          <a:effectRef idx="0"/>
          <a:fontRef idx="minor"/>
        </p:style>
        <p:txBody>
          <a:bodyPr lIns="90000" rIns="90000" tIns="45000" bIns="45000" anchor="t">
            <a:noAutofit/>
          </a:bodyPr>
          <a:p>
            <a:pPr marL="216000" indent="-216000">
              <a:buClr>
                <a:srgbClr val="000000"/>
              </a:buClr>
              <a:buSzPct val="45000"/>
              <a:buFont typeface="Wingdings" charset="2"/>
              <a:buChar char=""/>
            </a:pPr>
            <a:r>
              <a:rPr b="0" lang="en-PH" sz="1800" spc="-1" strike="noStrike">
                <a:solidFill>
                  <a:srgbClr val="000000"/>
                </a:solidFill>
                <a:latin typeface="Lato"/>
                <a:ea typeface=""/>
              </a:rPr>
              <a:t>Matapos maihanda ang balangkas, simulan ang pagsulat ng introduksiyon. Huwag aalisin sa isipan ang uri ng tagapakinig. Dapat tandaang ang introduksiyon ay dapat na naglalaman ng tesis. Maaari ding isama rito ang pamamaraan ng paglinang ng tesis. </a:t>
            </a:r>
            <a:endParaRPr b="0" lang="en-PH" sz="1800" spc="-1" strike="noStrike">
              <a:latin typeface="Lato"/>
              <a:ea typeface=""/>
            </a:endParaRPr>
          </a:p>
          <a:p>
            <a:pPr marL="216000" indent="-216000">
              <a:buClr>
                <a:srgbClr val="000000"/>
              </a:buClr>
              <a:buSzPct val="45000"/>
              <a:buFont typeface="Wingdings" charset="2"/>
              <a:buChar char=""/>
            </a:pPr>
            <a:r>
              <a:rPr b="0" lang="en-PH" sz="1800" spc="-1" strike="noStrike">
                <a:solidFill>
                  <a:srgbClr val="000000"/>
                </a:solidFill>
                <a:latin typeface="Lato"/>
                <a:ea typeface=""/>
              </a:rPr>
              <a:t>Sa paglinang ng ideya sa talumpati, dapat bigyang-diin ang paggamit ng mga salitang nagpapahayag ng mga kaisipang makatutulong. </a:t>
            </a:r>
            <a:endParaRPr b="0" lang="en-PH" sz="1800" spc="-1" strike="noStrike">
              <a:latin typeface="Lato"/>
              <a:ea typeface=""/>
            </a:endParaRPr>
          </a:p>
          <a:p>
            <a:pPr marL="216000" indent="-216000">
              <a:buClr>
                <a:srgbClr val="000000"/>
              </a:buClr>
              <a:buSzPct val="45000"/>
              <a:buFont typeface="Wingdings" charset="2"/>
              <a:buChar char=""/>
            </a:pPr>
            <a:r>
              <a:rPr b="0" lang="en-PH" sz="1800" spc="-1" strike="noStrike">
                <a:solidFill>
                  <a:srgbClr val="000000"/>
                </a:solidFill>
                <a:latin typeface="Lato"/>
                <a:ea typeface=""/>
              </a:rPr>
              <a:t>Ang mga bokabularyong naitala ay maaaring gamitin. Dito, ang mga salitang gamitin ay iyong mga salitang angkop lamang sa okasyon. Hindi kinakailangang magpakitang-gilas para lamang makagamit ng mahahaba at mga pormal na salita. Ang paggamit ng mga tayutay ay isang paraan ng pagpaparating ng maliwanag at kongkretong pagpapahayag. Ang mga tayutay ay makatutulong para sa pagganyak ng mga tagapakinig dahil dito naipahahayag ang mga abstraktong ideya sa pamamagitan din ng kongkretong kaisipan.  May mga pagkakataong ang mga tayutay, idyoma o parirala, at ekspresyon ay gasgas na at nakababagot sa tagapakinig.</a:t>
            </a:r>
            <a:endParaRPr b="0" lang="en-PH" sz="1800" spc="-1" strike="noStrike">
              <a:latin typeface="Lato"/>
              <a:ea typeface=""/>
            </a:endParaRPr>
          </a:p>
          <a:p>
            <a:pPr marL="216000" indent="-216000">
              <a:buClr>
                <a:srgbClr val="000000"/>
              </a:buClr>
              <a:buSzPct val="45000"/>
              <a:buFont typeface="Wingdings" charset="2"/>
              <a:buChar char=""/>
            </a:pPr>
            <a:endParaRPr b="0" lang="en-PH" sz="1800" spc="-1" strike="noStrike">
              <a:latin typeface="Lato"/>
              <a:ea typeface=""/>
            </a:endParaRPr>
          </a:p>
          <a:p>
            <a:pPr marL="216000" indent="-216000">
              <a:buClr>
                <a:srgbClr val="000000"/>
              </a:buClr>
              <a:buSzPct val="45000"/>
              <a:buFont typeface="Wingdings" charset="2"/>
              <a:buChar char=""/>
            </a:pPr>
            <a:r>
              <a:rPr b="1" lang="en-PH" sz="1800" spc="-1" strike="noStrike">
                <a:solidFill>
                  <a:srgbClr val="000000"/>
                </a:solidFill>
                <a:latin typeface="Lato"/>
                <a:ea typeface=""/>
              </a:rPr>
              <a:t>Halimbawa ng mga ito ay ang sumusunod:</a:t>
            </a:r>
            <a:endParaRPr b="0" lang="en-PH" sz="1800" spc="-1" strike="noStrike">
              <a:latin typeface="Lato"/>
              <a:ea typeface=""/>
            </a:endParaRPr>
          </a:p>
          <a:p>
            <a:pPr lvl="2" marL="648000" indent="-216000">
              <a:buClr>
                <a:srgbClr val="000000"/>
              </a:buClr>
              <a:buSzPct val="45000"/>
              <a:buFont typeface="Wingdings" charset="2"/>
              <a:buChar char=""/>
            </a:pPr>
            <a:r>
              <a:rPr b="0" lang="en-PH" sz="1800" spc="-1" strike="noStrike">
                <a:solidFill>
                  <a:srgbClr val="000000"/>
                </a:solidFill>
                <a:latin typeface="Lato"/>
                <a:ea typeface=""/>
              </a:rPr>
              <a:t>• </a:t>
            </a:r>
            <a:r>
              <a:rPr b="0" lang="en-PH" sz="1800" spc="-1" strike="noStrike">
                <a:solidFill>
                  <a:srgbClr val="000000"/>
                </a:solidFill>
                <a:latin typeface="Lato"/>
                <a:ea typeface=""/>
              </a:rPr>
              <a:t>Ang kabataan ang pag-asa ng bayan.</a:t>
            </a:r>
            <a:endParaRPr b="0" lang="en-PH" sz="1800" spc="-1" strike="noStrike">
              <a:latin typeface="Lato"/>
              <a:ea typeface=""/>
            </a:endParaRPr>
          </a:p>
          <a:p>
            <a:pPr lvl="2" marL="648000" indent="-216000">
              <a:buClr>
                <a:srgbClr val="000000"/>
              </a:buClr>
              <a:buSzPct val="45000"/>
              <a:buFont typeface="Wingdings" charset="2"/>
              <a:buChar char=""/>
            </a:pPr>
            <a:r>
              <a:rPr b="0" lang="en-PH" sz="1800" spc="-1" strike="noStrike">
                <a:solidFill>
                  <a:srgbClr val="000000"/>
                </a:solidFill>
                <a:latin typeface="Lato"/>
                <a:ea typeface=""/>
              </a:rPr>
              <a:t>• </a:t>
            </a:r>
            <a:r>
              <a:rPr b="0" lang="en-PH" sz="1800" spc="-1" strike="noStrike">
                <a:solidFill>
                  <a:srgbClr val="000000"/>
                </a:solidFill>
                <a:latin typeface="Lato"/>
                <a:ea typeface=""/>
              </a:rPr>
              <a:t>Ang buhay ay parang gulong.</a:t>
            </a:r>
            <a:endParaRPr b="0" lang="en-PH" sz="1800" spc="-1" strike="noStrike">
              <a:latin typeface="Lato"/>
              <a:ea typeface=""/>
            </a:endParaRPr>
          </a:p>
        </p:txBody>
      </p:sp>
      <p:sp>
        <p:nvSpPr>
          <p:cNvPr id="137" name=""/>
          <p:cNvSpPr/>
          <p:nvPr/>
        </p:nvSpPr>
        <p:spPr>
          <a:xfrm>
            <a:off x="0" y="360000"/>
            <a:ext cx="108000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latin typeface="Lato"/>
              </a:rPr>
              <a:t>MGA DAPAT ISAALANG-ALANG SA PAGBASA AT PAGBIGKAS NG TALUMPATI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539640" y="3240000"/>
            <a:ext cx="10780920" cy="2500920"/>
          </a:xfrm>
          <a:prstGeom prst="rect">
            <a:avLst/>
          </a:prstGeom>
          <a:noFill/>
          <a:ln w="0">
            <a:noFill/>
          </a:ln>
        </p:spPr>
        <p:style>
          <a:lnRef idx="0"/>
          <a:fillRef idx="0"/>
          <a:effectRef idx="0"/>
          <a:fontRef idx="minor"/>
        </p:style>
      </p:sp>
      <p:sp>
        <p:nvSpPr>
          <p:cNvPr id="139" name="PlaceHolder 4"/>
          <p:cNvSpPr/>
          <p:nvPr/>
        </p:nvSpPr>
        <p:spPr>
          <a:xfrm>
            <a:off x="549000" y="1497960"/>
            <a:ext cx="10791000" cy="1202040"/>
          </a:xfrm>
          <a:prstGeom prst="rect">
            <a:avLst/>
          </a:prstGeom>
          <a:noFill/>
          <a:ln w="0">
            <a:noFill/>
          </a:ln>
        </p:spPr>
        <p:style>
          <a:lnRef idx="0"/>
          <a:fillRef idx="0"/>
          <a:effectRef idx="0"/>
          <a:fontRef idx="minor"/>
        </p:style>
        <p:txBody>
          <a:bodyPr lIns="90000" rIns="90000" tIns="45000" bIns="45000" anchor="t">
            <a:noAutofit/>
          </a:bodyPr>
          <a:p>
            <a:pPr algn="just">
              <a:buNone/>
            </a:pPr>
            <a:r>
              <a:rPr b="0" lang="en-PH" sz="1800" spc="-1" strike="noStrike">
                <a:solidFill>
                  <a:srgbClr val="000000"/>
                </a:solidFill>
                <a:latin typeface="Lato"/>
                <a:ea typeface=""/>
              </a:rPr>
              <a:t>	</a:t>
            </a:r>
            <a:r>
              <a:rPr b="0" lang="en-PH" sz="1800" spc="-1" strike="noStrike">
                <a:solidFill>
                  <a:srgbClr val="000000"/>
                </a:solidFill>
                <a:latin typeface="Lato"/>
                <a:ea typeface=""/>
              </a:rPr>
              <a:t>Isa pa ring paraan ng pagtawag ng atensiyon sa introduksiyon at kongklusyon ay ang paggamit ng mga salawikain ngunit iwasan din ang paggamit ng mga palasak na salawikain. Sa ngayon, ang maituturing na matandang sining ng pakikipagtalastasan ay ang pagtatalumpati. Bagaman alam nating may mga taong isinilang na mananalumpati, hindi rin naman maitatatwa na ang kakayahang ito ay maaaring taglayin ng sinuman kung kaniya lamang pag-aaralan ang tuntuning dapat isaalang-alang sa pagtatalumpati.</a:t>
            </a:r>
            <a:endParaRPr b="0" lang="en-PH" sz="1800" spc="-1" strike="noStrike">
              <a:latin typeface="Lato"/>
              <a:ea typeface=""/>
            </a:endParaRPr>
          </a:p>
          <a:p>
            <a:endParaRPr b="0" lang="en-PH" sz="1800" spc="-1" strike="noStrike">
              <a:latin typeface="Lato"/>
              <a:ea typeface=""/>
            </a:endParaRPr>
          </a:p>
          <a:p>
            <a:r>
              <a:rPr b="0" lang="en-PH" sz="1800" spc="-1" strike="noStrike">
                <a:solidFill>
                  <a:srgbClr val="000000"/>
                </a:solidFill>
                <a:latin typeface="Lato"/>
                <a:ea typeface=""/>
              </a:rPr>
              <a:t>	</a:t>
            </a:r>
            <a:r>
              <a:rPr b="0" lang="en-PH" sz="1800" spc="-1" strike="noStrike">
                <a:solidFill>
                  <a:srgbClr val="000000"/>
                </a:solidFill>
                <a:latin typeface="Lato"/>
                <a:ea typeface=""/>
              </a:rPr>
              <a:t>Ayon kay Dr. Rufino Alejandro, ang isang mabisang mananalumpati ay kailangang nagtataglay ng </a:t>
            </a:r>
            <a:r>
              <a:rPr b="1" lang="en-PH" sz="1800" spc="-1" strike="noStrike">
                <a:solidFill>
                  <a:srgbClr val="000000"/>
                </a:solidFill>
                <a:latin typeface="Lato"/>
                <a:ea typeface=""/>
              </a:rPr>
              <a:t>tatlong katangian:</a:t>
            </a:r>
            <a:endParaRPr b="0" lang="en-PH" sz="1800" spc="-1" strike="noStrike">
              <a:latin typeface="Lato"/>
              <a:ea typeface="€Näåþ"/>
            </a:endParaRPr>
          </a:p>
          <a:p>
            <a:pPr>
              <a:lnSpc>
                <a:spcPct val="100000"/>
              </a:lnSpc>
              <a:buNone/>
            </a:pPr>
            <a:endParaRPr b="0" lang="en-PH" sz="1800" spc="-1" strike="noStrike">
              <a:latin typeface="Lato"/>
              <a:ea typeface="€Näåþ"/>
            </a:endParaRPr>
          </a:p>
          <a:p>
            <a:pPr>
              <a:lnSpc>
                <a:spcPct val="115000"/>
              </a:lnSpc>
              <a:buNone/>
            </a:pPr>
            <a:r>
              <a:rPr b="1" lang="en-PH" sz="1800" spc="-1" strike="noStrike">
                <a:solidFill>
                  <a:srgbClr val="000000"/>
                </a:solidFill>
                <a:latin typeface="Lato"/>
                <a:ea typeface=""/>
              </a:rPr>
              <a:t>1. Kaalaman –</a:t>
            </a:r>
            <a:r>
              <a:rPr b="0" lang="en-PH" sz="1800" spc="-1" strike="noStrike">
                <a:solidFill>
                  <a:srgbClr val="000000"/>
                </a:solidFill>
                <a:latin typeface="Lato"/>
                <a:ea typeface=""/>
              </a:rPr>
              <a:t> Ang isang talumpati, upang magkaroon ng kabuluhan, ay dapat nagtataglay ng kaalaman. Ito ay maaaring makamit sa pamamagitan ng pagmamasid, pagbabasa, at pag-aaral ng iba’t ibang paksa.</a:t>
            </a:r>
            <a:endParaRPr b="0" lang="en-PH" sz="1800" spc="-1" strike="noStrike">
              <a:latin typeface="Lato"/>
              <a:ea typeface=""/>
            </a:endParaRPr>
          </a:p>
          <a:p>
            <a:pPr>
              <a:lnSpc>
                <a:spcPct val="115000"/>
              </a:lnSpc>
              <a:buNone/>
            </a:pPr>
            <a:r>
              <a:rPr b="1" lang="en-PH" sz="1800" spc="-1" strike="noStrike">
                <a:solidFill>
                  <a:srgbClr val="000000"/>
                </a:solidFill>
                <a:latin typeface="Lato"/>
                <a:ea typeface=""/>
              </a:rPr>
              <a:t>2. Tiwala sa Sarili – </a:t>
            </a:r>
            <a:r>
              <a:rPr b="0" lang="en-PH" sz="1800" spc="-1" strike="noStrike">
                <a:solidFill>
                  <a:srgbClr val="000000"/>
                </a:solidFill>
                <a:latin typeface="Lato"/>
                <a:ea typeface=""/>
              </a:rPr>
              <a:t>Ang nagtatalumpating may tiwala sa sarili ay may maginhawang tindig, maluwag ang kilos at galaw ng kaniyang bisig. Matatag at matuwid kung siya ay tumingin sa mga nakikinig. Ang anyo niya ay kapapansinan ng kataimtiman at lakas. May maliksing pag-iisip kung kaya hindi nasisira ang pagkakaugnay ng kaniyang sinasabi.</a:t>
            </a:r>
            <a:endParaRPr b="0" lang="en-PH" sz="1800" spc="-1" strike="noStrike">
              <a:latin typeface="Lato"/>
              <a:ea typeface=""/>
            </a:endParaRPr>
          </a:p>
          <a:p>
            <a:pPr>
              <a:lnSpc>
                <a:spcPct val="115000"/>
              </a:lnSpc>
              <a:buNone/>
            </a:pPr>
            <a:r>
              <a:rPr b="1" lang="en-PH" sz="1800" spc="-1" strike="noStrike">
                <a:solidFill>
                  <a:srgbClr val="000000"/>
                </a:solidFill>
                <a:latin typeface="Lato"/>
                <a:ea typeface=""/>
              </a:rPr>
              <a:t>3. Kasanayan – </a:t>
            </a:r>
            <a:r>
              <a:rPr b="0" lang="en-PH" sz="1800" spc="-1" strike="noStrike">
                <a:solidFill>
                  <a:srgbClr val="000000"/>
                </a:solidFill>
                <a:latin typeface="Lato"/>
                <a:ea typeface=""/>
              </a:rPr>
              <a:t>Ang isang taong sanay na sa sining ng pagtatalumpati ay malaki ang tiwala sa sarili.</a:t>
            </a:r>
            <a:endParaRPr b="0" lang="en-PH" sz="1800" spc="-1" strike="noStrike">
              <a:latin typeface="Lato"/>
              <a:ea typeface=""/>
            </a:endParaRPr>
          </a:p>
        </p:txBody>
      </p:sp>
      <p:sp>
        <p:nvSpPr>
          <p:cNvPr id="140" name=""/>
          <p:cNvSpPr/>
          <p:nvPr/>
        </p:nvSpPr>
        <p:spPr>
          <a:xfrm>
            <a:off x="0" y="360000"/>
            <a:ext cx="108000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latin typeface="Lato"/>
              </a:rPr>
              <a:t>MGA DAPAT ISAALANG-ALANG SA PAGBASA AT PAGBIGKAS NG TALUMPATI</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itle 1"/>
          <p:cNvSpPr/>
          <p:nvPr/>
        </p:nvSpPr>
        <p:spPr>
          <a:xfrm>
            <a:off x="1523160" y="1799280"/>
            <a:ext cx="9121320" cy="23648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IBA’T IBANG URI NG TALUMPATI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539640" y="3240000"/>
            <a:ext cx="10780920" cy="2500920"/>
          </a:xfrm>
          <a:prstGeom prst="rect">
            <a:avLst/>
          </a:prstGeom>
          <a:noFill/>
          <a:ln w="0">
            <a:noFill/>
          </a:ln>
        </p:spPr>
        <p:style>
          <a:lnRef idx="0"/>
          <a:fillRef idx="0"/>
          <a:effectRef idx="0"/>
          <a:fontRef idx="minor"/>
        </p:style>
      </p:sp>
      <p:sp>
        <p:nvSpPr>
          <p:cNvPr id="143" name="PlaceHolder 6"/>
          <p:cNvSpPr/>
          <p:nvPr/>
        </p:nvSpPr>
        <p:spPr>
          <a:xfrm>
            <a:off x="540000" y="1260000"/>
            <a:ext cx="10791000" cy="12020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
              </a:rPr>
              <a:t>1. DAGLIAN O BIGLANG TALUMPATI (IMPROMPTU)</a:t>
            </a:r>
            <a:endParaRPr b="0" lang="en-PH" sz="1800" spc="-1" strike="noStrike">
              <a:latin typeface="Lato"/>
              <a:ea typeface=""/>
            </a:endParaRPr>
          </a:p>
          <a:p>
            <a:pPr algn="just">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tagapagsalita ay walang paghahanda. May malawak at sapat siyang kabatiran tungkol sa paksang tatalakayin. Ito ay karaniwang nagaganap sa mga paligsahan sa paaralan na ang kalahok ay pabubunutin ng kaniyang paksa at bibigyan lamang siya ng tatlong minutong paghahanda.</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1" lang="en-PH" sz="1800" spc="-1" strike="noStrike">
                <a:solidFill>
                  <a:srgbClr val="000000"/>
                </a:solidFill>
                <a:latin typeface="Lato"/>
                <a:ea typeface=""/>
              </a:rPr>
              <a:t>2. ISINAULONG TALUMPATI</a:t>
            </a:r>
            <a:endParaRPr b="0" lang="en-PH" sz="1800" spc="-1" strike="noStrike">
              <a:latin typeface="Lato"/>
              <a:ea typeface=""/>
            </a:endParaRPr>
          </a:p>
          <a:p>
            <a:pPr algn="just">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Kombinasyon ito ng manuskritong ginawa at oportunidad na magkaroon ng pakikipag-ugnayan sa tagapakinig sapagkat binibigkas ang talumpati nang walang binabasa. Ang isang kahinaan ng ganitong talumpati ay pagkalimot sa teksto o nilalaman ng manuskritong ginawa.</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1" lang="en-PH" sz="1800" spc="-1" strike="noStrike">
                <a:solidFill>
                  <a:srgbClr val="000000"/>
                </a:solidFill>
                <a:latin typeface="Lato"/>
                <a:ea typeface=""/>
              </a:rPr>
              <a:t>3. TALUMPATING DI-INIHANDA (EXTEMPORANEOUS)</a:t>
            </a:r>
            <a:endParaRPr b="0" lang="en-PH" sz="1800" spc="-1" strike="noStrike">
              <a:latin typeface="Lato"/>
              <a:ea typeface=""/>
            </a:endParaRPr>
          </a:p>
          <a:p>
            <a:pPr algn="just">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Sa ganitong uri ng talumpati, minsan ay ibinibigay ang paksa limang minuto bago magtalumpati. Ginagawa na lamang na ibalangkas sa isipan kung ano ang sasabihin. Sa oras ng talumpati, ang aktuwal na pagpili ng salita o sasabihin ay nakasalalay na sa tagapagsalita.</a:t>
            </a:r>
            <a:endParaRPr b="0" lang="en-PH" sz="1800" spc="-1" strike="noStrike">
              <a:latin typeface="Lato"/>
              <a:ea typeface=""/>
            </a:endParaRPr>
          </a:p>
        </p:txBody>
      </p:sp>
      <p:sp>
        <p:nvSpPr>
          <p:cNvPr id="144" name=""/>
          <p:cNvSpPr/>
          <p:nvPr/>
        </p:nvSpPr>
        <p:spPr>
          <a:xfrm>
            <a:off x="0" y="540000"/>
            <a:ext cx="108000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latin typeface="Lato"/>
              </a:rPr>
              <a:t>IBA’T IBANG URI NG TALUMPATI</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5308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2023-05-03T09:15:12Z</dcterms:modified>
  <cp:revision>277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